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71" r:id="rId3"/>
    <p:sldId id="272" r:id="rId4"/>
    <p:sldId id="277" r:id="rId5"/>
    <p:sldId id="273" r:id="rId6"/>
    <p:sldId id="274" r:id="rId7"/>
    <p:sldId id="278" r:id="rId8"/>
    <p:sldId id="275" r:id="rId9"/>
    <p:sldId id="276" r:id="rId10"/>
    <p:sldId id="279" r:id="rId11"/>
    <p:sldId id="28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877EE-C050-44F2-93C5-2D6EAF09139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257E9D6-121A-4111-8FB1-826ACD96DB5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043ABE1-FDF2-42EE-8FAB-FA4D7AC67C52}"/>
              </a:ext>
            </a:extLst>
          </p:cNvPr>
          <p:cNvSpPr>
            <a:spLocks noGrp="1"/>
          </p:cNvSpPr>
          <p:nvPr>
            <p:ph type="dt" sz="half" idx="10"/>
          </p:nvPr>
        </p:nvSpPr>
        <p:spPr/>
        <p:txBody>
          <a:bodyPr/>
          <a:lstStyle/>
          <a:p>
            <a:fld id="{DB172C97-E929-45BE-88D0-459BCE18892C}" type="datetimeFigureOut">
              <a:rPr lang="en-GB" smtClean="0"/>
              <a:t>20/04/2020</a:t>
            </a:fld>
            <a:endParaRPr lang="en-GB"/>
          </a:p>
        </p:txBody>
      </p:sp>
      <p:sp>
        <p:nvSpPr>
          <p:cNvPr id="5" name="Footer Placeholder 4">
            <a:extLst>
              <a:ext uri="{FF2B5EF4-FFF2-40B4-BE49-F238E27FC236}">
                <a16:creationId xmlns:a16="http://schemas.microsoft.com/office/drawing/2014/main" id="{5C6CF3C2-0290-479C-A2CA-B6F15D0279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AB9163-9736-476F-8290-915761D0031F}"/>
              </a:ext>
            </a:extLst>
          </p:cNvPr>
          <p:cNvSpPr>
            <a:spLocks noGrp="1"/>
          </p:cNvSpPr>
          <p:nvPr>
            <p:ph type="sldNum" sz="quarter" idx="12"/>
          </p:nvPr>
        </p:nvSpPr>
        <p:spPr/>
        <p:txBody>
          <a:bodyPr/>
          <a:lstStyle/>
          <a:p>
            <a:fld id="{48D93B1C-BFBF-4123-9394-97889610A8A8}" type="slidenum">
              <a:rPr lang="en-GB" smtClean="0"/>
              <a:t>‹#›</a:t>
            </a:fld>
            <a:endParaRPr lang="en-GB"/>
          </a:p>
        </p:txBody>
      </p:sp>
    </p:spTree>
    <p:extLst>
      <p:ext uri="{BB962C8B-B14F-4D97-AF65-F5344CB8AC3E}">
        <p14:creationId xmlns:p14="http://schemas.microsoft.com/office/powerpoint/2010/main" val="2249141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3102C-C4AB-4E51-8A3C-CC889D0AF1A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B6835B-933E-4863-875A-76848402F0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9DB39E-ABA3-4DC4-9DA3-B9849975B589}"/>
              </a:ext>
            </a:extLst>
          </p:cNvPr>
          <p:cNvSpPr>
            <a:spLocks noGrp="1"/>
          </p:cNvSpPr>
          <p:nvPr>
            <p:ph type="dt" sz="half" idx="10"/>
          </p:nvPr>
        </p:nvSpPr>
        <p:spPr/>
        <p:txBody>
          <a:bodyPr/>
          <a:lstStyle/>
          <a:p>
            <a:fld id="{DB172C97-E929-45BE-88D0-459BCE18892C}" type="datetimeFigureOut">
              <a:rPr lang="en-GB" smtClean="0"/>
              <a:t>20/04/2020</a:t>
            </a:fld>
            <a:endParaRPr lang="en-GB"/>
          </a:p>
        </p:txBody>
      </p:sp>
      <p:sp>
        <p:nvSpPr>
          <p:cNvPr id="5" name="Footer Placeholder 4">
            <a:extLst>
              <a:ext uri="{FF2B5EF4-FFF2-40B4-BE49-F238E27FC236}">
                <a16:creationId xmlns:a16="http://schemas.microsoft.com/office/drawing/2014/main" id="{A0441055-8BC8-4690-81A4-BCAFDEDF76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962CA8-6E4A-4725-824C-5BF0BF7A1210}"/>
              </a:ext>
            </a:extLst>
          </p:cNvPr>
          <p:cNvSpPr>
            <a:spLocks noGrp="1"/>
          </p:cNvSpPr>
          <p:nvPr>
            <p:ph type="sldNum" sz="quarter" idx="12"/>
          </p:nvPr>
        </p:nvSpPr>
        <p:spPr/>
        <p:txBody>
          <a:bodyPr/>
          <a:lstStyle/>
          <a:p>
            <a:fld id="{48D93B1C-BFBF-4123-9394-97889610A8A8}" type="slidenum">
              <a:rPr lang="en-GB" smtClean="0"/>
              <a:t>‹#›</a:t>
            </a:fld>
            <a:endParaRPr lang="en-GB"/>
          </a:p>
        </p:txBody>
      </p:sp>
    </p:spTree>
    <p:extLst>
      <p:ext uri="{BB962C8B-B14F-4D97-AF65-F5344CB8AC3E}">
        <p14:creationId xmlns:p14="http://schemas.microsoft.com/office/powerpoint/2010/main" val="1724174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5AAA7-634D-4BC1-8341-C1144BC86A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4AB5F7A-6AF8-46CB-9E15-68F0E22A39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4AC7D6C-3D53-4B82-B88B-2E39570E60CA}"/>
              </a:ext>
            </a:extLst>
          </p:cNvPr>
          <p:cNvSpPr>
            <a:spLocks noGrp="1"/>
          </p:cNvSpPr>
          <p:nvPr>
            <p:ph type="dt" sz="half" idx="10"/>
          </p:nvPr>
        </p:nvSpPr>
        <p:spPr/>
        <p:txBody>
          <a:bodyPr/>
          <a:lstStyle/>
          <a:p>
            <a:fld id="{DB172C97-E929-45BE-88D0-459BCE18892C}" type="datetimeFigureOut">
              <a:rPr lang="en-GB" smtClean="0"/>
              <a:t>20/04/2020</a:t>
            </a:fld>
            <a:endParaRPr lang="en-GB"/>
          </a:p>
        </p:txBody>
      </p:sp>
      <p:sp>
        <p:nvSpPr>
          <p:cNvPr id="5" name="Footer Placeholder 4">
            <a:extLst>
              <a:ext uri="{FF2B5EF4-FFF2-40B4-BE49-F238E27FC236}">
                <a16:creationId xmlns:a16="http://schemas.microsoft.com/office/drawing/2014/main" id="{45E73181-1F50-4F4A-ACDA-E9B0D9FEFE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A744F1-34D9-4111-8A16-4FEA8A486639}"/>
              </a:ext>
            </a:extLst>
          </p:cNvPr>
          <p:cNvSpPr>
            <a:spLocks noGrp="1"/>
          </p:cNvSpPr>
          <p:nvPr>
            <p:ph type="sldNum" sz="quarter" idx="12"/>
          </p:nvPr>
        </p:nvSpPr>
        <p:spPr/>
        <p:txBody>
          <a:bodyPr/>
          <a:lstStyle/>
          <a:p>
            <a:fld id="{48D93B1C-BFBF-4123-9394-97889610A8A8}" type="slidenum">
              <a:rPr lang="en-GB" smtClean="0"/>
              <a:t>‹#›</a:t>
            </a:fld>
            <a:endParaRPr lang="en-GB"/>
          </a:p>
        </p:txBody>
      </p:sp>
    </p:spTree>
    <p:extLst>
      <p:ext uri="{BB962C8B-B14F-4D97-AF65-F5344CB8AC3E}">
        <p14:creationId xmlns:p14="http://schemas.microsoft.com/office/powerpoint/2010/main" val="583753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153FE-63FA-4146-8085-3CCC7928E78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7A40D5-0390-4DA4-AFD6-987D2E191B7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A9C79C5-EC60-42DD-987C-B1A6921F127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C6B049F-E254-43EA-8376-7DC4E866041F}"/>
              </a:ext>
            </a:extLst>
          </p:cNvPr>
          <p:cNvSpPr>
            <a:spLocks noGrp="1"/>
          </p:cNvSpPr>
          <p:nvPr>
            <p:ph type="dt" sz="half" idx="10"/>
          </p:nvPr>
        </p:nvSpPr>
        <p:spPr/>
        <p:txBody>
          <a:bodyPr/>
          <a:lstStyle/>
          <a:p>
            <a:fld id="{DB172C97-E929-45BE-88D0-459BCE18892C}" type="datetimeFigureOut">
              <a:rPr lang="en-GB" smtClean="0"/>
              <a:t>20/04/2020</a:t>
            </a:fld>
            <a:endParaRPr lang="en-GB"/>
          </a:p>
        </p:txBody>
      </p:sp>
      <p:sp>
        <p:nvSpPr>
          <p:cNvPr id="6" name="Footer Placeholder 5">
            <a:extLst>
              <a:ext uri="{FF2B5EF4-FFF2-40B4-BE49-F238E27FC236}">
                <a16:creationId xmlns:a16="http://schemas.microsoft.com/office/drawing/2014/main" id="{A65A7E44-6BD2-485D-9621-63D5374BA7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59E455-C702-4A8C-993E-69C04488E976}"/>
              </a:ext>
            </a:extLst>
          </p:cNvPr>
          <p:cNvSpPr>
            <a:spLocks noGrp="1"/>
          </p:cNvSpPr>
          <p:nvPr>
            <p:ph type="sldNum" sz="quarter" idx="12"/>
          </p:nvPr>
        </p:nvSpPr>
        <p:spPr/>
        <p:txBody>
          <a:bodyPr/>
          <a:lstStyle/>
          <a:p>
            <a:fld id="{48D93B1C-BFBF-4123-9394-97889610A8A8}" type="slidenum">
              <a:rPr lang="en-GB" smtClean="0"/>
              <a:t>‹#›</a:t>
            </a:fld>
            <a:endParaRPr lang="en-GB"/>
          </a:p>
        </p:txBody>
      </p:sp>
    </p:spTree>
    <p:extLst>
      <p:ext uri="{BB962C8B-B14F-4D97-AF65-F5344CB8AC3E}">
        <p14:creationId xmlns:p14="http://schemas.microsoft.com/office/powerpoint/2010/main" val="1663312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92CAC-D319-47FF-90F1-2A4AD13C430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69CC86-5990-4B47-BD22-55F6140BFA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42509E5-23A2-4AE6-AB0A-24C05B0F948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E793514-335E-44E9-8972-FF3E3439B9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39B646D-AD47-4AAC-ADD3-2ECFE037650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4644AFC-9292-4E91-B7B2-5DF47336D6DA}"/>
              </a:ext>
            </a:extLst>
          </p:cNvPr>
          <p:cNvSpPr>
            <a:spLocks noGrp="1"/>
          </p:cNvSpPr>
          <p:nvPr>
            <p:ph type="dt" sz="half" idx="10"/>
          </p:nvPr>
        </p:nvSpPr>
        <p:spPr/>
        <p:txBody>
          <a:bodyPr/>
          <a:lstStyle/>
          <a:p>
            <a:fld id="{DB172C97-E929-45BE-88D0-459BCE18892C}" type="datetimeFigureOut">
              <a:rPr lang="en-GB" smtClean="0"/>
              <a:t>20/04/2020</a:t>
            </a:fld>
            <a:endParaRPr lang="en-GB"/>
          </a:p>
        </p:txBody>
      </p:sp>
      <p:sp>
        <p:nvSpPr>
          <p:cNvPr id="8" name="Footer Placeholder 7">
            <a:extLst>
              <a:ext uri="{FF2B5EF4-FFF2-40B4-BE49-F238E27FC236}">
                <a16:creationId xmlns:a16="http://schemas.microsoft.com/office/drawing/2014/main" id="{AFBAD34F-7F7D-4254-B00A-3D6A6D2B48D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12D41E-C492-40B0-9B25-C71D475A87C2}"/>
              </a:ext>
            </a:extLst>
          </p:cNvPr>
          <p:cNvSpPr>
            <a:spLocks noGrp="1"/>
          </p:cNvSpPr>
          <p:nvPr>
            <p:ph type="sldNum" sz="quarter" idx="12"/>
          </p:nvPr>
        </p:nvSpPr>
        <p:spPr/>
        <p:txBody>
          <a:bodyPr/>
          <a:lstStyle/>
          <a:p>
            <a:fld id="{48D93B1C-BFBF-4123-9394-97889610A8A8}" type="slidenum">
              <a:rPr lang="en-GB" smtClean="0"/>
              <a:t>‹#›</a:t>
            </a:fld>
            <a:endParaRPr lang="en-GB"/>
          </a:p>
        </p:txBody>
      </p:sp>
    </p:spTree>
    <p:extLst>
      <p:ext uri="{BB962C8B-B14F-4D97-AF65-F5344CB8AC3E}">
        <p14:creationId xmlns:p14="http://schemas.microsoft.com/office/powerpoint/2010/main" val="4037231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F4376-FEA5-4088-B924-1A3CE625860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993952D-4889-4F04-B7C1-9D0CFEA33CA8}"/>
              </a:ext>
            </a:extLst>
          </p:cNvPr>
          <p:cNvSpPr>
            <a:spLocks noGrp="1"/>
          </p:cNvSpPr>
          <p:nvPr>
            <p:ph type="dt" sz="half" idx="10"/>
          </p:nvPr>
        </p:nvSpPr>
        <p:spPr/>
        <p:txBody>
          <a:bodyPr/>
          <a:lstStyle/>
          <a:p>
            <a:fld id="{DB172C97-E929-45BE-88D0-459BCE18892C}" type="datetimeFigureOut">
              <a:rPr lang="en-GB" smtClean="0"/>
              <a:t>20/04/2020</a:t>
            </a:fld>
            <a:endParaRPr lang="en-GB"/>
          </a:p>
        </p:txBody>
      </p:sp>
      <p:sp>
        <p:nvSpPr>
          <p:cNvPr id="4" name="Footer Placeholder 3">
            <a:extLst>
              <a:ext uri="{FF2B5EF4-FFF2-40B4-BE49-F238E27FC236}">
                <a16:creationId xmlns:a16="http://schemas.microsoft.com/office/drawing/2014/main" id="{C766522D-908B-4F3C-B25F-618273EAC2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C061B0-AEF8-4B65-8499-36EB2B2B5F71}"/>
              </a:ext>
            </a:extLst>
          </p:cNvPr>
          <p:cNvSpPr>
            <a:spLocks noGrp="1"/>
          </p:cNvSpPr>
          <p:nvPr>
            <p:ph type="sldNum" sz="quarter" idx="12"/>
          </p:nvPr>
        </p:nvSpPr>
        <p:spPr/>
        <p:txBody>
          <a:bodyPr/>
          <a:lstStyle/>
          <a:p>
            <a:fld id="{48D93B1C-BFBF-4123-9394-97889610A8A8}" type="slidenum">
              <a:rPr lang="en-GB" smtClean="0"/>
              <a:t>‹#›</a:t>
            </a:fld>
            <a:endParaRPr lang="en-GB"/>
          </a:p>
        </p:txBody>
      </p:sp>
    </p:spTree>
    <p:extLst>
      <p:ext uri="{BB962C8B-B14F-4D97-AF65-F5344CB8AC3E}">
        <p14:creationId xmlns:p14="http://schemas.microsoft.com/office/powerpoint/2010/main" val="4153115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44E35A-0C93-47CA-BEF1-E1590B41307A}"/>
              </a:ext>
            </a:extLst>
          </p:cNvPr>
          <p:cNvSpPr>
            <a:spLocks noGrp="1"/>
          </p:cNvSpPr>
          <p:nvPr>
            <p:ph type="dt" sz="half" idx="10"/>
          </p:nvPr>
        </p:nvSpPr>
        <p:spPr/>
        <p:txBody>
          <a:bodyPr/>
          <a:lstStyle/>
          <a:p>
            <a:fld id="{DB172C97-E929-45BE-88D0-459BCE18892C}" type="datetimeFigureOut">
              <a:rPr lang="en-GB" smtClean="0"/>
              <a:t>20/04/2020</a:t>
            </a:fld>
            <a:endParaRPr lang="en-GB"/>
          </a:p>
        </p:txBody>
      </p:sp>
      <p:sp>
        <p:nvSpPr>
          <p:cNvPr id="3" name="Footer Placeholder 2">
            <a:extLst>
              <a:ext uri="{FF2B5EF4-FFF2-40B4-BE49-F238E27FC236}">
                <a16:creationId xmlns:a16="http://schemas.microsoft.com/office/drawing/2014/main" id="{432F5C46-F16C-4814-AFE1-B5935FE3D99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1E99E8F-E0E0-44E5-B331-883AB218AC7A}"/>
              </a:ext>
            </a:extLst>
          </p:cNvPr>
          <p:cNvSpPr>
            <a:spLocks noGrp="1"/>
          </p:cNvSpPr>
          <p:nvPr>
            <p:ph type="sldNum" sz="quarter" idx="12"/>
          </p:nvPr>
        </p:nvSpPr>
        <p:spPr/>
        <p:txBody>
          <a:bodyPr/>
          <a:lstStyle/>
          <a:p>
            <a:fld id="{48D93B1C-BFBF-4123-9394-97889610A8A8}" type="slidenum">
              <a:rPr lang="en-GB" smtClean="0"/>
              <a:t>‹#›</a:t>
            </a:fld>
            <a:endParaRPr lang="en-GB"/>
          </a:p>
        </p:txBody>
      </p:sp>
    </p:spTree>
    <p:extLst>
      <p:ext uri="{BB962C8B-B14F-4D97-AF65-F5344CB8AC3E}">
        <p14:creationId xmlns:p14="http://schemas.microsoft.com/office/powerpoint/2010/main" val="1088236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8F9B8-5E22-4C2C-A620-5FD8B59C40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D9AA143-B598-4C95-87B0-95BFDE8FF2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4FE2149-B9D0-436B-899D-87C037A269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460351-2D10-4843-908C-F1B3E3DBFEDD}"/>
              </a:ext>
            </a:extLst>
          </p:cNvPr>
          <p:cNvSpPr>
            <a:spLocks noGrp="1"/>
          </p:cNvSpPr>
          <p:nvPr>
            <p:ph type="dt" sz="half" idx="10"/>
          </p:nvPr>
        </p:nvSpPr>
        <p:spPr/>
        <p:txBody>
          <a:bodyPr/>
          <a:lstStyle/>
          <a:p>
            <a:fld id="{DB172C97-E929-45BE-88D0-459BCE18892C}" type="datetimeFigureOut">
              <a:rPr lang="en-GB" smtClean="0"/>
              <a:t>20/04/2020</a:t>
            </a:fld>
            <a:endParaRPr lang="en-GB"/>
          </a:p>
        </p:txBody>
      </p:sp>
      <p:sp>
        <p:nvSpPr>
          <p:cNvPr id="6" name="Footer Placeholder 5">
            <a:extLst>
              <a:ext uri="{FF2B5EF4-FFF2-40B4-BE49-F238E27FC236}">
                <a16:creationId xmlns:a16="http://schemas.microsoft.com/office/drawing/2014/main" id="{A9BE89B5-FB88-4BFB-8737-E6B9F05B42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02AD7A-E7DA-48B7-85D3-B138A31CC7A8}"/>
              </a:ext>
            </a:extLst>
          </p:cNvPr>
          <p:cNvSpPr>
            <a:spLocks noGrp="1"/>
          </p:cNvSpPr>
          <p:nvPr>
            <p:ph type="sldNum" sz="quarter" idx="12"/>
          </p:nvPr>
        </p:nvSpPr>
        <p:spPr/>
        <p:txBody>
          <a:bodyPr/>
          <a:lstStyle/>
          <a:p>
            <a:fld id="{48D93B1C-BFBF-4123-9394-97889610A8A8}" type="slidenum">
              <a:rPr lang="en-GB" smtClean="0"/>
              <a:t>‹#›</a:t>
            </a:fld>
            <a:endParaRPr lang="en-GB"/>
          </a:p>
        </p:txBody>
      </p:sp>
    </p:spTree>
    <p:extLst>
      <p:ext uri="{BB962C8B-B14F-4D97-AF65-F5344CB8AC3E}">
        <p14:creationId xmlns:p14="http://schemas.microsoft.com/office/powerpoint/2010/main" val="1654468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BCF95-120B-42BC-8F36-187348042B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61E1366-6B5A-43DF-9714-7037874A92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5BD1298-F768-43F7-B06A-A0E3079415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8025DB-35E4-4485-AECD-D29F0D4DACF1}"/>
              </a:ext>
            </a:extLst>
          </p:cNvPr>
          <p:cNvSpPr>
            <a:spLocks noGrp="1"/>
          </p:cNvSpPr>
          <p:nvPr>
            <p:ph type="dt" sz="half" idx="10"/>
          </p:nvPr>
        </p:nvSpPr>
        <p:spPr/>
        <p:txBody>
          <a:bodyPr/>
          <a:lstStyle/>
          <a:p>
            <a:fld id="{DB172C97-E929-45BE-88D0-459BCE18892C}" type="datetimeFigureOut">
              <a:rPr lang="en-GB" smtClean="0"/>
              <a:t>20/04/2020</a:t>
            </a:fld>
            <a:endParaRPr lang="en-GB"/>
          </a:p>
        </p:txBody>
      </p:sp>
      <p:sp>
        <p:nvSpPr>
          <p:cNvPr id="6" name="Footer Placeholder 5">
            <a:extLst>
              <a:ext uri="{FF2B5EF4-FFF2-40B4-BE49-F238E27FC236}">
                <a16:creationId xmlns:a16="http://schemas.microsoft.com/office/drawing/2014/main" id="{959DD441-B1D1-4FA9-A0C4-4A1A853D82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6ED1F3-CE0A-4398-BA6C-3A14FDEDDBBC}"/>
              </a:ext>
            </a:extLst>
          </p:cNvPr>
          <p:cNvSpPr>
            <a:spLocks noGrp="1"/>
          </p:cNvSpPr>
          <p:nvPr>
            <p:ph type="sldNum" sz="quarter" idx="12"/>
          </p:nvPr>
        </p:nvSpPr>
        <p:spPr/>
        <p:txBody>
          <a:bodyPr/>
          <a:lstStyle/>
          <a:p>
            <a:fld id="{48D93B1C-BFBF-4123-9394-97889610A8A8}" type="slidenum">
              <a:rPr lang="en-GB" smtClean="0"/>
              <a:t>‹#›</a:t>
            </a:fld>
            <a:endParaRPr lang="en-GB"/>
          </a:p>
        </p:txBody>
      </p:sp>
    </p:spTree>
    <p:extLst>
      <p:ext uri="{BB962C8B-B14F-4D97-AF65-F5344CB8AC3E}">
        <p14:creationId xmlns:p14="http://schemas.microsoft.com/office/powerpoint/2010/main" val="1051926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D1B0D-3961-4B2D-AA6E-CEE71A4C000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A456A24-703A-4944-8C7D-81DA6AAD6D6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B0A3BE-EA7A-426E-B6C4-345E0F0E255A}"/>
              </a:ext>
            </a:extLst>
          </p:cNvPr>
          <p:cNvSpPr>
            <a:spLocks noGrp="1"/>
          </p:cNvSpPr>
          <p:nvPr>
            <p:ph type="dt" sz="half" idx="10"/>
          </p:nvPr>
        </p:nvSpPr>
        <p:spPr/>
        <p:txBody>
          <a:bodyPr/>
          <a:lstStyle/>
          <a:p>
            <a:fld id="{DB172C97-E929-45BE-88D0-459BCE18892C}" type="datetimeFigureOut">
              <a:rPr lang="en-GB" smtClean="0"/>
              <a:t>20/04/2020</a:t>
            </a:fld>
            <a:endParaRPr lang="en-GB"/>
          </a:p>
        </p:txBody>
      </p:sp>
      <p:sp>
        <p:nvSpPr>
          <p:cNvPr id="5" name="Footer Placeholder 4">
            <a:extLst>
              <a:ext uri="{FF2B5EF4-FFF2-40B4-BE49-F238E27FC236}">
                <a16:creationId xmlns:a16="http://schemas.microsoft.com/office/drawing/2014/main" id="{CD849CE6-257A-4462-88FD-CC30EACB1F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EB1E85-82C9-4EF9-9AB6-C040662BA17D}"/>
              </a:ext>
            </a:extLst>
          </p:cNvPr>
          <p:cNvSpPr>
            <a:spLocks noGrp="1"/>
          </p:cNvSpPr>
          <p:nvPr>
            <p:ph type="sldNum" sz="quarter" idx="12"/>
          </p:nvPr>
        </p:nvSpPr>
        <p:spPr/>
        <p:txBody>
          <a:bodyPr/>
          <a:lstStyle/>
          <a:p>
            <a:fld id="{48D93B1C-BFBF-4123-9394-97889610A8A8}" type="slidenum">
              <a:rPr lang="en-GB" smtClean="0"/>
              <a:t>‹#›</a:t>
            </a:fld>
            <a:endParaRPr lang="en-GB"/>
          </a:p>
        </p:txBody>
      </p:sp>
    </p:spTree>
    <p:extLst>
      <p:ext uri="{BB962C8B-B14F-4D97-AF65-F5344CB8AC3E}">
        <p14:creationId xmlns:p14="http://schemas.microsoft.com/office/powerpoint/2010/main" val="919937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E5097AE-4CEE-49FD-BDB4-F1C630C43DE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E9A392B-DD6B-4DC3-BFF6-3A70F36A3BA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0174FB-E925-43E4-8FF8-E1B1B7EA81E6}"/>
              </a:ext>
            </a:extLst>
          </p:cNvPr>
          <p:cNvSpPr>
            <a:spLocks noGrp="1"/>
          </p:cNvSpPr>
          <p:nvPr>
            <p:ph type="dt" sz="half" idx="10"/>
          </p:nvPr>
        </p:nvSpPr>
        <p:spPr/>
        <p:txBody>
          <a:bodyPr/>
          <a:lstStyle/>
          <a:p>
            <a:fld id="{DB172C97-E929-45BE-88D0-459BCE18892C}" type="datetimeFigureOut">
              <a:rPr lang="en-GB" smtClean="0"/>
              <a:t>20/04/2020</a:t>
            </a:fld>
            <a:endParaRPr lang="en-GB"/>
          </a:p>
        </p:txBody>
      </p:sp>
      <p:sp>
        <p:nvSpPr>
          <p:cNvPr id="5" name="Footer Placeholder 4">
            <a:extLst>
              <a:ext uri="{FF2B5EF4-FFF2-40B4-BE49-F238E27FC236}">
                <a16:creationId xmlns:a16="http://schemas.microsoft.com/office/drawing/2014/main" id="{4D2EDC08-8DAC-4C5B-B7FF-253D12A76E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E0EFF1-2C37-4472-8AFD-446DBADDDEE2}"/>
              </a:ext>
            </a:extLst>
          </p:cNvPr>
          <p:cNvSpPr>
            <a:spLocks noGrp="1"/>
          </p:cNvSpPr>
          <p:nvPr>
            <p:ph type="sldNum" sz="quarter" idx="12"/>
          </p:nvPr>
        </p:nvSpPr>
        <p:spPr/>
        <p:txBody>
          <a:bodyPr/>
          <a:lstStyle/>
          <a:p>
            <a:fld id="{48D93B1C-BFBF-4123-9394-97889610A8A8}" type="slidenum">
              <a:rPr lang="en-GB" smtClean="0"/>
              <a:t>‹#›</a:t>
            </a:fld>
            <a:endParaRPr lang="en-GB"/>
          </a:p>
        </p:txBody>
      </p:sp>
    </p:spTree>
    <p:extLst>
      <p:ext uri="{BB962C8B-B14F-4D97-AF65-F5344CB8AC3E}">
        <p14:creationId xmlns:p14="http://schemas.microsoft.com/office/powerpoint/2010/main" val="6959942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7CA4F94-04DE-4AB0-AACD-552647C186A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58949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4DFD717-FC60-4C55-B43E-77BFCE9F63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8D92D79-9B79-4940-948A-D59F9DC629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954C78-0B88-4531-A12C-67E470B0BB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172C97-E929-45BE-88D0-459BCE18892C}" type="datetimeFigureOut">
              <a:rPr lang="en-GB" smtClean="0"/>
              <a:t>20/04/2020</a:t>
            </a:fld>
            <a:endParaRPr lang="en-GB"/>
          </a:p>
        </p:txBody>
      </p:sp>
      <p:sp>
        <p:nvSpPr>
          <p:cNvPr id="5" name="Footer Placeholder 4">
            <a:extLst>
              <a:ext uri="{FF2B5EF4-FFF2-40B4-BE49-F238E27FC236}">
                <a16:creationId xmlns:a16="http://schemas.microsoft.com/office/drawing/2014/main" id="{F69C1ECD-DBC2-4443-A6D9-ED7D254F64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2D219D0-C284-4CE8-B098-A46878B95C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D93B1C-BFBF-4123-9394-97889610A8A8}" type="slidenum">
              <a:rPr lang="en-GB" smtClean="0"/>
              <a:t>‹#›</a:t>
            </a:fld>
            <a:endParaRPr lang="en-GB"/>
          </a:p>
        </p:txBody>
      </p:sp>
    </p:spTree>
    <p:extLst>
      <p:ext uri="{BB962C8B-B14F-4D97-AF65-F5344CB8AC3E}">
        <p14:creationId xmlns:p14="http://schemas.microsoft.com/office/powerpoint/2010/main" val="4830564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itle 20">
            <a:extLst>
              <a:ext uri="{FF2B5EF4-FFF2-40B4-BE49-F238E27FC236}">
                <a16:creationId xmlns:a16="http://schemas.microsoft.com/office/drawing/2014/main" id="{DC72DDB0-AEAC-440A-A036-50267DFA23D8}"/>
              </a:ext>
            </a:extLst>
          </p:cNvPr>
          <p:cNvSpPr>
            <a:spLocks noGrp="1" noChangeArrowheads="1"/>
          </p:cNvSpPr>
          <p:nvPr>
            <p:ph type="title"/>
          </p:nvPr>
        </p:nvSpPr>
        <p:spPr/>
        <p:txBody>
          <a:bodyPr/>
          <a:lstStyle/>
          <a:p>
            <a:pPr eaLnBrk="1" hangingPunct="1"/>
            <a:r>
              <a:rPr lang="en-GB" altLang="en-US" sz="3600"/>
              <a:t>What Is a Balanced Argument?</a:t>
            </a:r>
          </a:p>
        </p:txBody>
      </p:sp>
      <p:sp>
        <p:nvSpPr>
          <p:cNvPr id="13315" name="Rectangle 4">
            <a:extLst>
              <a:ext uri="{FF2B5EF4-FFF2-40B4-BE49-F238E27FC236}">
                <a16:creationId xmlns:a16="http://schemas.microsoft.com/office/drawing/2014/main" id="{454412EB-E30B-4404-9C40-8D6EDAC0958E}"/>
              </a:ext>
            </a:extLst>
          </p:cNvPr>
          <p:cNvSpPr>
            <a:spLocks noChangeArrowheads="1"/>
          </p:cNvSpPr>
          <p:nvPr/>
        </p:nvSpPr>
        <p:spPr bwMode="auto">
          <a:xfrm>
            <a:off x="5497513" y="4570413"/>
            <a:ext cx="45720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Then, in the final paragraph, after balancing both sides of the argument, you can state which side you agree with. </a:t>
            </a:r>
          </a:p>
        </p:txBody>
      </p:sp>
      <p:sp>
        <p:nvSpPr>
          <p:cNvPr id="4" name="TextBox 3">
            <a:extLst>
              <a:ext uri="{FF2B5EF4-FFF2-40B4-BE49-F238E27FC236}">
                <a16:creationId xmlns:a16="http://schemas.microsoft.com/office/drawing/2014/main" id="{085FA8B8-5DCE-4E9D-BB2B-27E0707DC829}"/>
              </a:ext>
            </a:extLst>
          </p:cNvPr>
          <p:cNvSpPr txBox="1">
            <a:spLocks noChangeArrowheads="1"/>
          </p:cNvSpPr>
          <p:nvPr/>
        </p:nvSpPr>
        <p:spPr bwMode="auto">
          <a:xfrm>
            <a:off x="2279650" y="1482726"/>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A balanced argument looks at different points of view on an issue, providing arguments for and against. It presents a balanced set of arguments without leaning one way or the other.  </a:t>
            </a:r>
          </a:p>
        </p:txBody>
      </p:sp>
      <p:sp>
        <p:nvSpPr>
          <p:cNvPr id="5" name="TextBox 4">
            <a:extLst>
              <a:ext uri="{FF2B5EF4-FFF2-40B4-BE49-F238E27FC236}">
                <a16:creationId xmlns:a16="http://schemas.microsoft.com/office/drawing/2014/main" id="{C01A5B82-A06C-4E42-BEF8-F1FB9A8F3187}"/>
              </a:ext>
            </a:extLst>
          </p:cNvPr>
          <p:cNvSpPr txBox="1">
            <a:spLocks noChangeArrowheads="1"/>
          </p:cNvSpPr>
          <p:nvPr/>
        </p:nvSpPr>
        <p:spPr bwMode="auto">
          <a:xfrm>
            <a:off x="5410201" y="2924176"/>
            <a:ext cx="4570413"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a:solidFill>
                  <a:schemeClr val="tx1"/>
                </a:solidFill>
              </a:rPr>
              <a:t>When writing a balanced argument, it is important to remember that it doesn’t matter whether you are for or against the issue to begin with. You must present both sides of the argument fairly. </a:t>
            </a:r>
          </a:p>
        </p:txBody>
      </p:sp>
      <p:pic>
        <p:nvPicPr>
          <p:cNvPr id="8" name="Picture 7">
            <a:extLst>
              <a:ext uri="{FF2B5EF4-FFF2-40B4-BE49-F238E27FC236}">
                <a16:creationId xmlns:a16="http://schemas.microsoft.com/office/drawing/2014/main" id="{AF3B7FBE-BC60-4BD9-A6A3-4FA06293AA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1575" y="2965451"/>
            <a:ext cx="2508250" cy="226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315"/>
                                        </p:tgtEl>
                                        <p:attrNameLst>
                                          <p:attrName>style.visibility</p:attrName>
                                        </p:attrNameLst>
                                      </p:cBhvr>
                                      <p:to>
                                        <p:strVal val="visible"/>
                                      </p:to>
                                    </p:set>
                                    <p:animEffect transition="in" filter="fade">
                                      <p:cBhvr>
                                        <p:cTn id="20"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3172901-85B2-4FCB-98C8-B5742FCD25A5}"/>
              </a:ext>
            </a:extLst>
          </p:cNvPr>
          <p:cNvSpPr/>
          <p:nvPr/>
        </p:nvSpPr>
        <p:spPr>
          <a:xfrm>
            <a:off x="1981200" y="4703763"/>
            <a:ext cx="7335838" cy="1084262"/>
          </a:xfrm>
          <a:prstGeom prst="rect">
            <a:avLst/>
          </a:prstGeom>
          <a:solidFill>
            <a:srgbClr val="F285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TextBox 2">
            <a:extLst>
              <a:ext uri="{FF2B5EF4-FFF2-40B4-BE49-F238E27FC236}">
                <a16:creationId xmlns:a16="http://schemas.microsoft.com/office/drawing/2014/main" id="{17BB14EA-21F9-4A62-BF5E-E016B0DDAD52}"/>
              </a:ext>
            </a:extLst>
          </p:cNvPr>
          <p:cNvSpPr txBox="1"/>
          <p:nvPr/>
        </p:nvSpPr>
        <p:spPr>
          <a:xfrm>
            <a:off x="2279650" y="4772025"/>
            <a:ext cx="7397750" cy="1200150"/>
          </a:xfrm>
          <a:prstGeom prst="rect">
            <a:avLst/>
          </a:prstGeom>
          <a:noFill/>
        </p:spPr>
        <p:txBody>
          <a:bodyPr>
            <a:spAutoFit/>
          </a:bodyPr>
          <a:lstStyle/>
          <a:p>
            <a:pPr>
              <a:defRPr/>
            </a:pPr>
            <a:r>
              <a:rPr lang="en-GB" b="1" dirty="0"/>
              <a:t>It has to be:</a:t>
            </a:r>
          </a:p>
          <a:p>
            <a:pPr marL="285750" indent="-285750">
              <a:buFont typeface="Arial" panose="020B0604020202020204" pitchFamily="34" charset="0"/>
              <a:buChar char="•"/>
              <a:defRPr/>
            </a:pPr>
            <a:r>
              <a:rPr lang="en-GB" dirty="0"/>
              <a:t>written in the third person (except final paragraph);</a:t>
            </a:r>
          </a:p>
          <a:p>
            <a:pPr marL="285750" indent="-285750">
              <a:buFont typeface="Arial" panose="020B0604020202020204" pitchFamily="34" charset="0"/>
              <a:buChar char="•"/>
              <a:defRPr/>
            </a:pPr>
            <a:r>
              <a:rPr lang="en-GB" dirty="0"/>
              <a:t>written using formal and technical language.</a:t>
            </a:r>
          </a:p>
          <a:p>
            <a:pPr>
              <a:defRPr/>
            </a:pPr>
            <a:endParaRPr lang="en-GB" dirty="0"/>
          </a:p>
        </p:txBody>
      </p:sp>
      <p:sp>
        <p:nvSpPr>
          <p:cNvPr id="7" name="Rectangle 6">
            <a:extLst>
              <a:ext uri="{FF2B5EF4-FFF2-40B4-BE49-F238E27FC236}">
                <a16:creationId xmlns:a16="http://schemas.microsoft.com/office/drawing/2014/main" id="{7ADF7FE2-F700-4C7B-A8E2-37574FFC69DB}"/>
              </a:ext>
            </a:extLst>
          </p:cNvPr>
          <p:cNvSpPr/>
          <p:nvPr/>
        </p:nvSpPr>
        <p:spPr>
          <a:xfrm>
            <a:off x="1981200" y="3709989"/>
            <a:ext cx="7335838" cy="922337"/>
          </a:xfrm>
          <a:prstGeom prst="rect">
            <a:avLst/>
          </a:prstGeom>
          <a:solidFill>
            <a:srgbClr val="FDCF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5" name="Title 20">
            <a:extLst>
              <a:ext uri="{FF2B5EF4-FFF2-40B4-BE49-F238E27FC236}">
                <a16:creationId xmlns:a16="http://schemas.microsoft.com/office/drawing/2014/main" id="{52C2D1DF-548E-43A0-9877-941C76B18E69}"/>
              </a:ext>
            </a:extLst>
          </p:cNvPr>
          <p:cNvSpPr>
            <a:spLocks noGrp="1" noChangeArrowheads="1"/>
          </p:cNvSpPr>
          <p:nvPr>
            <p:ph type="title"/>
          </p:nvPr>
        </p:nvSpPr>
        <p:spPr/>
        <p:txBody>
          <a:bodyPr/>
          <a:lstStyle/>
          <a:p>
            <a:pPr eaLnBrk="1" hangingPunct="1"/>
            <a:r>
              <a:rPr lang="en-GB" altLang="en-US" sz="3200"/>
              <a:t>What Makes a Good Balanced Argument?</a:t>
            </a:r>
          </a:p>
        </p:txBody>
      </p:sp>
      <p:sp>
        <p:nvSpPr>
          <p:cNvPr id="5" name="Rectangle 4">
            <a:extLst>
              <a:ext uri="{FF2B5EF4-FFF2-40B4-BE49-F238E27FC236}">
                <a16:creationId xmlns:a16="http://schemas.microsoft.com/office/drawing/2014/main" id="{7B759D98-C278-4B1B-A539-4C7B19F20DD6}"/>
              </a:ext>
            </a:extLst>
          </p:cNvPr>
          <p:cNvSpPr/>
          <p:nvPr/>
        </p:nvSpPr>
        <p:spPr>
          <a:xfrm>
            <a:off x="2386013" y="3786188"/>
            <a:ext cx="7632700" cy="698500"/>
          </a:xfrm>
          <a:prstGeom prst="rect">
            <a:avLst/>
          </a:prstGeom>
        </p:spPr>
        <p:txBody>
          <a:bodyPr lIns="0" tIns="72000" rIns="0" bIns="72000">
            <a:spAutoFit/>
          </a:bodyPr>
          <a:lstStyle/>
          <a:p>
            <a:pPr>
              <a:defRPr/>
            </a:pPr>
            <a:r>
              <a:rPr lang="en-GB" b="1" dirty="0"/>
              <a:t>It should have:</a:t>
            </a:r>
          </a:p>
          <a:p>
            <a:pPr marL="285750" indent="-285750">
              <a:buFont typeface="Arial" panose="020B0604020202020204" pitchFamily="34" charset="0"/>
              <a:buChar char="•"/>
              <a:defRPr/>
            </a:pPr>
            <a:r>
              <a:rPr lang="en-GB" dirty="0"/>
              <a:t>a mixture of causal conjunctions and adverbials.</a:t>
            </a:r>
          </a:p>
        </p:txBody>
      </p:sp>
      <p:sp>
        <p:nvSpPr>
          <p:cNvPr id="4" name="Rectangle 3">
            <a:extLst>
              <a:ext uri="{FF2B5EF4-FFF2-40B4-BE49-F238E27FC236}">
                <a16:creationId xmlns:a16="http://schemas.microsoft.com/office/drawing/2014/main" id="{12E88116-781D-46FC-ACE8-A629E57D63AD}"/>
              </a:ext>
            </a:extLst>
          </p:cNvPr>
          <p:cNvSpPr/>
          <p:nvPr/>
        </p:nvSpPr>
        <p:spPr>
          <a:xfrm>
            <a:off x="1973264" y="1682750"/>
            <a:ext cx="7335837" cy="1955800"/>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TextBox 1">
            <a:extLst>
              <a:ext uri="{FF2B5EF4-FFF2-40B4-BE49-F238E27FC236}">
                <a16:creationId xmlns:a16="http://schemas.microsoft.com/office/drawing/2014/main" id="{68B23356-DD07-4E26-A401-43FF410BF825}"/>
              </a:ext>
            </a:extLst>
          </p:cNvPr>
          <p:cNvSpPr txBox="1"/>
          <p:nvPr/>
        </p:nvSpPr>
        <p:spPr>
          <a:xfrm>
            <a:off x="2279650" y="1754188"/>
            <a:ext cx="7239000" cy="2032000"/>
          </a:xfrm>
          <a:prstGeom prst="rect">
            <a:avLst/>
          </a:prstGeom>
          <a:noFill/>
        </p:spPr>
        <p:txBody>
          <a:bodyPr>
            <a:spAutoFit/>
          </a:bodyPr>
          <a:lstStyle/>
          <a:p>
            <a:pPr>
              <a:defRPr/>
            </a:pPr>
            <a:r>
              <a:rPr lang="en-GB" b="1" dirty="0"/>
              <a:t>It needs:</a:t>
            </a:r>
          </a:p>
          <a:p>
            <a:pPr marL="285750" indent="-285750">
              <a:buFont typeface="Arial" panose="020B0604020202020204" pitchFamily="34" charset="0"/>
              <a:buChar char="•"/>
              <a:defRPr/>
            </a:pPr>
            <a:r>
              <a:rPr lang="en-GB" dirty="0"/>
              <a:t>an introduction;</a:t>
            </a:r>
          </a:p>
          <a:p>
            <a:pPr marL="285750" indent="-285750">
              <a:buFont typeface="Arial" panose="020B0604020202020204" pitchFamily="34" charset="0"/>
              <a:buChar char="•"/>
              <a:defRPr/>
            </a:pPr>
            <a:r>
              <a:rPr lang="en-GB" dirty="0"/>
              <a:t>opposing views of for and against; </a:t>
            </a:r>
          </a:p>
          <a:p>
            <a:pPr marL="285750" indent="-285750">
              <a:buFont typeface="Arial" panose="020B0604020202020204" pitchFamily="34" charset="0"/>
              <a:buChar char="•"/>
              <a:defRPr/>
            </a:pPr>
            <a:r>
              <a:rPr lang="en-GB" dirty="0"/>
              <a:t>supporting evidence;</a:t>
            </a:r>
          </a:p>
          <a:p>
            <a:pPr marL="285750" indent="-285750">
              <a:buFont typeface="Arial" panose="020B0604020202020204" pitchFamily="34" charset="0"/>
              <a:buChar char="•"/>
              <a:defRPr/>
            </a:pPr>
            <a:r>
              <a:rPr lang="en-GB" dirty="0"/>
              <a:t>a concluding paragraph that includes the writer’s own </a:t>
            </a:r>
            <a:br>
              <a:rPr lang="en-GB" dirty="0"/>
            </a:br>
            <a:r>
              <a:rPr lang="en-GB" dirty="0"/>
              <a:t>opinion; to be interestingly written.</a:t>
            </a:r>
          </a:p>
          <a:p>
            <a:pPr>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nodeType="afterGroup">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nodeType="afterGroup">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7" grpId="0" animBg="1"/>
      <p:bldP spid="5" grpId="0"/>
      <p:bldP spid="4" grpId="0" animBg="1"/>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20">
            <a:extLst>
              <a:ext uri="{FF2B5EF4-FFF2-40B4-BE49-F238E27FC236}">
                <a16:creationId xmlns:a16="http://schemas.microsoft.com/office/drawing/2014/main" id="{F4265CBA-B9A6-47D1-87AA-EF9DA9EBE126}"/>
              </a:ext>
            </a:extLst>
          </p:cNvPr>
          <p:cNvSpPr>
            <a:spLocks noGrp="1" noChangeArrowheads="1"/>
          </p:cNvSpPr>
          <p:nvPr>
            <p:ph type="title"/>
          </p:nvPr>
        </p:nvSpPr>
        <p:spPr/>
        <p:txBody>
          <a:bodyPr/>
          <a:lstStyle/>
          <a:p>
            <a:pPr eaLnBrk="1" hangingPunct="1"/>
            <a:r>
              <a:rPr lang="en-GB" altLang="en-US" sz="3200"/>
              <a:t>Should Homework Be Banned?</a:t>
            </a:r>
          </a:p>
        </p:txBody>
      </p:sp>
      <p:pic>
        <p:nvPicPr>
          <p:cNvPr id="5" name="Picture 4">
            <a:extLst>
              <a:ext uri="{FF2B5EF4-FFF2-40B4-BE49-F238E27FC236}">
                <a16:creationId xmlns:a16="http://schemas.microsoft.com/office/drawing/2014/main" id="{90924B29-4E6C-4FAD-997A-670CAFBAA3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7614" y="3365500"/>
            <a:ext cx="2339975" cy="304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Group 18">
            <a:extLst>
              <a:ext uri="{FF2B5EF4-FFF2-40B4-BE49-F238E27FC236}">
                <a16:creationId xmlns:a16="http://schemas.microsoft.com/office/drawing/2014/main" id="{6F5689BF-A5CA-42A0-9B91-361CB3114637}"/>
              </a:ext>
            </a:extLst>
          </p:cNvPr>
          <p:cNvGrpSpPr>
            <a:grpSpLocks/>
          </p:cNvGrpSpPr>
          <p:nvPr/>
        </p:nvGrpSpPr>
        <p:grpSpPr bwMode="auto">
          <a:xfrm>
            <a:off x="3378201" y="1546226"/>
            <a:ext cx="1933575" cy="1825625"/>
            <a:chOff x="1024189" y="1473200"/>
            <a:chExt cx="1933502" cy="1825585"/>
          </a:xfrm>
        </p:grpSpPr>
        <p:pic>
          <p:nvPicPr>
            <p:cNvPr id="11275" name="Picture 6">
              <a:extLst>
                <a:ext uri="{FF2B5EF4-FFF2-40B4-BE49-F238E27FC236}">
                  <a16:creationId xmlns:a16="http://schemas.microsoft.com/office/drawing/2014/main" id="{EBD4CE24-BC25-4AA0-813D-390B298C62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189" y="1473200"/>
              <a:ext cx="1933502" cy="1825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6" name="Rectangle 17">
              <a:extLst>
                <a:ext uri="{FF2B5EF4-FFF2-40B4-BE49-F238E27FC236}">
                  <a16:creationId xmlns:a16="http://schemas.microsoft.com/office/drawing/2014/main" id="{19227A4E-B8C6-4587-8A14-985EE4D7A496}"/>
                </a:ext>
              </a:extLst>
            </p:cNvPr>
            <p:cNvSpPr>
              <a:spLocks noChangeArrowheads="1"/>
            </p:cNvSpPr>
            <p:nvPr/>
          </p:nvSpPr>
          <p:spPr bwMode="auto">
            <a:xfrm>
              <a:off x="1269486" y="1708541"/>
              <a:ext cx="147371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Let’s take a look at an example…</a:t>
              </a:r>
            </a:p>
          </p:txBody>
        </p:sp>
      </p:grpSp>
      <p:grpSp>
        <p:nvGrpSpPr>
          <p:cNvPr id="22" name="Group 21">
            <a:extLst>
              <a:ext uri="{FF2B5EF4-FFF2-40B4-BE49-F238E27FC236}">
                <a16:creationId xmlns:a16="http://schemas.microsoft.com/office/drawing/2014/main" id="{6E62C602-A351-4937-BA50-569D0340F31B}"/>
              </a:ext>
            </a:extLst>
          </p:cNvPr>
          <p:cNvGrpSpPr>
            <a:grpSpLocks/>
          </p:cNvGrpSpPr>
          <p:nvPr/>
        </p:nvGrpSpPr>
        <p:grpSpPr bwMode="auto">
          <a:xfrm flipH="1">
            <a:off x="6145214" y="1493839"/>
            <a:ext cx="2339975" cy="2092325"/>
            <a:chOff x="-1959132" y="1473200"/>
            <a:chExt cx="2172644" cy="2051379"/>
          </a:xfrm>
        </p:grpSpPr>
        <p:pic>
          <p:nvPicPr>
            <p:cNvPr id="11273" name="Picture 22">
              <a:extLst>
                <a:ext uri="{FF2B5EF4-FFF2-40B4-BE49-F238E27FC236}">
                  <a16:creationId xmlns:a16="http://schemas.microsoft.com/office/drawing/2014/main" id="{5674F565-47F2-4A59-B489-217EA88A98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9132" y="1473200"/>
              <a:ext cx="2172644" cy="2051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4" name="Rectangle 23">
              <a:extLst>
                <a:ext uri="{FF2B5EF4-FFF2-40B4-BE49-F238E27FC236}">
                  <a16:creationId xmlns:a16="http://schemas.microsoft.com/office/drawing/2014/main" id="{017A1592-31AC-4084-BC49-D431DB50C1D0}"/>
                </a:ext>
              </a:extLst>
            </p:cNvPr>
            <p:cNvSpPr>
              <a:spLocks noChangeArrowheads="1"/>
            </p:cNvSpPr>
            <p:nvPr/>
          </p:nvSpPr>
          <p:spPr bwMode="auto">
            <a:xfrm>
              <a:off x="-1959132" y="1667794"/>
              <a:ext cx="217264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Here is a balanced argument about whether homework should be banned! </a:t>
              </a:r>
            </a:p>
          </p:txBody>
        </p:sp>
      </p:grpSp>
      <p:pic>
        <p:nvPicPr>
          <p:cNvPr id="21" name="Picture 20">
            <a:extLst>
              <a:ext uri="{FF2B5EF4-FFF2-40B4-BE49-F238E27FC236}">
                <a16:creationId xmlns:a16="http://schemas.microsoft.com/office/drawing/2014/main" id="{84BC6EFD-66D9-4323-879D-021B4C9A7C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2188" y="3371850"/>
            <a:ext cx="2233612" cy="304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F7513E80-B99F-42CA-8F84-53FCEB49C5FB}"/>
              </a:ext>
            </a:extLst>
          </p:cNvPr>
          <p:cNvSpPr>
            <a:spLocks noChangeArrowheads="1"/>
          </p:cNvSpPr>
          <p:nvPr/>
        </p:nvSpPr>
        <p:spPr bwMode="auto">
          <a:xfrm>
            <a:off x="3979864" y="3889375"/>
            <a:ext cx="41036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You may already have an opinion but wait until you’ve heard both sides of the argument before making your final choice!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FB9EA966-6D23-4779-A519-5C4AAE5B7802}"/>
              </a:ext>
            </a:extLst>
          </p:cNvPr>
          <p:cNvSpPr>
            <a:spLocks noGrp="1" noChangeArrowheads="1"/>
          </p:cNvSpPr>
          <p:nvPr>
            <p:ph type="title"/>
          </p:nvPr>
        </p:nvSpPr>
        <p:spPr/>
        <p:txBody>
          <a:bodyPr/>
          <a:lstStyle/>
          <a:p>
            <a:pPr eaLnBrk="1" hangingPunct="1"/>
            <a:r>
              <a:rPr lang="en-GB" altLang="en-US" sz="3200"/>
              <a:t>Should Homework Be Banned?</a:t>
            </a:r>
          </a:p>
        </p:txBody>
      </p:sp>
      <p:sp>
        <p:nvSpPr>
          <p:cNvPr id="15363" name="Rectangle 4">
            <a:extLst>
              <a:ext uri="{FF2B5EF4-FFF2-40B4-BE49-F238E27FC236}">
                <a16:creationId xmlns:a16="http://schemas.microsoft.com/office/drawing/2014/main" id="{352D605A-59E6-4D5B-B421-BEDEF0CE89AA}"/>
              </a:ext>
            </a:extLst>
          </p:cNvPr>
          <p:cNvSpPr>
            <a:spLocks noChangeArrowheads="1"/>
          </p:cNvSpPr>
          <p:nvPr/>
        </p:nvSpPr>
        <p:spPr bwMode="auto">
          <a:xfrm>
            <a:off x="2279650" y="3297238"/>
            <a:ext cx="5251450"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Many people </a:t>
            </a:r>
            <a:r>
              <a:rPr lang="en-GB" altLang="en-US">
                <a:solidFill>
                  <a:schemeClr val="tx1"/>
                </a:solidFill>
              </a:rPr>
              <a:t>see homework as an important part of school life; almost like an extension of the lesson. If the teacher cannot fit everything that is needed to be taught into the lesson, then being able to set homework is essential. This way, pupils can continue the learning at home, which in turn helps their understanding and knowledge of the subject.</a:t>
            </a:r>
          </a:p>
          <a:p>
            <a:pPr eaLnBrk="1" hangingPunct="1">
              <a:lnSpc>
                <a:spcPct val="100000"/>
              </a:lnSpc>
              <a:spcBef>
                <a:spcPct val="0"/>
              </a:spcBef>
              <a:buFontTx/>
              <a:buNone/>
            </a:pPr>
            <a:r>
              <a:rPr lang="en-GB" altLang="en-US">
                <a:solidFill>
                  <a:schemeClr val="tx1"/>
                </a:solidFill>
              </a:rPr>
              <a:t>In fact, recent research shows a positive link </a:t>
            </a:r>
            <a:br>
              <a:rPr lang="en-GB" altLang="en-US">
                <a:solidFill>
                  <a:schemeClr val="tx1"/>
                </a:solidFill>
              </a:rPr>
            </a:br>
            <a:r>
              <a:rPr lang="en-GB" altLang="en-US">
                <a:solidFill>
                  <a:schemeClr val="tx1"/>
                </a:solidFill>
              </a:rPr>
              <a:t>between the amount children do for homework</a:t>
            </a:r>
            <a:br>
              <a:rPr lang="en-GB" altLang="en-US">
                <a:solidFill>
                  <a:schemeClr val="tx1"/>
                </a:solidFill>
              </a:rPr>
            </a:br>
            <a:r>
              <a:rPr lang="en-GB" altLang="en-US">
                <a:solidFill>
                  <a:schemeClr val="tx1"/>
                </a:solidFill>
              </a:rPr>
              <a:t>and their achievement levels. </a:t>
            </a:r>
          </a:p>
        </p:txBody>
      </p:sp>
      <p:sp>
        <p:nvSpPr>
          <p:cNvPr id="7" name="TextBox 6">
            <a:extLst>
              <a:ext uri="{FF2B5EF4-FFF2-40B4-BE49-F238E27FC236}">
                <a16:creationId xmlns:a16="http://schemas.microsoft.com/office/drawing/2014/main" id="{1ACE9514-FBDA-48B6-831A-1FF426946231}"/>
              </a:ext>
            </a:extLst>
          </p:cNvPr>
          <p:cNvSpPr txBox="1">
            <a:spLocks noChangeArrowheads="1"/>
          </p:cNvSpPr>
          <p:nvPr/>
        </p:nvSpPr>
        <p:spPr bwMode="auto">
          <a:xfrm>
            <a:off x="2187575" y="1473200"/>
            <a:ext cx="76327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a:solidFill>
                  <a:schemeClr val="tx1"/>
                </a:solidFill>
              </a:rPr>
              <a:t>Anyone who has ever been to school knows what it is like to be sent home with piles of homework. For years, teachers have been setting extra maths, spellings and other assignments to be completed outside of regular lesson times. But with the increasing pressures of modern day life, there is a growing call for homework to be banned. Here are some of the arguments for and against. </a:t>
            </a:r>
          </a:p>
        </p:txBody>
      </p:sp>
      <p:pic>
        <p:nvPicPr>
          <p:cNvPr id="6" name="Picture 5">
            <a:extLst>
              <a:ext uri="{FF2B5EF4-FFF2-40B4-BE49-F238E27FC236}">
                <a16:creationId xmlns:a16="http://schemas.microsoft.com/office/drawing/2014/main" id="{762FA9E0-8042-4FB7-B4BC-50699EC5C3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03941">
            <a:off x="7316789" y="3576639"/>
            <a:ext cx="3025775" cy="216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fade">
                                      <p:cBhvr>
                                        <p:cTn id="12" dur="500"/>
                                        <p:tgtEl>
                                          <p:spTgt spid="15363"/>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DCA2E05F-28EB-48ED-8711-3EC302B8BBED}"/>
              </a:ext>
            </a:extLst>
          </p:cNvPr>
          <p:cNvSpPr>
            <a:spLocks noGrp="1" noChangeArrowheads="1"/>
          </p:cNvSpPr>
          <p:nvPr>
            <p:ph type="title"/>
          </p:nvPr>
        </p:nvSpPr>
        <p:spPr/>
        <p:txBody>
          <a:bodyPr/>
          <a:lstStyle/>
          <a:p>
            <a:pPr eaLnBrk="1" hangingPunct="1"/>
            <a:r>
              <a:rPr lang="en-GB" altLang="en-US" sz="3200"/>
              <a:t>Should Homework Be Banned?</a:t>
            </a:r>
          </a:p>
        </p:txBody>
      </p:sp>
      <p:sp>
        <p:nvSpPr>
          <p:cNvPr id="16387" name="Rectangle 4">
            <a:extLst>
              <a:ext uri="{FF2B5EF4-FFF2-40B4-BE49-F238E27FC236}">
                <a16:creationId xmlns:a16="http://schemas.microsoft.com/office/drawing/2014/main" id="{3A766C64-03B8-427F-93DA-C249274647C0}"/>
              </a:ext>
            </a:extLst>
          </p:cNvPr>
          <p:cNvSpPr>
            <a:spLocks noChangeArrowheads="1"/>
          </p:cNvSpPr>
          <p:nvPr/>
        </p:nvSpPr>
        <p:spPr bwMode="auto">
          <a:xfrm>
            <a:off x="2255839" y="3695701"/>
            <a:ext cx="6569075"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While there are a lot of people that understand that argument, </a:t>
            </a:r>
            <a:r>
              <a:rPr lang="en-GB" altLang="en-US">
                <a:solidFill>
                  <a:schemeClr val="tx1"/>
                </a:solidFill>
              </a:rPr>
              <a:t>the fact remains that children go to school to be educated and many parents welcome the chance to support their child’s education at home. Practising spelling or helping their child read gives parents the opportunity to play a part in their child’s learning. It also gives them a clearer understanding of how their child is progressing. Similarly, a lot of children enjoy doing homework with their parents. Why introduce a blanket ban if some children and parents actually enjoy it? </a:t>
            </a:r>
          </a:p>
        </p:txBody>
      </p:sp>
      <p:sp>
        <p:nvSpPr>
          <p:cNvPr id="2" name="TextBox 1">
            <a:extLst>
              <a:ext uri="{FF2B5EF4-FFF2-40B4-BE49-F238E27FC236}">
                <a16:creationId xmlns:a16="http://schemas.microsoft.com/office/drawing/2014/main" id="{6010796B-341A-4DEB-8D6D-E2ADEFA5CB77}"/>
              </a:ext>
            </a:extLst>
          </p:cNvPr>
          <p:cNvSpPr txBox="1">
            <a:spLocks noChangeArrowheads="1"/>
          </p:cNvSpPr>
          <p:nvPr/>
        </p:nvSpPr>
        <p:spPr bwMode="auto">
          <a:xfrm>
            <a:off x="2168525" y="1385888"/>
            <a:ext cx="6656388"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b="1">
                <a:solidFill>
                  <a:schemeClr val="tx1"/>
                </a:solidFill>
              </a:rPr>
              <a:t>On the other hand, </a:t>
            </a:r>
            <a:r>
              <a:rPr lang="en-GB" altLang="en-US">
                <a:solidFill>
                  <a:schemeClr val="tx1"/>
                </a:solidFill>
              </a:rPr>
              <a:t>aren’t children entitled to a break from learning? After spending all day at school, a few hours ‘downtime’ spent watching television, playing computer games or exercising outside is essential for a healthy, fun-loving child. In fact, the government’s own health guidelines recommend people aged between 5-18 should exercise for </a:t>
            </a:r>
            <a:r>
              <a:rPr lang="en-GB" altLang="en-US" i="1">
                <a:solidFill>
                  <a:schemeClr val="tx1"/>
                </a:solidFill>
              </a:rPr>
              <a:t>at least</a:t>
            </a:r>
            <a:r>
              <a:rPr lang="en-GB" altLang="en-US">
                <a:solidFill>
                  <a:schemeClr val="tx1"/>
                </a:solidFill>
              </a:rPr>
              <a:t> 60 minutes a day. Where are children going to fit that in if they are busy doing homework every evening?</a:t>
            </a:r>
          </a:p>
        </p:txBody>
      </p:sp>
      <p:pic>
        <p:nvPicPr>
          <p:cNvPr id="4" name="Picture 3">
            <a:extLst>
              <a:ext uri="{FF2B5EF4-FFF2-40B4-BE49-F238E27FC236}">
                <a16:creationId xmlns:a16="http://schemas.microsoft.com/office/drawing/2014/main" id="{07DCE05B-4CB5-4A00-A2F4-C82E5FA2BE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83638" y="2944813"/>
            <a:ext cx="1668462" cy="365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6387"/>
                                        </p:tgtEl>
                                        <p:attrNameLst>
                                          <p:attrName>style.visibility</p:attrName>
                                        </p:attrNameLst>
                                      </p:cBhvr>
                                      <p:to>
                                        <p:strVal val="visible"/>
                                      </p:to>
                                    </p:set>
                                    <p:animEffect transition="in" filter="fade">
                                      <p:cBhvr>
                                        <p:cTn id="15"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BEEA9E78-4229-44C8-AE15-5C686C3A7E56}"/>
              </a:ext>
            </a:extLst>
          </p:cNvPr>
          <p:cNvSpPr>
            <a:spLocks noGrp="1" noChangeArrowheads="1"/>
          </p:cNvSpPr>
          <p:nvPr>
            <p:ph type="title"/>
          </p:nvPr>
        </p:nvSpPr>
        <p:spPr/>
        <p:txBody>
          <a:bodyPr/>
          <a:lstStyle/>
          <a:p>
            <a:pPr eaLnBrk="1" hangingPunct="1"/>
            <a:r>
              <a:rPr lang="en-GB" altLang="en-US" sz="3200"/>
              <a:t>Should Homework Be Banned?</a:t>
            </a:r>
          </a:p>
        </p:txBody>
      </p:sp>
      <p:sp>
        <p:nvSpPr>
          <p:cNvPr id="17411" name="Rectangle 4">
            <a:extLst>
              <a:ext uri="{FF2B5EF4-FFF2-40B4-BE49-F238E27FC236}">
                <a16:creationId xmlns:a16="http://schemas.microsoft.com/office/drawing/2014/main" id="{2C731D5D-DB0A-441F-905F-555F977308D3}"/>
              </a:ext>
            </a:extLst>
          </p:cNvPr>
          <p:cNvSpPr>
            <a:spLocks noChangeArrowheads="1"/>
          </p:cNvSpPr>
          <p:nvPr/>
        </p:nvSpPr>
        <p:spPr bwMode="auto">
          <a:xfrm>
            <a:off x="2279650" y="1528764"/>
            <a:ext cx="7632700"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The flip side of the argument is </a:t>
            </a:r>
            <a:r>
              <a:rPr lang="en-GB" altLang="en-US">
                <a:solidFill>
                  <a:schemeClr val="tx1"/>
                </a:solidFill>
              </a:rPr>
              <a:t>that many parents feel overwhelmed with the amount of homework their child brings home. With so many after school activities and clubs on offer, they feel there isn’t enough time to fit everything in. Furthermore, due to ever-increasing government expectations, parents sometimes feel unable to help their child as the work is too hard or on a subject matter they are not familiar with.</a:t>
            </a:r>
          </a:p>
        </p:txBody>
      </p:sp>
      <p:sp>
        <p:nvSpPr>
          <p:cNvPr id="2" name="TextBox 1">
            <a:extLst>
              <a:ext uri="{FF2B5EF4-FFF2-40B4-BE49-F238E27FC236}">
                <a16:creationId xmlns:a16="http://schemas.microsoft.com/office/drawing/2014/main" id="{12A2534C-DE29-422D-A1BD-3F5C58CADC25}"/>
              </a:ext>
            </a:extLst>
          </p:cNvPr>
          <p:cNvSpPr txBox="1">
            <a:spLocks noChangeArrowheads="1"/>
          </p:cNvSpPr>
          <p:nvPr/>
        </p:nvSpPr>
        <p:spPr bwMode="auto">
          <a:xfrm>
            <a:off x="2201864" y="3429001"/>
            <a:ext cx="792638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b="1">
                <a:solidFill>
                  <a:schemeClr val="tx1"/>
                </a:solidFill>
              </a:rPr>
              <a:t>In conclusion, </a:t>
            </a:r>
            <a:r>
              <a:rPr lang="en-GB" altLang="en-US">
                <a:solidFill>
                  <a:schemeClr val="tx1"/>
                </a:solidFill>
              </a:rPr>
              <a:t>there are many strong arguments for and against banning homework from schools. If it helps a child’s education, then surely homework is a good thing. Then again, time away from studying to play is also incredibly important to a child’s wellbeing. On balance, I don’t believe homework should be banned because it really is an important part of learning. However, I also believe there should still be time in the day for fun! Therefore, perhaps schools should come up with a compromise: keep homework, but don’t set so much!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le 20">
            <a:extLst>
              <a:ext uri="{FF2B5EF4-FFF2-40B4-BE49-F238E27FC236}">
                <a16:creationId xmlns:a16="http://schemas.microsoft.com/office/drawing/2014/main" id="{2C606FF9-9885-4145-89BC-CCF3245148F5}"/>
              </a:ext>
            </a:extLst>
          </p:cNvPr>
          <p:cNvSpPr>
            <a:spLocks noGrp="1" noChangeArrowheads="1"/>
          </p:cNvSpPr>
          <p:nvPr>
            <p:ph type="title"/>
          </p:nvPr>
        </p:nvSpPr>
        <p:spPr/>
        <p:txBody>
          <a:bodyPr/>
          <a:lstStyle/>
          <a:p>
            <a:pPr eaLnBrk="1" hangingPunct="1"/>
            <a:r>
              <a:rPr lang="en-GB" altLang="en-US" sz="3200"/>
              <a:t>Should Homework Be Banned?</a:t>
            </a:r>
          </a:p>
        </p:txBody>
      </p:sp>
      <p:pic>
        <p:nvPicPr>
          <p:cNvPr id="5" name="Picture 4">
            <a:extLst>
              <a:ext uri="{FF2B5EF4-FFF2-40B4-BE49-F238E27FC236}">
                <a16:creationId xmlns:a16="http://schemas.microsoft.com/office/drawing/2014/main" id="{A7E2820F-C3FD-45C4-A269-D4EBFEEA12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7614" y="3365500"/>
            <a:ext cx="2339975" cy="304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Group 18">
            <a:extLst>
              <a:ext uri="{FF2B5EF4-FFF2-40B4-BE49-F238E27FC236}">
                <a16:creationId xmlns:a16="http://schemas.microsoft.com/office/drawing/2014/main" id="{F2170CDF-E0E9-4AFE-80A4-9B328EAB650C}"/>
              </a:ext>
            </a:extLst>
          </p:cNvPr>
          <p:cNvGrpSpPr>
            <a:grpSpLocks/>
          </p:cNvGrpSpPr>
          <p:nvPr/>
        </p:nvGrpSpPr>
        <p:grpSpPr bwMode="auto">
          <a:xfrm>
            <a:off x="3378201" y="1546226"/>
            <a:ext cx="1933575" cy="1825625"/>
            <a:chOff x="1024189" y="1473200"/>
            <a:chExt cx="1933502" cy="1825585"/>
          </a:xfrm>
        </p:grpSpPr>
        <p:pic>
          <p:nvPicPr>
            <p:cNvPr id="15371" name="Picture 6">
              <a:extLst>
                <a:ext uri="{FF2B5EF4-FFF2-40B4-BE49-F238E27FC236}">
                  <a16:creationId xmlns:a16="http://schemas.microsoft.com/office/drawing/2014/main" id="{4393F878-33AC-4C2B-9D5E-075340467B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189" y="1473200"/>
              <a:ext cx="1933502" cy="1825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2" name="Rectangle 17">
              <a:extLst>
                <a:ext uri="{FF2B5EF4-FFF2-40B4-BE49-F238E27FC236}">
                  <a16:creationId xmlns:a16="http://schemas.microsoft.com/office/drawing/2014/main" id="{5608A39A-9BDC-4D25-9030-779FE0A0A37B}"/>
                </a:ext>
              </a:extLst>
            </p:cNvPr>
            <p:cNvSpPr>
              <a:spLocks noChangeArrowheads="1"/>
            </p:cNvSpPr>
            <p:nvPr/>
          </p:nvSpPr>
          <p:spPr bwMode="auto">
            <a:xfrm>
              <a:off x="1254083" y="1820121"/>
              <a:ext cx="14737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What do </a:t>
              </a:r>
              <a:r>
                <a:rPr lang="en-GB" altLang="en-US" b="1">
                  <a:solidFill>
                    <a:schemeClr val="tx1"/>
                  </a:solidFill>
                </a:rPr>
                <a:t>you</a:t>
              </a:r>
              <a:r>
                <a:rPr lang="en-GB" altLang="en-US">
                  <a:solidFill>
                    <a:schemeClr val="tx1"/>
                  </a:solidFill>
                </a:rPr>
                <a:t> think? </a:t>
              </a:r>
            </a:p>
          </p:txBody>
        </p:sp>
      </p:grpSp>
      <p:pic>
        <p:nvPicPr>
          <p:cNvPr id="21" name="Picture 20">
            <a:extLst>
              <a:ext uri="{FF2B5EF4-FFF2-40B4-BE49-F238E27FC236}">
                <a16:creationId xmlns:a16="http://schemas.microsoft.com/office/drawing/2014/main" id="{D043E73E-BAE5-4832-A38C-685074970F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2188" y="3371850"/>
            <a:ext cx="2233612" cy="304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7485AC20-9364-4289-9F2C-71CF8F6E413D}"/>
              </a:ext>
            </a:extLst>
          </p:cNvPr>
          <p:cNvSpPr>
            <a:spLocks noChangeArrowheads="1"/>
          </p:cNvSpPr>
          <p:nvPr/>
        </p:nvSpPr>
        <p:spPr bwMode="auto">
          <a:xfrm>
            <a:off x="3979864" y="4051300"/>
            <a:ext cx="410368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a:solidFill>
                  <a:schemeClr val="tx1"/>
                </a:solidFill>
              </a:rPr>
              <a:t>Which argument was stronger? </a:t>
            </a:r>
          </a:p>
        </p:txBody>
      </p:sp>
      <p:grpSp>
        <p:nvGrpSpPr>
          <p:cNvPr id="15" name="Group 14">
            <a:extLst>
              <a:ext uri="{FF2B5EF4-FFF2-40B4-BE49-F238E27FC236}">
                <a16:creationId xmlns:a16="http://schemas.microsoft.com/office/drawing/2014/main" id="{F2249466-4C5A-465C-9B62-F2BB21191CA6}"/>
              </a:ext>
            </a:extLst>
          </p:cNvPr>
          <p:cNvGrpSpPr>
            <a:grpSpLocks/>
          </p:cNvGrpSpPr>
          <p:nvPr/>
        </p:nvGrpSpPr>
        <p:grpSpPr bwMode="auto">
          <a:xfrm flipH="1">
            <a:off x="6815138" y="1539876"/>
            <a:ext cx="1689100" cy="1825625"/>
            <a:chOff x="1024189" y="1473200"/>
            <a:chExt cx="1933502" cy="1825585"/>
          </a:xfrm>
        </p:grpSpPr>
        <p:pic>
          <p:nvPicPr>
            <p:cNvPr id="15369" name="Picture 15">
              <a:extLst>
                <a:ext uri="{FF2B5EF4-FFF2-40B4-BE49-F238E27FC236}">
                  <a16:creationId xmlns:a16="http://schemas.microsoft.com/office/drawing/2014/main" id="{B5BF0860-5836-4A14-B29F-0512817CE8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189" y="1473200"/>
              <a:ext cx="1933502" cy="1825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0" name="Rectangle 16">
              <a:extLst>
                <a:ext uri="{FF2B5EF4-FFF2-40B4-BE49-F238E27FC236}">
                  <a16:creationId xmlns:a16="http://schemas.microsoft.com/office/drawing/2014/main" id="{B24FAAAB-E7BA-418D-9EC0-454B86665C32}"/>
                </a:ext>
              </a:extLst>
            </p:cNvPr>
            <p:cNvSpPr>
              <a:spLocks noChangeArrowheads="1"/>
            </p:cNvSpPr>
            <p:nvPr/>
          </p:nvSpPr>
          <p:spPr bwMode="auto">
            <a:xfrm>
              <a:off x="1179124" y="1688595"/>
              <a:ext cx="162363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Did you change your mind?</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DFBF93E9-AB31-41F8-B665-08DA4069734D}"/>
              </a:ext>
            </a:extLst>
          </p:cNvPr>
          <p:cNvSpPr/>
          <p:nvPr/>
        </p:nvSpPr>
        <p:spPr>
          <a:xfrm>
            <a:off x="7307263" y="1473201"/>
            <a:ext cx="2411412" cy="2411413"/>
          </a:xfrm>
          <a:prstGeom prst="ellipse">
            <a:avLst/>
          </a:prstGeom>
          <a:solidFill>
            <a:srgbClr val="F285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7" name="Title 20">
            <a:extLst>
              <a:ext uri="{FF2B5EF4-FFF2-40B4-BE49-F238E27FC236}">
                <a16:creationId xmlns:a16="http://schemas.microsoft.com/office/drawing/2014/main" id="{2F899BA0-D3F6-44EB-A33A-7D58A39253F8}"/>
              </a:ext>
            </a:extLst>
          </p:cNvPr>
          <p:cNvSpPr>
            <a:spLocks noGrp="1" noChangeArrowheads="1"/>
          </p:cNvSpPr>
          <p:nvPr>
            <p:ph type="title"/>
          </p:nvPr>
        </p:nvSpPr>
        <p:spPr/>
        <p:txBody>
          <a:bodyPr/>
          <a:lstStyle/>
          <a:p>
            <a:pPr eaLnBrk="1" hangingPunct="1"/>
            <a:r>
              <a:rPr lang="en-GB" altLang="en-US" sz="3200"/>
              <a:t>How Do You Write a Balanced Argument?</a:t>
            </a:r>
          </a:p>
        </p:txBody>
      </p:sp>
      <p:sp>
        <p:nvSpPr>
          <p:cNvPr id="5" name="Rectangle 4">
            <a:extLst>
              <a:ext uri="{FF2B5EF4-FFF2-40B4-BE49-F238E27FC236}">
                <a16:creationId xmlns:a16="http://schemas.microsoft.com/office/drawing/2014/main" id="{6FC5BF47-CAD9-498A-BDD9-25D72E9F445E}"/>
              </a:ext>
            </a:extLst>
          </p:cNvPr>
          <p:cNvSpPr/>
          <p:nvPr/>
        </p:nvSpPr>
        <p:spPr>
          <a:xfrm>
            <a:off x="2274888" y="4481513"/>
            <a:ext cx="7632700" cy="2360612"/>
          </a:xfrm>
          <a:prstGeom prst="rect">
            <a:avLst/>
          </a:prstGeom>
        </p:spPr>
        <p:txBody>
          <a:bodyPr lIns="0" tIns="72000" rIns="0" bIns="72000">
            <a:spAutoFit/>
          </a:bodyPr>
          <a:lstStyle/>
          <a:p>
            <a:pPr>
              <a:defRPr/>
            </a:pPr>
            <a:r>
              <a:rPr lang="en-GB" b="1" dirty="0"/>
              <a:t>Here is a list of ideas you could write an argument about:</a:t>
            </a:r>
          </a:p>
          <a:p>
            <a:pPr marL="285750" indent="-285750">
              <a:buFont typeface="Arial" panose="020B0604020202020204" pitchFamily="34" charset="0"/>
              <a:buChar char="•"/>
              <a:defRPr/>
            </a:pPr>
            <a:r>
              <a:rPr lang="en-GB" dirty="0"/>
              <a:t>Should girls be allowed to play football with boys after the age of 12?</a:t>
            </a:r>
          </a:p>
          <a:p>
            <a:pPr marL="285750" indent="-285750">
              <a:buFont typeface="Arial" panose="020B0604020202020204" pitchFamily="34" charset="0"/>
              <a:buChar char="•"/>
              <a:defRPr/>
            </a:pPr>
            <a:r>
              <a:rPr lang="en-GB" dirty="0"/>
              <a:t>Should dogs be banned from parks?</a:t>
            </a:r>
          </a:p>
          <a:p>
            <a:pPr marL="285750" indent="-285750">
              <a:buFont typeface="Arial" panose="020B0604020202020204" pitchFamily="34" charset="0"/>
              <a:buChar char="•"/>
              <a:defRPr/>
            </a:pPr>
            <a:r>
              <a:rPr lang="en-GB" dirty="0"/>
              <a:t>Should school uniform be compulsory?</a:t>
            </a:r>
          </a:p>
          <a:p>
            <a:pPr marL="285750" indent="-285750">
              <a:buFont typeface="Arial" panose="020B0604020202020204" pitchFamily="34" charset="0"/>
              <a:buChar char="•"/>
              <a:defRPr/>
            </a:pPr>
            <a:r>
              <a:rPr lang="en-GB" dirty="0"/>
              <a:t>Should all children be entitled to pocket money?</a:t>
            </a:r>
          </a:p>
          <a:p>
            <a:pPr marL="285750" indent="-285750">
              <a:buFont typeface="Arial" panose="020B0604020202020204" pitchFamily="34" charset="0"/>
              <a:buChar char="•"/>
              <a:defRPr/>
            </a:pPr>
            <a:r>
              <a:rPr lang="en-GB" dirty="0"/>
              <a:t>Should children be limited to one hour's access to the internet per day?</a:t>
            </a:r>
          </a:p>
          <a:p>
            <a:pPr>
              <a:defRPr/>
            </a:pPr>
            <a:endParaRPr lang="en-GB" dirty="0">
              <a:solidFill>
                <a:srgbClr val="002060"/>
              </a:solidFill>
              <a:latin typeface="Berlin Sans FB Demi" panose="020E0802020502020306" pitchFamily="34" charset="0"/>
            </a:endParaRPr>
          </a:p>
          <a:p>
            <a:pPr>
              <a:defRPr/>
            </a:pPr>
            <a:endParaRPr lang="en-GB" dirty="0">
              <a:solidFill>
                <a:srgbClr val="002060"/>
              </a:solidFill>
              <a:latin typeface="Berlin Sans FB Demi" panose="020E0802020502020306" pitchFamily="34" charset="0"/>
            </a:endParaRPr>
          </a:p>
        </p:txBody>
      </p:sp>
      <p:sp>
        <p:nvSpPr>
          <p:cNvPr id="2" name="Oval 1">
            <a:extLst>
              <a:ext uri="{FF2B5EF4-FFF2-40B4-BE49-F238E27FC236}">
                <a16:creationId xmlns:a16="http://schemas.microsoft.com/office/drawing/2014/main" id="{90F9C5FD-D2AF-486E-8180-5EFEDAB19FF5}"/>
              </a:ext>
            </a:extLst>
          </p:cNvPr>
          <p:cNvSpPr/>
          <p:nvPr/>
        </p:nvSpPr>
        <p:spPr>
          <a:xfrm>
            <a:off x="2279650" y="1473200"/>
            <a:ext cx="2871788" cy="2871788"/>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Rectangle 2">
            <a:extLst>
              <a:ext uri="{FF2B5EF4-FFF2-40B4-BE49-F238E27FC236}">
                <a16:creationId xmlns:a16="http://schemas.microsoft.com/office/drawing/2014/main" id="{EDA4056B-5965-4AB5-B7E4-4D9DADCF0595}"/>
              </a:ext>
            </a:extLst>
          </p:cNvPr>
          <p:cNvSpPr>
            <a:spLocks noChangeArrowheads="1"/>
          </p:cNvSpPr>
          <p:nvPr/>
        </p:nvSpPr>
        <p:spPr bwMode="auto">
          <a:xfrm>
            <a:off x="2597150" y="1973263"/>
            <a:ext cx="215265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Firstly, you need a subject to write about. In the example, it was about whether homework should be banned. </a:t>
            </a:r>
          </a:p>
        </p:txBody>
      </p:sp>
      <p:sp>
        <p:nvSpPr>
          <p:cNvPr id="4" name="Rectangle 3">
            <a:extLst>
              <a:ext uri="{FF2B5EF4-FFF2-40B4-BE49-F238E27FC236}">
                <a16:creationId xmlns:a16="http://schemas.microsoft.com/office/drawing/2014/main" id="{76E3E417-3699-460D-8F98-E79F806EF7B6}"/>
              </a:ext>
            </a:extLst>
          </p:cNvPr>
          <p:cNvSpPr>
            <a:spLocks noChangeArrowheads="1"/>
          </p:cNvSpPr>
          <p:nvPr/>
        </p:nvSpPr>
        <p:spPr bwMode="auto">
          <a:xfrm>
            <a:off x="7500938" y="2125663"/>
            <a:ext cx="20304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Then you need to come up with the arguments for and against. </a:t>
            </a:r>
          </a:p>
        </p:txBody>
      </p:sp>
      <p:sp>
        <p:nvSpPr>
          <p:cNvPr id="8" name="Oval 7">
            <a:extLst>
              <a:ext uri="{FF2B5EF4-FFF2-40B4-BE49-F238E27FC236}">
                <a16:creationId xmlns:a16="http://schemas.microsoft.com/office/drawing/2014/main" id="{BE47CA43-4692-4EF6-96B7-6368835ECCB8}"/>
              </a:ext>
            </a:extLst>
          </p:cNvPr>
          <p:cNvSpPr/>
          <p:nvPr/>
        </p:nvSpPr>
        <p:spPr>
          <a:xfrm>
            <a:off x="5005389" y="1557338"/>
            <a:ext cx="2422525" cy="2424112"/>
          </a:xfrm>
          <a:prstGeom prst="ellipse">
            <a:avLst/>
          </a:prstGeom>
          <a:solidFill>
            <a:srgbClr val="E9C5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 name="Picture 9">
            <a:extLst>
              <a:ext uri="{FF2B5EF4-FFF2-40B4-BE49-F238E27FC236}">
                <a16:creationId xmlns:a16="http://schemas.microsoft.com/office/drawing/2014/main" id="{749799E4-4F4A-4307-B7B0-95CAE8DF55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9801" y="1785938"/>
            <a:ext cx="3040063"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nodeType="afterGroup">
                            <p:stCondLst>
                              <p:cond delay="1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2" grpId="0" animBg="1"/>
      <p:bldP spid="3" grpId="0"/>
      <p:bldP spid="4" grpId="0"/>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7633ECEF-5007-46FA-A6A1-92AF4C24F28D}"/>
              </a:ext>
            </a:extLst>
          </p:cNvPr>
          <p:cNvSpPr/>
          <p:nvPr/>
        </p:nvSpPr>
        <p:spPr>
          <a:xfrm>
            <a:off x="1524000" y="5376864"/>
            <a:ext cx="9144000" cy="923925"/>
          </a:xfrm>
          <a:prstGeom prst="rect">
            <a:avLst/>
          </a:prstGeom>
          <a:solidFill>
            <a:srgbClr val="F08014"/>
          </a:solidFill>
          <a:ln>
            <a:solidFill>
              <a:srgbClr val="F0801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a:extLst>
              <a:ext uri="{FF2B5EF4-FFF2-40B4-BE49-F238E27FC236}">
                <a16:creationId xmlns:a16="http://schemas.microsoft.com/office/drawing/2014/main" id="{BF91D910-FBA3-49A2-A4F1-EAD6C16C0085}"/>
              </a:ext>
            </a:extLst>
          </p:cNvPr>
          <p:cNvSpPr/>
          <p:nvPr/>
        </p:nvSpPr>
        <p:spPr>
          <a:xfrm>
            <a:off x="2303464" y="2516189"/>
            <a:ext cx="7585075" cy="2681287"/>
          </a:xfrm>
          <a:prstGeom prst="rect">
            <a:avLst/>
          </a:prstGeom>
          <a:solidFill>
            <a:srgbClr val="FDCF8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b="1" dirty="0">
                <a:solidFill>
                  <a:schemeClr val="tx1"/>
                </a:solidFill>
              </a:rPr>
              <a:t>Many people see homework as an important part of school life; </a:t>
            </a:r>
            <a:r>
              <a:rPr lang="en-GB" dirty="0">
                <a:solidFill>
                  <a:schemeClr val="tx1"/>
                </a:solidFill>
              </a:rPr>
              <a:t>almost like an extension of the lesson. If the teacher cannot fit everything that is needed to be taught into the lesson, then being able to set homework is essential. This way, </a:t>
            </a:r>
            <a:r>
              <a:rPr lang="en-GB" b="1" dirty="0">
                <a:solidFill>
                  <a:schemeClr val="tx1"/>
                </a:solidFill>
              </a:rPr>
              <a:t>pupils can continue the learning at home, </a:t>
            </a:r>
            <a:r>
              <a:rPr lang="en-GB" dirty="0">
                <a:solidFill>
                  <a:schemeClr val="tx1"/>
                </a:solidFill>
              </a:rPr>
              <a:t>which in turn helps their understanding and knowledge of the subject. In fact, recent research shows a positive link between the amount children do for homework and their achievement levels. </a:t>
            </a:r>
          </a:p>
        </p:txBody>
      </p:sp>
      <p:grpSp>
        <p:nvGrpSpPr>
          <p:cNvPr id="9" name="Group 8">
            <a:extLst>
              <a:ext uri="{FF2B5EF4-FFF2-40B4-BE49-F238E27FC236}">
                <a16:creationId xmlns:a16="http://schemas.microsoft.com/office/drawing/2014/main" id="{1E1106F4-1AAA-4C38-A70F-2267F1553079}"/>
              </a:ext>
            </a:extLst>
          </p:cNvPr>
          <p:cNvGrpSpPr/>
          <p:nvPr/>
        </p:nvGrpSpPr>
        <p:grpSpPr>
          <a:xfrm>
            <a:off x="2177755" y="549276"/>
            <a:ext cx="2082453" cy="2079089"/>
            <a:chOff x="653754" y="-1"/>
            <a:chExt cx="2082453" cy="2483707"/>
          </a:xfrm>
          <a:solidFill>
            <a:schemeClr val="bg1"/>
          </a:solidFill>
        </p:grpSpPr>
        <p:sp>
          <p:nvSpPr>
            <p:cNvPr id="4" name="Rectangle 3">
              <a:extLst>
                <a:ext uri="{FF2B5EF4-FFF2-40B4-BE49-F238E27FC236}">
                  <a16:creationId xmlns:a16="http://schemas.microsoft.com/office/drawing/2014/main" id="{F1B24A46-30B5-4D7A-90F9-0E43E0A62AC5}"/>
                </a:ext>
              </a:extLst>
            </p:cNvPr>
            <p:cNvSpPr/>
            <p:nvPr/>
          </p:nvSpPr>
          <p:spPr>
            <a:xfrm>
              <a:off x="653754" y="-1"/>
              <a:ext cx="2082453" cy="2483707"/>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8" name="Rectangle 7">
              <a:extLst>
                <a:ext uri="{FF2B5EF4-FFF2-40B4-BE49-F238E27FC236}">
                  <a16:creationId xmlns:a16="http://schemas.microsoft.com/office/drawing/2014/main" id="{7D8779FF-2344-469C-8B8B-BC6C7656D80F}"/>
                </a:ext>
              </a:extLst>
            </p:cNvPr>
            <p:cNvSpPr/>
            <p:nvPr/>
          </p:nvSpPr>
          <p:spPr>
            <a:xfrm>
              <a:off x="680082" y="288884"/>
              <a:ext cx="2050799" cy="1433929"/>
            </a:xfrm>
            <a:prstGeom prst="rect">
              <a:avLst/>
            </a:prstGeom>
            <a:grpFill/>
            <a:ln>
              <a:noFill/>
            </a:ln>
          </p:spPr>
          <p:txBody>
            <a:bodyPr>
              <a:spAutoFit/>
            </a:bodyPr>
            <a:lstStyle/>
            <a:p>
              <a:pPr algn="ctr">
                <a:defRPr/>
              </a:pPr>
              <a:r>
                <a:rPr lang="en-GB" dirty="0"/>
                <a:t>Can you remember the first argument in the example? Look back and see.</a:t>
              </a:r>
            </a:p>
          </p:txBody>
        </p:sp>
      </p:grpSp>
      <p:grpSp>
        <p:nvGrpSpPr>
          <p:cNvPr id="11" name="Group 10">
            <a:extLst>
              <a:ext uri="{FF2B5EF4-FFF2-40B4-BE49-F238E27FC236}">
                <a16:creationId xmlns:a16="http://schemas.microsoft.com/office/drawing/2014/main" id="{09347E69-8A57-48BB-99A8-937CACD17B1A}"/>
              </a:ext>
            </a:extLst>
          </p:cNvPr>
          <p:cNvGrpSpPr/>
          <p:nvPr/>
        </p:nvGrpSpPr>
        <p:grpSpPr>
          <a:xfrm>
            <a:off x="4256658" y="544608"/>
            <a:ext cx="3647815" cy="2083757"/>
            <a:chOff x="2583808" y="-152400"/>
            <a:chExt cx="3647815" cy="2083757"/>
          </a:xfrm>
          <a:solidFill>
            <a:schemeClr val="bg1"/>
          </a:solidFill>
        </p:grpSpPr>
        <p:sp>
          <p:nvSpPr>
            <p:cNvPr id="12" name="Rectangle 11">
              <a:extLst>
                <a:ext uri="{FF2B5EF4-FFF2-40B4-BE49-F238E27FC236}">
                  <a16:creationId xmlns:a16="http://schemas.microsoft.com/office/drawing/2014/main" id="{F8705B0F-C604-4FC3-BF06-7F5EA2ECC1BB}"/>
                </a:ext>
              </a:extLst>
            </p:cNvPr>
            <p:cNvSpPr/>
            <p:nvPr/>
          </p:nvSpPr>
          <p:spPr>
            <a:xfrm>
              <a:off x="2583808" y="-152400"/>
              <a:ext cx="3647815" cy="2083757"/>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ectangle 12">
              <a:extLst>
                <a:ext uri="{FF2B5EF4-FFF2-40B4-BE49-F238E27FC236}">
                  <a16:creationId xmlns:a16="http://schemas.microsoft.com/office/drawing/2014/main" id="{5FF07E12-A5C4-4359-A4E4-F12A4A41D96C}"/>
                </a:ext>
              </a:extLst>
            </p:cNvPr>
            <p:cNvSpPr/>
            <p:nvPr/>
          </p:nvSpPr>
          <p:spPr>
            <a:xfrm>
              <a:off x="2642374" y="64669"/>
              <a:ext cx="3513747" cy="1477328"/>
            </a:xfrm>
            <a:prstGeom prst="rect">
              <a:avLst/>
            </a:prstGeom>
            <a:grpFill/>
          </p:spPr>
          <p:txBody>
            <a:bodyPr>
              <a:spAutoFit/>
            </a:bodyPr>
            <a:lstStyle/>
            <a:p>
              <a:pPr algn="ctr">
                <a:defRPr/>
              </a:pPr>
              <a:r>
                <a:rPr lang="en-GB" dirty="0"/>
                <a:t>The first argument in the example is that many people think homework is an important part of school life, and that it helps pupils continue their learning at home.  </a:t>
              </a:r>
            </a:p>
          </p:txBody>
        </p:sp>
      </p:grpSp>
      <p:grpSp>
        <p:nvGrpSpPr>
          <p:cNvPr id="14" name="Group 13">
            <a:extLst>
              <a:ext uri="{FF2B5EF4-FFF2-40B4-BE49-F238E27FC236}">
                <a16:creationId xmlns:a16="http://schemas.microsoft.com/office/drawing/2014/main" id="{29B9E6F1-B887-4844-AA9E-49086FFCCE0F}"/>
              </a:ext>
            </a:extLst>
          </p:cNvPr>
          <p:cNvGrpSpPr>
            <a:grpSpLocks/>
          </p:cNvGrpSpPr>
          <p:nvPr/>
        </p:nvGrpSpPr>
        <p:grpSpPr bwMode="auto">
          <a:xfrm>
            <a:off x="7907338" y="549276"/>
            <a:ext cx="2076450" cy="2079625"/>
            <a:chOff x="553559" y="0"/>
            <a:chExt cx="1980557" cy="2079088"/>
          </a:xfrm>
        </p:grpSpPr>
        <p:sp>
          <p:nvSpPr>
            <p:cNvPr id="15" name="Rectangle 14">
              <a:extLst>
                <a:ext uri="{FF2B5EF4-FFF2-40B4-BE49-F238E27FC236}">
                  <a16:creationId xmlns:a16="http://schemas.microsoft.com/office/drawing/2014/main" id="{086A7A37-5EEE-49A9-AA03-881A3F7D3D35}"/>
                </a:ext>
              </a:extLst>
            </p:cNvPr>
            <p:cNvSpPr/>
            <p:nvPr/>
          </p:nvSpPr>
          <p:spPr>
            <a:xfrm>
              <a:off x="553559" y="0"/>
              <a:ext cx="1980557" cy="2079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20" name="Rectangle 15">
              <a:extLst>
                <a:ext uri="{FF2B5EF4-FFF2-40B4-BE49-F238E27FC236}">
                  <a16:creationId xmlns:a16="http://schemas.microsoft.com/office/drawing/2014/main" id="{837D6000-86F8-450F-AE4B-A0B7A249C53D}"/>
                </a:ext>
              </a:extLst>
            </p:cNvPr>
            <p:cNvSpPr>
              <a:spLocks noChangeArrowheads="1"/>
            </p:cNvSpPr>
            <p:nvPr/>
          </p:nvSpPr>
          <p:spPr bwMode="auto">
            <a:xfrm>
              <a:off x="611146" y="261548"/>
              <a:ext cx="1877737"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For and against… we need to note down the different sides of the argument.</a:t>
              </a:r>
            </a:p>
          </p:txBody>
        </p:sp>
      </p:grpSp>
      <p:grpSp>
        <p:nvGrpSpPr>
          <p:cNvPr id="17" name="Group 16">
            <a:extLst>
              <a:ext uri="{FF2B5EF4-FFF2-40B4-BE49-F238E27FC236}">
                <a16:creationId xmlns:a16="http://schemas.microsoft.com/office/drawing/2014/main" id="{B2927265-1B08-4E32-BB25-E31B3FDA07E9}"/>
              </a:ext>
            </a:extLst>
          </p:cNvPr>
          <p:cNvGrpSpPr>
            <a:grpSpLocks/>
          </p:cNvGrpSpPr>
          <p:nvPr/>
        </p:nvGrpSpPr>
        <p:grpSpPr bwMode="auto">
          <a:xfrm flipH="1">
            <a:off x="7904163" y="4814889"/>
            <a:ext cx="1689100" cy="1825625"/>
            <a:chOff x="1024189" y="1473200"/>
            <a:chExt cx="1933502" cy="1825585"/>
          </a:xfrm>
        </p:grpSpPr>
        <p:pic>
          <p:nvPicPr>
            <p:cNvPr id="17417" name="Picture 17">
              <a:extLst>
                <a:ext uri="{FF2B5EF4-FFF2-40B4-BE49-F238E27FC236}">
                  <a16:creationId xmlns:a16="http://schemas.microsoft.com/office/drawing/2014/main" id="{4B7B6EC5-3266-4CD5-B7BE-10BF1584B4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189" y="1473200"/>
              <a:ext cx="1933502" cy="1825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Rectangle 18">
              <a:extLst>
                <a:ext uri="{FF2B5EF4-FFF2-40B4-BE49-F238E27FC236}">
                  <a16:creationId xmlns:a16="http://schemas.microsoft.com/office/drawing/2014/main" id="{719FF4D0-033B-4222-828C-EA1B1454247D}"/>
                </a:ext>
              </a:extLst>
            </p:cNvPr>
            <p:cNvSpPr>
              <a:spLocks noChangeArrowheads="1"/>
            </p:cNvSpPr>
            <p:nvPr/>
          </p:nvSpPr>
          <p:spPr bwMode="auto">
            <a:xfrm>
              <a:off x="1163622" y="1579538"/>
              <a:ext cx="165463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That needs to go on the planning sheet…</a:t>
              </a:r>
            </a:p>
          </p:txBody>
        </p:sp>
      </p:grpSp>
      <p:sp>
        <p:nvSpPr>
          <p:cNvPr id="10" name="Rectangle 9">
            <a:extLst>
              <a:ext uri="{FF2B5EF4-FFF2-40B4-BE49-F238E27FC236}">
                <a16:creationId xmlns:a16="http://schemas.microsoft.com/office/drawing/2014/main" id="{240CE373-1AFE-4CE6-8AF7-8B6A2D3E7D3D}"/>
              </a:ext>
            </a:extLst>
          </p:cNvPr>
          <p:cNvSpPr>
            <a:spLocks noChangeArrowheads="1"/>
          </p:cNvSpPr>
          <p:nvPr/>
        </p:nvSpPr>
        <p:spPr bwMode="auto">
          <a:xfrm>
            <a:off x="2178051" y="5372101"/>
            <a:ext cx="57578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a:solidFill>
                  <a:schemeClr val="tx1"/>
                </a:solidFill>
              </a:rPr>
              <a:t>In the example, it’s all about whether banning homework is a good or bad idea. Your issue will have different arguments.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6"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78C7D96-737F-4B8C-BC65-90C33F2929AC}"/>
              </a:ext>
            </a:extLst>
          </p:cNvPr>
          <p:cNvGraphicFramePr>
            <a:graphicFrameLocks noGrp="1"/>
          </p:cNvGraphicFramePr>
          <p:nvPr/>
        </p:nvGraphicFramePr>
        <p:xfrm>
          <a:off x="3816350" y="765175"/>
          <a:ext cx="6096000" cy="5233988"/>
        </p:xfrm>
        <a:graphic>
          <a:graphicData uri="http://schemas.openxmlformats.org/drawingml/2006/table">
            <a:tbl>
              <a:tblPr firstRow="1" bandRow="1">
                <a:tableStyleId>{21E4AEA4-8DFA-4A89-87EB-49C32662AFE0}</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365774">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Should Homework Be Banned?</a:t>
                      </a:r>
                    </a:p>
                  </a:txBody>
                  <a:tcPr marT="45722" marB="45722"/>
                </a:tc>
                <a:tc hMerge="1">
                  <a:txBody>
                    <a:bodyPr/>
                    <a:lstStyle/>
                    <a:p>
                      <a:endParaRPr lang="en-GB" dirty="0"/>
                    </a:p>
                  </a:txBody>
                  <a:tcPr/>
                </a:tc>
                <a:extLst>
                  <a:ext uri="{0D108BD9-81ED-4DB2-BD59-A6C34878D82A}">
                    <a16:rowId xmlns:a16="http://schemas.microsoft.com/office/drawing/2014/main" val="10000"/>
                  </a:ext>
                </a:extLst>
              </a:tr>
              <a:tr h="387487">
                <a:tc>
                  <a:txBody>
                    <a:bodyPr/>
                    <a:lstStyle/>
                    <a:p>
                      <a:pPr algn="ctr"/>
                      <a:r>
                        <a:rPr lang="en-GB" sz="1800" b="1" dirty="0">
                          <a:latin typeface="+mn-lt"/>
                        </a:rPr>
                        <a:t>For</a:t>
                      </a:r>
                    </a:p>
                  </a:txBody>
                  <a:tcPr marT="45722" marB="45722"/>
                </a:tc>
                <a:tc>
                  <a:txBody>
                    <a:bodyPr/>
                    <a:lstStyle/>
                    <a:p>
                      <a:pPr algn="ctr"/>
                      <a:r>
                        <a:rPr lang="en-GB" sz="1800" b="1" dirty="0">
                          <a:latin typeface="+mn-lt"/>
                        </a:rPr>
                        <a:t>Against</a:t>
                      </a:r>
                    </a:p>
                  </a:txBody>
                  <a:tcPr marT="45722" marB="45722"/>
                </a:tc>
                <a:extLst>
                  <a:ext uri="{0D108BD9-81ED-4DB2-BD59-A6C34878D82A}">
                    <a16:rowId xmlns:a16="http://schemas.microsoft.com/office/drawing/2014/main" val="10001"/>
                  </a:ext>
                </a:extLst>
              </a:tr>
              <a:tr h="4480727">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latin typeface="+mn-lt"/>
                        </a:rPr>
                        <a:t>Homework is an important part of school life and helps pupils continue their learning at home.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solidFill>
                            <a:srgbClr val="002060"/>
                          </a:solidFill>
                          <a:latin typeface="+mn-lt"/>
                        </a:rPr>
                        <a:t>(Research shows a positive link between homework and achievement levels.)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latin typeface="+mn-lt"/>
                        </a:rPr>
                        <a:t>Many parents like being a part of their child’s learning and welcome the chance to help them at home.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dirty="0">
                        <a:latin typeface="+mn-lt"/>
                      </a:endParaRPr>
                    </a:p>
                    <a:p>
                      <a:endParaRPr lang="en-GB" sz="1800" dirty="0">
                        <a:latin typeface="+mn-lt"/>
                      </a:endParaRPr>
                    </a:p>
                  </a:txBody>
                  <a:tcPr marT="45722" marB="45722"/>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latin typeface="+mn-lt"/>
                        </a:rPr>
                        <a:t>Children need time away from education, including time to play and do exercise.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solidFill>
                            <a:srgbClr val="002060"/>
                          </a:solidFill>
                          <a:latin typeface="+mn-lt"/>
                        </a:rPr>
                        <a:t>(Government guidelines: 60 minutes exercise a day.)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latin typeface="+mn-lt"/>
                        </a:rPr>
                        <a:t>Other parents feel overwhelmed with the amount of homework their child brings home. Some don’t understand it and struggle to find time to help their child.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dirty="0">
                        <a:latin typeface="+mn-lt"/>
                      </a:endParaRPr>
                    </a:p>
                    <a:p>
                      <a:endParaRPr lang="en-GB" sz="1800" dirty="0">
                        <a:latin typeface="+mn-lt"/>
                      </a:endParaRPr>
                    </a:p>
                  </a:txBody>
                  <a:tcPr marT="45722" marB="45722"/>
                </a:tc>
                <a:extLst>
                  <a:ext uri="{0D108BD9-81ED-4DB2-BD59-A6C34878D82A}">
                    <a16:rowId xmlns:a16="http://schemas.microsoft.com/office/drawing/2014/main" val="10002"/>
                  </a:ext>
                </a:extLst>
              </a:tr>
            </a:tbl>
          </a:graphicData>
        </a:graphic>
      </p:graphicFrame>
      <p:sp>
        <p:nvSpPr>
          <p:cNvPr id="3" name="Arrow: Right 2">
            <a:extLst>
              <a:ext uri="{FF2B5EF4-FFF2-40B4-BE49-F238E27FC236}">
                <a16:creationId xmlns:a16="http://schemas.microsoft.com/office/drawing/2014/main" id="{C2D10493-6B3B-4A36-AA69-FC5C1D81D098}"/>
              </a:ext>
            </a:extLst>
          </p:cNvPr>
          <p:cNvSpPr/>
          <p:nvPr/>
        </p:nvSpPr>
        <p:spPr>
          <a:xfrm>
            <a:off x="3201988" y="765176"/>
            <a:ext cx="614362" cy="385763"/>
          </a:xfrm>
          <a:prstGeom prst="rightArrow">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48" name="TextBox 4">
            <a:extLst>
              <a:ext uri="{FF2B5EF4-FFF2-40B4-BE49-F238E27FC236}">
                <a16:creationId xmlns:a16="http://schemas.microsoft.com/office/drawing/2014/main" id="{D4E3940F-179A-4F9B-8ED6-C484862DE16C}"/>
              </a:ext>
            </a:extLst>
          </p:cNvPr>
          <p:cNvSpPr txBox="1">
            <a:spLocks noChangeArrowheads="1"/>
          </p:cNvSpPr>
          <p:nvPr/>
        </p:nvSpPr>
        <p:spPr bwMode="auto">
          <a:xfrm>
            <a:off x="1968501" y="688976"/>
            <a:ext cx="13176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1200" b="1">
                <a:solidFill>
                  <a:schemeClr val="tx1"/>
                </a:solidFill>
              </a:rPr>
              <a:t>Write the title of your argument here</a:t>
            </a:r>
          </a:p>
          <a:p>
            <a:pPr>
              <a:lnSpc>
                <a:spcPct val="100000"/>
              </a:lnSpc>
              <a:spcBef>
                <a:spcPct val="0"/>
              </a:spcBef>
              <a:buFontTx/>
              <a:buNone/>
            </a:pPr>
            <a:endParaRPr lang="en-GB" altLang="en-US">
              <a:solidFill>
                <a:schemeClr val="tx1"/>
              </a:solidFill>
            </a:endParaRPr>
          </a:p>
        </p:txBody>
      </p:sp>
      <p:sp>
        <p:nvSpPr>
          <p:cNvPr id="21" name="Arrow: Right 20">
            <a:extLst>
              <a:ext uri="{FF2B5EF4-FFF2-40B4-BE49-F238E27FC236}">
                <a16:creationId xmlns:a16="http://schemas.microsoft.com/office/drawing/2014/main" id="{57E87439-04C4-46FD-A5A6-48773C1A023A}"/>
              </a:ext>
            </a:extLst>
          </p:cNvPr>
          <p:cNvSpPr/>
          <p:nvPr/>
        </p:nvSpPr>
        <p:spPr>
          <a:xfrm>
            <a:off x="3201988" y="1865313"/>
            <a:ext cx="614362" cy="385762"/>
          </a:xfrm>
          <a:prstGeom prst="rightArrow">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50" name="TextBox 21">
            <a:extLst>
              <a:ext uri="{FF2B5EF4-FFF2-40B4-BE49-F238E27FC236}">
                <a16:creationId xmlns:a16="http://schemas.microsoft.com/office/drawing/2014/main" id="{35541F96-D02D-4277-8A18-44D3F006400A}"/>
              </a:ext>
            </a:extLst>
          </p:cNvPr>
          <p:cNvSpPr txBox="1">
            <a:spLocks noChangeArrowheads="1"/>
          </p:cNvSpPr>
          <p:nvPr/>
        </p:nvSpPr>
        <p:spPr bwMode="auto">
          <a:xfrm>
            <a:off x="1968500" y="1789114"/>
            <a:ext cx="123348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1200" b="1">
                <a:solidFill>
                  <a:schemeClr val="tx1"/>
                </a:solidFill>
              </a:rPr>
              <a:t>Write your first argument here</a:t>
            </a:r>
          </a:p>
          <a:p>
            <a:pPr>
              <a:lnSpc>
                <a:spcPct val="100000"/>
              </a:lnSpc>
              <a:spcBef>
                <a:spcPct val="0"/>
              </a:spcBef>
              <a:buFontTx/>
              <a:buNone/>
            </a:pPr>
            <a:endParaRPr lang="en-GB" altLang="en-US">
              <a:solidFill>
                <a:schemeClr val="tx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670ACCA-9B21-4562-A4B4-4B88B2E321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7614" y="3365500"/>
            <a:ext cx="2339975" cy="304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Group 18">
            <a:extLst>
              <a:ext uri="{FF2B5EF4-FFF2-40B4-BE49-F238E27FC236}">
                <a16:creationId xmlns:a16="http://schemas.microsoft.com/office/drawing/2014/main" id="{D14F6F8A-9D13-48AA-A55F-D83D4FC87062}"/>
              </a:ext>
            </a:extLst>
          </p:cNvPr>
          <p:cNvGrpSpPr>
            <a:grpSpLocks/>
          </p:cNvGrpSpPr>
          <p:nvPr/>
        </p:nvGrpSpPr>
        <p:grpSpPr bwMode="auto">
          <a:xfrm>
            <a:off x="3378201" y="1546226"/>
            <a:ext cx="1933575" cy="1825625"/>
            <a:chOff x="1024189" y="1473200"/>
            <a:chExt cx="1933502" cy="1825585"/>
          </a:xfrm>
        </p:grpSpPr>
        <p:pic>
          <p:nvPicPr>
            <p:cNvPr id="19466" name="Picture 6">
              <a:extLst>
                <a:ext uri="{FF2B5EF4-FFF2-40B4-BE49-F238E27FC236}">
                  <a16:creationId xmlns:a16="http://schemas.microsoft.com/office/drawing/2014/main" id="{2E186649-2020-470D-9C92-92F8C436DF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189" y="1473200"/>
              <a:ext cx="1933502" cy="1825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7" name="Rectangle 17">
              <a:extLst>
                <a:ext uri="{FF2B5EF4-FFF2-40B4-BE49-F238E27FC236}">
                  <a16:creationId xmlns:a16="http://schemas.microsoft.com/office/drawing/2014/main" id="{1B172852-52F2-47A5-A718-8A068A8CC814}"/>
                </a:ext>
              </a:extLst>
            </p:cNvPr>
            <p:cNvSpPr>
              <a:spLocks noChangeArrowheads="1"/>
            </p:cNvSpPr>
            <p:nvPr/>
          </p:nvSpPr>
          <p:spPr bwMode="auto">
            <a:xfrm>
              <a:off x="1102072" y="1581332"/>
              <a:ext cx="177773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Now we need to note down the other arguments.</a:t>
              </a:r>
            </a:p>
          </p:txBody>
        </p:sp>
      </p:grpSp>
      <p:pic>
        <p:nvPicPr>
          <p:cNvPr id="21" name="Picture 20">
            <a:extLst>
              <a:ext uri="{FF2B5EF4-FFF2-40B4-BE49-F238E27FC236}">
                <a16:creationId xmlns:a16="http://schemas.microsoft.com/office/drawing/2014/main" id="{4EEA9BA2-0075-4C51-ADAA-87F61888E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2188" y="3371850"/>
            <a:ext cx="2233612" cy="304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8A50A7C3-F1D8-49D7-98D2-4E1C5326D8D7}"/>
              </a:ext>
            </a:extLst>
          </p:cNvPr>
          <p:cNvSpPr>
            <a:spLocks noChangeArrowheads="1"/>
          </p:cNvSpPr>
          <p:nvPr/>
        </p:nvSpPr>
        <p:spPr bwMode="auto">
          <a:xfrm>
            <a:off x="3979864" y="3902075"/>
            <a:ext cx="41036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a:solidFill>
                  <a:schemeClr val="tx1"/>
                </a:solidFill>
              </a:rPr>
              <a:t>Now note down all the for and against points for </a:t>
            </a:r>
            <a:r>
              <a:rPr lang="en-GB" altLang="en-US" sz="2400" b="1">
                <a:solidFill>
                  <a:schemeClr val="tx1"/>
                </a:solidFill>
              </a:rPr>
              <a:t>your </a:t>
            </a:r>
            <a:r>
              <a:rPr lang="en-GB" altLang="en-US" sz="2400">
                <a:solidFill>
                  <a:schemeClr val="tx1"/>
                </a:solidFill>
              </a:rPr>
              <a:t>argument.</a:t>
            </a:r>
          </a:p>
        </p:txBody>
      </p:sp>
      <p:grpSp>
        <p:nvGrpSpPr>
          <p:cNvPr id="15" name="Group 14">
            <a:extLst>
              <a:ext uri="{FF2B5EF4-FFF2-40B4-BE49-F238E27FC236}">
                <a16:creationId xmlns:a16="http://schemas.microsoft.com/office/drawing/2014/main" id="{95B64BA0-97C6-4DC4-97AF-A5B85D33799C}"/>
              </a:ext>
            </a:extLst>
          </p:cNvPr>
          <p:cNvGrpSpPr>
            <a:grpSpLocks/>
          </p:cNvGrpSpPr>
          <p:nvPr/>
        </p:nvGrpSpPr>
        <p:grpSpPr bwMode="auto">
          <a:xfrm flipH="1">
            <a:off x="6732588" y="1416051"/>
            <a:ext cx="2139950" cy="2314575"/>
            <a:chOff x="601624" y="1350176"/>
            <a:chExt cx="2450833" cy="2314039"/>
          </a:xfrm>
        </p:grpSpPr>
        <p:pic>
          <p:nvPicPr>
            <p:cNvPr id="19464" name="Picture 15">
              <a:extLst>
                <a:ext uri="{FF2B5EF4-FFF2-40B4-BE49-F238E27FC236}">
                  <a16:creationId xmlns:a16="http://schemas.microsoft.com/office/drawing/2014/main" id="{2CDDED98-081D-44A6-B2BF-1D2F1C0F6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626" y="1350176"/>
              <a:ext cx="2450831" cy="2314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5" name="Rectangle 16">
              <a:extLst>
                <a:ext uri="{FF2B5EF4-FFF2-40B4-BE49-F238E27FC236}">
                  <a16:creationId xmlns:a16="http://schemas.microsoft.com/office/drawing/2014/main" id="{08C569F6-ECA6-4CA6-9B65-F6E03C465E74}"/>
                </a:ext>
              </a:extLst>
            </p:cNvPr>
            <p:cNvSpPr>
              <a:spLocks noChangeArrowheads="1"/>
            </p:cNvSpPr>
            <p:nvPr/>
          </p:nvSpPr>
          <p:spPr bwMode="auto">
            <a:xfrm>
              <a:off x="601624" y="1612086"/>
              <a:ext cx="245083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You will also need supporting evidence to back up your argument.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1237</Words>
  <Application>Microsoft Office PowerPoint</Application>
  <PresentationFormat>Widescreen</PresentationFormat>
  <Paragraphs>62</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Berlin Sans FB Demi</vt:lpstr>
      <vt:lpstr>Calibri</vt:lpstr>
      <vt:lpstr>Calibri Light</vt:lpstr>
      <vt:lpstr>Twinkl</vt:lpstr>
      <vt:lpstr>Twinkl SemiBold</vt:lpstr>
      <vt:lpstr>Office Theme</vt:lpstr>
      <vt:lpstr>What Is a Balanced Argument?</vt:lpstr>
      <vt:lpstr>What Makes a Good Balanced Argument?</vt:lpstr>
      <vt:lpstr>Should Homework Be Banned?</vt:lpstr>
      <vt:lpstr>Should Homework Be Banned?</vt:lpstr>
      <vt:lpstr>Should Homework Be Banned?</vt:lpstr>
      <vt:lpstr>Should Homework Be Banned?</vt:lpstr>
      <vt:lpstr>Should Homework Be Banned?</vt:lpstr>
      <vt:lpstr>How Do You Write a Balanced Argument?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a Balanced Argument?</dc:title>
  <dc:creator>Lauren Molloy</dc:creator>
  <cp:lastModifiedBy>Lauren Molloy</cp:lastModifiedBy>
  <cp:revision>1</cp:revision>
  <dcterms:created xsi:type="dcterms:W3CDTF">2020-04-19T23:36:36Z</dcterms:created>
  <dcterms:modified xsi:type="dcterms:W3CDTF">2020-04-19T23:37:14Z</dcterms:modified>
</cp:coreProperties>
</file>