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3"/>
    <a:srgbClr val="0175B0"/>
    <a:srgbClr val="0079C2"/>
    <a:srgbClr val="0075B1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128" d="100"/>
          <a:sy n="128" d="100"/>
        </p:scale>
        <p:origin x="-104" y="-36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handoutMaster" Target="handoutMasters/handout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10/04/20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10/04/20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63993" y="4748232"/>
            <a:ext cx="3995785" cy="1344593"/>
          </a:xfrm>
          <a:prstGeom prst="roundRect">
            <a:avLst>
              <a:gd name="adj" fmla="val 11537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  <a:endParaRPr lang="en-GB" dirty="0">
              <a:solidFill>
                <a:schemeClr val="bg1"/>
              </a:solidFill>
              <a:latin typeface="Twinkl" pitchFamily="50" charset="0"/>
              <a:sym typeface="NTR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1" y="1758225"/>
            <a:ext cx="3633469" cy="19943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/>
              <a:t>The building of the wall began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/>
              <a:t>over 2000 years ago, around 200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/>
              <a:t>BC, on the orders of the first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/>
              <a:t>emperor of China, Qin Shi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/>
              <a:t>Huang. </a:t>
            </a: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He wanted to protect his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new dynasty so he added to a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>
                <a:solidFill>
                  <a:srgbClr val="1C1C1C"/>
                </a:solidFill>
                <a:latin typeface="Twinkl" pitchFamily="50" charset="0"/>
                <a:sym typeface="NTR"/>
              </a:rPr>
              <a:t>wall that </a:t>
            </a: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had been started 500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years before.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4" r="30294" b="400"/>
          <a:stretch/>
        </p:blipFill>
        <p:spPr>
          <a:xfrm>
            <a:off x="4572000" y="1574358"/>
            <a:ext cx="3816350" cy="451846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5502" cy="777719"/>
          </a:xfrm>
          <a:solidFill>
            <a:srgbClr val="0175B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Who Built the Wall?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568024" y="5126819"/>
            <a:ext cx="3820325" cy="966006"/>
          </a:xfrm>
          <a:prstGeom prst="roundRect">
            <a:avLst>
              <a:gd name="adj" fmla="val 0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Hundreds of thousands of s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laves and prisoners 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took over 1000 years to build it.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1758225"/>
            <a:ext cx="7632699" cy="7478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The Great Wall of China runs across China from east to west.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China is on the continent of Asia. The wall runs near the borders with Mongolia and the Gobi Desert.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5502" cy="777719"/>
          </a:xfrm>
          <a:solidFill>
            <a:srgbClr val="0175B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Where Is the Wall?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7"/>
          <a:stretch/>
        </p:blipFill>
        <p:spPr>
          <a:xfrm>
            <a:off x="2122504" y="2689989"/>
            <a:ext cx="4898991" cy="340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46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763993" y="4748232"/>
            <a:ext cx="3995785" cy="1344593"/>
          </a:xfrm>
          <a:prstGeom prst="roundRect">
            <a:avLst>
              <a:gd name="adj" fmla="val 11537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marL="228600" lvl="0" indent="-114300" algn="ctr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  <a:endParaRPr lang="en-GB" dirty="0">
              <a:solidFill>
                <a:schemeClr val="bg1"/>
              </a:solidFill>
              <a:latin typeface="Twinkl" pitchFamily="50" charset="0"/>
              <a:sym typeface="NTR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2" y="1758225"/>
            <a:ext cx="3649372" cy="14957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/>
              <a:t>When the wall was started, China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/>
              <a:t>was split into lots of different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/>
              <a:t>groups and there were many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/>
              <a:t>wars. </a:t>
            </a:r>
            <a:r>
              <a:rPr lang="en-GB" dirty="0">
                <a:latin typeface="Twinkl" pitchFamily="50" charset="0"/>
              </a:rPr>
              <a:t>The wall was built as a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defence against any groups that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tried to invade from the north.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5502" cy="777719"/>
          </a:xfrm>
          <a:solidFill>
            <a:srgbClr val="0175B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Why Was the Wall Built?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4" r="15539"/>
          <a:stretch/>
        </p:blipFill>
        <p:spPr>
          <a:xfrm>
            <a:off x="4572000" y="1574358"/>
            <a:ext cx="3816350" cy="4518467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572000" y="4748232"/>
            <a:ext cx="3808006" cy="1344593"/>
          </a:xfrm>
          <a:prstGeom prst="roundRect">
            <a:avLst>
              <a:gd name="adj" fmla="val 0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Along the wall are 7000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fortresses. These were places that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soldiers lived in to guard the wall.</a:t>
            </a:r>
          </a:p>
        </p:txBody>
      </p:sp>
    </p:spTree>
    <p:extLst>
      <p:ext uri="{BB962C8B-B14F-4D97-AF65-F5344CB8AC3E}">
        <p14:creationId xmlns:p14="http://schemas.microsoft.com/office/powerpoint/2010/main" val="32888089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63992" y="3428999"/>
            <a:ext cx="4086303" cy="2677601"/>
          </a:xfrm>
          <a:prstGeom prst="roundRect">
            <a:avLst>
              <a:gd name="adj" fmla="val 11537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08000" rIns="108000" bIns="108000" rtlCol="0" anchor="ctr">
            <a:noAutofit/>
          </a:bodyPr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The wall has an average height of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6 metres but its highest point is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about 14 metres. That is as tall as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two London buses balancing on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top of each other, end to end! In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some areas, the wall is made up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of mountains and rivers, so there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is no wall at all.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2" y="1758225"/>
            <a:ext cx="3649372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The Great Wall of China stretches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for an amazing 21,196km or 13,170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miles. That is nearly half the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distance from one side of the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world to the other!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5502" cy="777719"/>
          </a:xfrm>
          <a:solidFill>
            <a:srgbClr val="0175B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How Big Is the Wall?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r="22226"/>
          <a:stretch/>
        </p:blipFill>
        <p:spPr>
          <a:xfrm>
            <a:off x="4572000" y="1574358"/>
            <a:ext cx="3816350" cy="4532243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4572000" y="5173109"/>
            <a:ext cx="3816350" cy="933492"/>
          </a:xfrm>
          <a:prstGeom prst="roundRect">
            <a:avLst>
              <a:gd name="adj" fmla="val 0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The top of the wall is wide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enough to allow people, animals</a:t>
            </a:r>
          </a:p>
          <a:p>
            <a:pPr marL="228600" lvl="0" indent="-114300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and carts to travel along it.</a:t>
            </a:r>
          </a:p>
        </p:txBody>
      </p:sp>
    </p:spTree>
    <p:extLst>
      <p:ext uri="{BB962C8B-B14F-4D97-AF65-F5344CB8AC3E}">
        <p14:creationId xmlns:p14="http://schemas.microsoft.com/office/powerpoint/2010/main" val="2423517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763991" y="4452730"/>
            <a:ext cx="4006792" cy="1653871"/>
          </a:xfrm>
          <a:prstGeom prst="roundRect">
            <a:avLst>
              <a:gd name="adj" fmla="val 10959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Some parts of the wall have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cable cars and toboggans to help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with the journey up and down.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Because of the shape of the wall,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some of the cable car rides are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chemeClr val="bg1"/>
                </a:solidFill>
                <a:latin typeface="Twinkl" pitchFamily="50" charset="0"/>
                <a:sym typeface="NTR"/>
              </a:rPr>
              <a:t>like a rollercoaster!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84" r="9407"/>
          <a:stretch/>
        </p:blipFill>
        <p:spPr>
          <a:xfrm>
            <a:off x="4572000" y="1588133"/>
            <a:ext cx="3816350" cy="45184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568025" y="5512383"/>
            <a:ext cx="3816350" cy="594218"/>
          </a:xfrm>
          <a:prstGeom prst="roundRect">
            <a:avLst>
              <a:gd name="adj" fmla="val 0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08000" rIns="108000" bIns="108000" rtlCol="0" anchor="ctr">
            <a:noAutofit/>
          </a:bodyPr>
          <a:lstStyle/>
          <a:p>
            <a:pPr marL="228600" lvl="0" indent="-114300" algn="ctr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Did You Know…?</a:t>
            </a:r>
          </a:p>
        </p:txBody>
      </p:sp>
      <p:sp>
        <p:nvSpPr>
          <p:cNvPr id="5" name="Rectangle 4"/>
          <p:cNvSpPr/>
          <p:nvPr/>
        </p:nvSpPr>
        <p:spPr>
          <a:xfrm>
            <a:off x="763990" y="1758225"/>
            <a:ext cx="3641033" cy="14957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The Great Wall of China has been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popular with visitors for hundreds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of years. Today, over 10 million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people visit it each year, making it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one of the most popular places in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solidFill>
                  <a:srgbClr val="1C1C1C"/>
                </a:solidFill>
                <a:latin typeface="Twinkl" pitchFamily="50" charset="0"/>
                <a:sym typeface="NTR"/>
              </a:rPr>
              <a:t>the world.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5502" cy="777719"/>
          </a:xfrm>
          <a:solidFill>
            <a:srgbClr val="0175B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Can You Visit the Wall?</a:t>
            </a:r>
          </a:p>
        </p:txBody>
      </p:sp>
    </p:spTree>
    <p:extLst>
      <p:ext uri="{BB962C8B-B14F-4D97-AF65-F5344CB8AC3E}">
        <p14:creationId xmlns:p14="http://schemas.microsoft.com/office/powerpoint/2010/main" val="5125955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763991" y="4190338"/>
            <a:ext cx="4006792" cy="1916264"/>
          </a:xfrm>
          <a:prstGeom prst="roundRect">
            <a:avLst>
              <a:gd name="adj" fmla="val 10959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08000" rIns="108000" bIns="108000" rtlCol="0" anchor="ctr">
            <a:no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Because the Chinese believe that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dragons are a symbol of power,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good luck and friendship, it was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thought the wall was lucky and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was protected by the dragon.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764"/>
          <a:stretch/>
        </p:blipFill>
        <p:spPr>
          <a:xfrm>
            <a:off x="4568025" y="1574358"/>
            <a:ext cx="3820325" cy="45184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4568025" y="5512383"/>
            <a:ext cx="3816350" cy="594218"/>
          </a:xfrm>
          <a:prstGeom prst="roundRect">
            <a:avLst>
              <a:gd name="adj" fmla="val 0"/>
            </a:avLst>
          </a:prstGeom>
          <a:solidFill>
            <a:srgbClr val="4DB1E3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108000" rIns="108000" bIns="108000" rtlCol="0" anchor="ctr">
            <a:noAutofit/>
          </a:bodyPr>
          <a:lstStyle/>
          <a:p>
            <a:pPr marL="228600" lvl="0" indent="-114300" algn="ctr">
              <a:spcBef>
                <a:spcPts val="0"/>
              </a:spcBef>
              <a:buNone/>
            </a:pPr>
            <a:r>
              <a:rPr lang="en-GB" dirty="0">
                <a:latin typeface="Twinkl" pitchFamily="50" charset="0"/>
              </a:rPr>
              <a:t>Did You Know…?</a:t>
            </a:r>
          </a:p>
        </p:txBody>
      </p:sp>
      <p:sp>
        <p:nvSpPr>
          <p:cNvPr id="5" name="Rectangle 4"/>
          <p:cNvSpPr/>
          <p:nvPr/>
        </p:nvSpPr>
        <p:spPr>
          <a:xfrm>
            <a:off x="763990" y="1758225"/>
            <a:ext cx="3641033" cy="14957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Where the Great Wall of China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meets the sea is known as ‘Old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Dragon’s Head’. It is believed that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the shape of the wall was marked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out by a dragon, which explains</a:t>
            </a:r>
          </a:p>
          <a:p>
            <a:pPr marL="228600" lvl="0" indent="-114300">
              <a:lnSpc>
                <a:spcPct val="90000"/>
              </a:lnSpc>
              <a:buClr>
                <a:srgbClr val="1C1C1C"/>
              </a:buClr>
              <a:buSzPts val="1800"/>
            </a:pPr>
            <a:r>
              <a:rPr lang="en-GB" dirty="0">
                <a:latin typeface="Twinkl" pitchFamily="50" charset="0"/>
              </a:rPr>
              <a:t>why it is not straight.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5274" y="796639"/>
            <a:ext cx="8245502" cy="777719"/>
          </a:xfrm>
          <a:solidFill>
            <a:srgbClr val="0175B0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Dragon and the Wall</a:t>
            </a:r>
          </a:p>
        </p:txBody>
      </p:sp>
    </p:spTree>
    <p:extLst>
      <p:ext uri="{BB962C8B-B14F-4D97-AF65-F5344CB8AC3E}">
        <p14:creationId xmlns:p14="http://schemas.microsoft.com/office/powerpoint/2010/main" val="716155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438</Words>
  <Application>Microsoft Macintosh PowerPoint</Application>
  <PresentationFormat>On-screen Show (4:3)</PresentationFormat>
  <Paragraphs>68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Twinkl</vt:lpstr>
      <vt:lpstr>Calibri</vt:lpstr>
      <vt:lpstr>Office Theme</vt:lpstr>
      <vt:lpstr>PowerPoint Presentation</vt:lpstr>
      <vt:lpstr>Who Built the Wall?</vt:lpstr>
      <vt:lpstr>Where Is the Wall?</vt:lpstr>
      <vt:lpstr>Why Was the Wall Built?</vt:lpstr>
      <vt:lpstr>How Big Is the Wall?</vt:lpstr>
      <vt:lpstr>Can You Visit the Wall?</vt:lpstr>
      <vt:lpstr>The Dragon and the Wall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Ashleigh Gillespie</cp:lastModifiedBy>
  <cp:revision>6</cp:revision>
  <dcterms:created xsi:type="dcterms:W3CDTF">2019-06-21T07:16:20Z</dcterms:created>
  <dcterms:modified xsi:type="dcterms:W3CDTF">2020-04-10T14:55:44Z</dcterms:modified>
</cp:coreProperties>
</file>