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5"/>
  </p:notesMasterIdLst>
  <p:handoutMasterIdLst>
    <p:handoutMasterId r:id="rId16"/>
  </p:handoutMasterIdLst>
  <p:sldIdLst>
    <p:sldId id="258" r:id="rId2"/>
    <p:sldId id="264" r:id="rId3"/>
    <p:sldId id="268" r:id="rId4"/>
    <p:sldId id="269" r:id="rId5"/>
    <p:sldId id="270" r:id="rId6"/>
    <p:sldId id="271" r:id="rId7"/>
    <p:sldId id="272" r:id="rId8"/>
    <p:sldId id="273" r:id="rId9"/>
    <p:sldId id="274" r:id="rId10"/>
    <p:sldId id="275" r:id="rId11"/>
    <p:sldId id="276" r:id="rId12"/>
    <p:sldId id="277" r:id="rId13"/>
    <p:sldId id="267" r:id="rId14"/>
  </p:sldIdLst>
  <p:sldSz cx="9144000" cy="6858000" type="screen4x3"/>
  <p:notesSz cx="6858000" cy="9144000"/>
  <p:embeddedFontLst>
    <p:embeddedFont>
      <p:font typeface="Twinkl" panose="020B0604020202020204" charset="0"/>
      <p:regular r:id="rId17"/>
      <p:bold r:id="rId18"/>
    </p:embeddedFont>
    <p:embeddedFont>
      <p:font typeface="Calibri" panose="020F0502020204030204" pitchFamily="34" charset="0"/>
      <p:regular r:id="rId19"/>
      <p:bold r:id="rId20"/>
      <p:italic r:id="rId21"/>
      <p:boldItalic r:id="rId22"/>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42424"/>
    <a:srgbClr val="0079C2"/>
    <a:srgbClr val="AFDEF9"/>
    <a:srgbClr val="4DB1E3"/>
    <a:srgbClr val="90C7E5"/>
    <a:srgbClr val="DE1E5A"/>
    <a:srgbClr val="18A0DB"/>
    <a:srgbClr val="BC010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4" d="100"/>
          <a:sy n="74" d="100"/>
        </p:scale>
        <p:origin x="-1248" y="-90"/>
      </p:cViewPr>
      <p:guideLst>
        <p:guide orient="horz" pos="2160"/>
        <p:guide orient="horz" pos="3974"/>
        <p:guide orient="horz" pos="346"/>
        <p:guide orient="horz" pos="482"/>
        <p:guide orient="horz" pos="3838"/>
        <p:guide pos="2880"/>
        <p:guide pos="340"/>
        <p:guide pos="5420"/>
        <p:guide pos="476"/>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592A8961-ADB4-4C61-A2A8-F8BE52F675E2}" type="datetimeFigureOut">
              <a:rPr lang="en-GB"/>
              <a:pPr>
                <a:defRPr/>
              </a:pPr>
              <a:t>28/05/2020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78EA11BB-9DC0-41C9-9696-A426A1409354}" type="slidenum">
              <a:rPr lang="en-GB"/>
              <a:pPr>
                <a:defRPr/>
              </a:pPr>
              <a:t>‹#›</a:t>
            </a:fld>
            <a:endParaRPr lang="en-GB"/>
          </a:p>
        </p:txBody>
      </p:sp>
    </p:spTree>
    <p:extLst>
      <p:ext uri="{BB962C8B-B14F-4D97-AF65-F5344CB8AC3E}">
        <p14:creationId xmlns:p14="http://schemas.microsoft.com/office/powerpoint/2010/main" val="31937222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C4F439BD-C353-41F9-9645-E0D8C51BD95E}" type="datetimeFigureOut">
              <a:rPr lang="en-GB"/>
              <a:pPr>
                <a:defRPr/>
              </a:pPr>
              <a:t>28/05/2020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34F744A3-F0E0-4638-8CE7-F5B18190B39D}" type="slidenum">
              <a:rPr lang="en-GB"/>
              <a:pPr>
                <a:defRPr/>
              </a:pPr>
              <a:t>‹#›</a:t>
            </a:fld>
            <a:endParaRPr lang="en-GB"/>
          </a:p>
        </p:txBody>
      </p:sp>
    </p:spTree>
    <p:extLst>
      <p:ext uri="{BB962C8B-B14F-4D97-AF65-F5344CB8AC3E}">
        <p14:creationId xmlns:p14="http://schemas.microsoft.com/office/powerpoint/2010/main" val="320414401"/>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454278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04929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4"/>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9563533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787950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5777234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2" r:id="rId4"/>
    <p:sldLayoutId id="2147483676" r:id="rId5"/>
  </p:sldLayoutIdLst>
  <p:txStyles>
    <p:titleStyle>
      <a:lvl1pPr algn="l" rtl="0" fontAlgn="base">
        <a:lnSpc>
          <a:spcPct val="90000"/>
        </a:lnSpc>
        <a:spcBef>
          <a:spcPct val="0"/>
        </a:spcBef>
        <a:spcAft>
          <a:spcPct val="0"/>
        </a:spcAft>
        <a:defRPr sz="4000" b="1" kern="1200">
          <a:solidFill>
            <a:srgbClr val="1C1C1C"/>
          </a:solidFill>
          <a:latin typeface="Twinkl" pitchFamily="50" charset="0"/>
          <a:ea typeface="+mj-ea"/>
          <a:cs typeface="+mj-cs"/>
        </a:defRPr>
      </a:lvl1pPr>
      <a:lvl2pPr algn="l" rtl="0" fontAlgn="base">
        <a:lnSpc>
          <a:spcPct val="90000"/>
        </a:lnSpc>
        <a:spcBef>
          <a:spcPct val="0"/>
        </a:spcBef>
        <a:spcAft>
          <a:spcPct val="0"/>
        </a:spcAft>
        <a:defRPr sz="4000" b="1">
          <a:solidFill>
            <a:srgbClr val="1C1C1C"/>
          </a:solidFill>
          <a:latin typeface="Twinkl" pitchFamily="2" charset="0"/>
        </a:defRPr>
      </a:lvl2pPr>
      <a:lvl3pPr algn="l" rtl="0" fontAlgn="base">
        <a:lnSpc>
          <a:spcPct val="90000"/>
        </a:lnSpc>
        <a:spcBef>
          <a:spcPct val="0"/>
        </a:spcBef>
        <a:spcAft>
          <a:spcPct val="0"/>
        </a:spcAft>
        <a:defRPr sz="4000" b="1">
          <a:solidFill>
            <a:srgbClr val="1C1C1C"/>
          </a:solidFill>
          <a:latin typeface="Twinkl" pitchFamily="2" charset="0"/>
        </a:defRPr>
      </a:lvl3pPr>
      <a:lvl4pPr algn="l" rtl="0" fontAlgn="base">
        <a:lnSpc>
          <a:spcPct val="90000"/>
        </a:lnSpc>
        <a:spcBef>
          <a:spcPct val="0"/>
        </a:spcBef>
        <a:spcAft>
          <a:spcPct val="0"/>
        </a:spcAft>
        <a:defRPr sz="4000" b="1">
          <a:solidFill>
            <a:srgbClr val="1C1C1C"/>
          </a:solidFill>
          <a:latin typeface="Twinkl" pitchFamily="2" charset="0"/>
        </a:defRPr>
      </a:lvl4pPr>
      <a:lvl5pPr algn="l" rtl="0" fontAlgn="base">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Twinkl" pitchFamily="2" charset="0"/>
          <a:cs typeface="Twinkl" pitchFamily="2" charset="0"/>
        </a:defRPr>
      </a:lvl1pPr>
      <a:lvl2pPr marL="685800" indent="-228600" algn="l" rtl="0" fontAlgn="base">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Twinkl" pitchFamily="2" charset="0"/>
          <a:cs typeface="Twinkl" pitchFamily="2" charset="0"/>
        </a:defRPr>
      </a:lvl2pPr>
      <a:lvl3pPr marL="11430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winkl" pitchFamily="2" charset="0"/>
          <a:cs typeface="Twinkl" pitchFamily="2" charset="0"/>
        </a:defRPr>
      </a:lvl3pPr>
      <a:lvl4pPr marL="16002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winkl" pitchFamily="2" charset="0"/>
          <a:cs typeface="Twinkl" pitchFamily="2" charset="0"/>
        </a:defRPr>
      </a:lvl4pPr>
      <a:lvl5pPr marL="20574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winkl" pitchFamily="2" charset="0"/>
          <a:cs typeface="Twinkl"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200" y="479425"/>
            <a:ext cx="8220075" cy="993775"/>
          </a:xfrm>
        </p:spPr>
        <p:txBody>
          <a:bodyPr rtlCol="0"/>
          <a:lstStyle/>
          <a:p>
            <a:pPr fontAlgn="auto">
              <a:spcAft>
                <a:spcPts val="0"/>
              </a:spcAft>
              <a:defRPr/>
            </a:pPr>
            <a:r>
              <a:rPr lang="en-GB" sz="3600" dirty="0">
                <a:latin typeface="+mn-lt"/>
              </a:rPr>
              <a:t>Expanded Short Multiplication</a:t>
            </a:r>
          </a:p>
        </p:txBody>
      </p:sp>
      <p:sp>
        <p:nvSpPr>
          <p:cNvPr id="8195" name="Rectangle 4"/>
          <p:cNvSpPr>
            <a:spLocks noChangeArrowheads="1"/>
          </p:cNvSpPr>
          <p:nvPr/>
        </p:nvSpPr>
        <p:spPr bwMode="auto">
          <a:xfrm>
            <a:off x="755650" y="1514475"/>
            <a:ext cx="76327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t>Complete the following calculation:</a:t>
            </a:r>
          </a:p>
        </p:txBody>
      </p:sp>
      <p:sp>
        <p:nvSpPr>
          <p:cNvPr id="2" name="Rectangle 1"/>
          <p:cNvSpPr/>
          <p:nvPr/>
        </p:nvSpPr>
        <p:spPr>
          <a:xfrm>
            <a:off x="755650" y="5335588"/>
            <a:ext cx="7632700" cy="757237"/>
          </a:xfrm>
          <a:prstGeom prst="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Go onto the next slide to see the multiplication process for </a:t>
            </a:r>
            <a:br>
              <a:rPr lang="en-GB" dirty="0">
                <a:solidFill>
                  <a:schemeClr val="tx1"/>
                </a:solidFill>
              </a:rPr>
            </a:br>
            <a:r>
              <a:rPr lang="en-GB" dirty="0">
                <a:solidFill>
                  <a:schemeClr val="tx1"/>
                </a:solidFill>
              </a:rPr>
              <a:t>this calculation.</a:t>
            </a:r>
          </a:p>
        </p:txBody>
      </p:sp>
      <p:sp>
        <p:nvSpPr>
          <p:cNvPr id="8197" name="Rectangle 6"/>
          <p:cNvSpPr>
            <a:spLocks noChangeArrowheads="1"/>
          </p:cNvSpPr>
          <p:nvPr/>
        </p:nvSpPr>
        <p:spPr bwMode="auto">
          <a:xfrm>
            <a:off x="750888" y="2865438"/>
            <a:ext cx="7632700"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7000"/>
              <a:t>543 × 4 </a:t>
            </a:r>
          </a:p>
        </p:txBody>
      </p:sp>
      <p:cxnSp>
        <p:nvCxnSpPr>
          <p:cNvPr id="11" name="Straight Arrow Connector 10"/>
          <p:cNvCxnSpPr>
            <a:cxnSpLocks/>
          </p:cNvCxnSpPr>
          <p:nvPr/>
        </p:nvCxnSpPr>
        <p:spPr>
          <a:xfrm>
            <a:off x="2852738" y="2625725"/>
            <a:ext cx="754062" cy="417513"/>
          </a:xfrm>
          <a:prstGeom prst="straightConnector1">
            <a:avLst/>
          </a:prstGeom>
          <a:ln w="38100">
            <a:solidFill>
              <a:srgbClr val="0079C2"/>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cxnSpLocks/>
          </p:cNvCxnSpPr>
          <p:nvPr/>
        </p:nvCxnSpPr>
        <p:spPr>
          <a:xfrm flipH="1" flipV="1">
            <a:off x="5905500" y="3819525"/>
            <a:ext cx="722313" cy="428625"/>
          </a:xfrm>
          <a:prstGeom prst="straightConnector1">
            <a:avLst/>
          </a:prstGeom>
          <a:ln w="38100">
            <a:solidFill>
              <a:srgbClr val="0079C2"/>
            </a:solidFill>
            <a:tailEnd type="triangle"/>
          </a:ln>
        </p:spPr>
        <p:style>
          <a:lnRef idx="1">
            <a:schemeClr val="accent1"/>
          </a:lnRef>
          <a:fillRef idx="0">
            <a:schemeClr val="accent1"/>
          </a:fillRef>
          <a:effectRef idx="0">
            <a:schemeClr val="accent1"/>
          </a:effectRef>
          <a:fontRef idx="minor">
            <a:schemeClr val="tx1"/>
          </a:fontRef>
        </p:style>
      </p:cxnSp>
      <p:sp>
        <p:nvSpPr>
          <p:cNvPr id="17" name="Rectangle 16"/>
          <p:cNvSpPr>
            <a:spLocks noChangeArrowheads="1"/>
          </p:cNvSpPr>
          <p:nvPr/>
        </p:nvSpPr>
        <p:spPr bwMode="auto">
          <a:xfrm>
            <a:off x="1227138" y="2009775"/>
            <a:ext cx="3076575"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4000" b="1">
                <a:solidFill>
                  <a:srgbClr val="0079C2"/>
                </a:solidFill>
              </a:rPr>
              <a:t>multiplicand</a:t>
            </a:r>
          </a:p>
        </p:txBody>
      </p:sp>
      <p:sp>
        <p:nvSpPr>
          <p:cNvPr id="18" name="Rectangle 17"/>
          <p:cNvSpPr>
            <a:spLocks noChangeArrowheads="1"/>
          </p:cNvSpPr>
          <p:nvPr/>
        </p:nvSpPr>
        <p:spPr bwMode="auto">
          <a:xfrm>
            <a:off x="5089525" y="4281488"/>
            <a:ext cx="3076575" cy="614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4000" b="1">
                <a:solidFill>
                  <a:srgbClr val="0079C2"/>
                </a:solidFill>
              </a:rPr>
              <a:t>multiplier</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fade">
                                      <p:cBhvr>
                                        <p:cTn id="18"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4"/>
          <p:cNvSpPr>
            <a:spLocks noChangeArrowheads="1"/>
          </p:cNvSpPr>
          <p:nvPr/>
        </p:nvSpPr>
        <p:spPr bwMode="auto">
          <a:xfrm>
            <a:off x="755650" y="765175"/>
            <a:ext cx="76327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342900" indent="-342900">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buFont typeface="Twinkl Sb"/>
              <a:buAutoNum type="arabicPeriod"/>
            </a:pPr>
            <a:r>
              <a:rPr lang="en-GB" altLang="en-US"/>
              <a:t>Multiply the number in the units column by the multiplier.</a:t>
            </a:r>
          </a:p>
        </p:txBody>
      </p:sp>
      <p:sp>
        <p:nvSpPr>
          <p:cNvPr id="9219" name="Rectangle 11"/>
          <p:cNvSpPr>
            <a:spLocks noChangeArrowheads="1"/>
          </p:cNvSpPr>
          <p:nvPr/>
        </p:nvSpPr>
        <p:spPr bwMode="auto">
          <a:xfrm>
            <a:off x="3656013" y="27797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5</a:t>
            </a:r>
          </a:p>
        </p:txBody>
      </p:sp>
      <p:sp>
        <p:nvSpPr>
          <p:cNvPr id="9220" name="Rectangle 12"/>
          <p:cNvSpPr>
            <a:spLocks noChangeArrowheads="1"/>
          </p:cNvSpPr>
          <p:nvPr/>
        </p:nvSpPr>
        <p:spPr bwMode="auto">
          <a:xfrm>
            <a:off x="4378325" y="27797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4</a:t>
            </a:r>
          </a:p>
        </p:txBody>
      </p:sp>
      <p:sp>
        <p:nvSpPr>
          <p:cNvPr id="9221" name="Rectangle 13"/>
          <p:cNvSpPr>
            <a:spLocks noChangeArrowheads="1"/>
          </p:cNvSpPr>
          <p:nvPr/>
        </p:nvSpPr>
        <p:spPr bwMode="auto">
          <a:xfrm>
            <a:off x="5102225" y="27797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3</a:t>
            </a:r>
          </a:p>
        </p:txBody>
      </p:sp>
      <p:sp>
        <p:nvSpPr>
          <p:cNvPr id="9222" name="Rectangle 15"/>
          <p:cNvSpPr>
            <a:spLocks noChangeArrowheads="1"/>
          </p:cNvSpPr>
          <p:nvPr/>
        </p:nvSpPr>
        <p:spPr bwMode="auto">
          <a:xfrm>
            <a:off x="5102225" y="2070100"/>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U</a:t>
            </a:r>
          </a:p>
        </p:txBody>
      </p:sp>
      <p:sp>
        <p:nvSpPr>
          <p:cNvPr id="9223" name="Rectangle 18"/>
          <p:cNvSpPr>
            <a:spLocks noChangeArrowheads="1"/>
          </p:cNvSpPr>
          <p:nvPr/>
        </p:nvSpPr>
        <p:spPr bwMode="auto">
          <a:xfrm>
            <a:off x="4378325" y="2070100"/>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T</a:t>
            </a:r>
          </a:p>
        </p:txBody>
      </p:sp>
      <p:sp>
        <p:nvSpPr>
          <p:cNvPr id="9224" name="Rectangle 19"/>
          <p:cNvSpPr>
            <a:spLocks noChangeArrowheads="1"/>
          </p:cNvSpPr>
          <p:nvPr/>
        </p:nvSpPr>
        <p:spPr bwMode="auto">
          <a:xfrm>
            <a:off x="3656013" y="2070100"/>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H</a:t>
            </a:r>
          </a:p>
        </p:txBody>
      </p:sp>
      <p:sp>
        <p:nvSpPr>
          <p:cNvPr id="9225" name="Rectangle 21"/>
          <p:cNvSpPr>
            <a:spLocks noChangeArrowheads="1"/>
          </p:cNvSpPr>
          <p:nvPr/>
        </p:nvSpPr>
        <p:spPr bwMode="auto">
          <a:xfrm>
            <a:off x="2794000" y="2070100"/>
            <a:ext cx="5270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Th</a:t>
            </a:r>
          </a:p>
        </p:txBody>
      </p:sp>
      <p:sp>
        <p:nvSpPr>
          <p:cNvPr id="9226" name="Rectangle 22"/>
          <p:cNvSpPr>
            <a:spLocks noChangeArrowheads="1"/>
          </p:cNvSpPr>
          <p:nvPr/>
        </p:nvSpPr>
        <p:spPr bwMode="auto">
          <a:xfrm>
            <a:off x="5102225" y="3490913"/>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4</a:t>
            </a:r>
          </a:p>
        </p:txBody>
      </p:sp>
      <p:sp>
        <p:nvSpPr>
          <p:cNvPr id="9227" name="Rectangle 23"/>
          <p:cNvSpPr>
            <a:spLocks noChangeArrowheads="1"/>
          </p:cNvSpPr>
          <p:nvPr/>
        </p:nvSpPr>
        <p:spPr bwMode="auto">
          <a:xfrm>
            <a:off x="4378325" y="3490913"/>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a:t>
            </a:r>
          </a:p>
        </p:txBody>
      </p:sp>
      <p:cxnSp>
        <p:nvCxnSpPr>
          <p:cNvPr id="4" name="Straight Connector 3"/>
          <p:cNvCxnSpPr>
            <a:cxnSpLocks/>
          </p:cNvCxnSpPr>
          <p:nvPr/>
        </p:nvCxnSpPr>
        <p:spPr>
          <a:xfrm>
            <a:off x="2701925" y="4094163"/>
            <a:ext cx="3032125" cy="0"/>
          </a:xfrm>
          <a:prstGeom prst="line">
            <a:avLst/>
          </a:prstGeom>
          <a:ln w="28575">
            <a:solidFill>
              <a:srgbClr val="242424"/>
            </a:solidFill>
          </a:ln>
        </p:spPr>
        <p:style>
          <a:lnRef idx="1">
            <a:schemeClr val="accent1"/>
          </a:lnRef>
          <a:fillRef idx="0">
            <a:schemeClr val="accent1"/>
          </a:fillRef>
          <a:effectRef idx="0">
            <a:schemeClr val="accent1"/>
          </a:effectRef>
          <a:fontRef idx="minor">
            <a:schemeClr val="tx1"/>
          </a:fontRef>
        </p:style>
      </p:cxnSp>
      <p:sp>
        <p:nvSpPr>
          <p:cNvPr id="25" name="Rectangle 24"/>
          <p:cNvSpPr>
            <a:spLocks noChangeArrowheads="1"/>
          </p:cNvSpPr>
          <p:nvPr/>
        </p:nvSpPr>
        <p:spPr bwMode="auto">
          <a:xfrm>
            <a:off x="5102225" y="4200525"/>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2</a:t>
            </a:r>
          </a:p>
        </p:txBody>
      </p:sp>
      <p:sp>
        <p:nvSpPr>
          <p:cNvPr id="26" name="Rectangle 25"/>
          <p:cNvSpPr>
            <a:spLocks noChangeArrowheads="1"/>
          </p:cNvSpPr>
          <p:nvPr/>
        </p:nvSpPr>
        <p:spPr bwMode="auto">
          <a:xfrm>
            <a:off x="4378325" y="4200525"/>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1</a:t>
            </a:r>
          </a:p>
        </p:txBody>
      </p:sp>
      <p:sp>
        <p:nvSpPr>
          <p:cNvPr id="9231" name="Rectangle 27"/>
          <p:cNvSpPr>
            <a:spLocks noChangeArrowheads="1"/>
          </p:cNvSpPr>
          <p:nvPr/>
        </p:nvSpPr>
        <p:spPr bwMode="auto">
          <a:xfrm>
            <a:off x="5824538" y="3490913"/>
            <a:ext cx="12985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(4 × 3)</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6"/>
                                        </p:tgtEl>
                                        <p:attrNameLst>
                                          <p:attrName>style.visibility</p:attrName>
                                        </p:attrNameLst>
                                      </p:cBhvr>
                                      <p:to>
                                        <p:strVal val="visible"/>
                                      </p:to>
                                    </p:set>
                                    <p:animEffect transition="in" filter="fade">
                                      <p:cBhvr>
                                        <p:cTn id="10"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4"/>
          <p:cNvSpPr>
            <a:spLocks noChangeArrowheads="1"/>
          </p:cNvSpPr>
          <p:nvPr/>
        </p:nvSpPr>
        <p:spPr bwMode="auto">
          <a:xfrm>
            <a:off x="755650" y="765175"/>
            <a:ext cx="76327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342900" indent="-342900">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buFont typeface="Twinkl Sb"/>
              <a:buAutoNum type="arabicPeriod" startAt="2"/>
            </a:pPr>
            <a:r>
              <a:rPr lang="en-GB" altLang="en-US"/>
              <a:t>Multiply the number in the tens column by the multiplier.</a:t>
            </a:r>
          </a:p>
        </p:txBody>
      </p:sp>
      <p:sp>
        <p:nvSpPr>
          <p:cNvPr id="10243" name="Rectangle 11"/>
          <p:cNvSpPr>
            <a:spLocks noChangeArrowheads="1"/>
          </p:cNvSpPr>
          <p:nvPr/>
        </p:nvSpPr>
        <p:spPr bwMode="auto">
          <a:xfrm>
            <a:off x="3656013" y="2117725"/>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5</a:t>
            </a:r>
          </a:p>
        </p:txBody>
      </p:sp>
      <p:sp>
        <p:nvSpPr>
          <p:cNvPr id="10244" name="Rectangle 12"/>
          <p:cNvSpPr>
            <a:spLocks noChangeArrowheads="1"/>
          </p:cNvSpPr>
          <p:nvPr/>
        </p:nvSpPr>
        <p:spPr bwMode="auto">
          <a:xfrm>
            <a:off x="4378325" y="2117725"/>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4</a:t>
            </a:r>
          </a:p>
        </p:txBody>
      </p:sp>
      <p:sp>
        <p:nvSpPr>
          <p:cNvPr id="10245" name="Rectangle 13"/>
          <p:cNvSpPr>
            <a:spLocks noChangeArrowheads="1"/>
          </p:cNvSpPr>
          <p:nvPr/>
        </p:nvSpPr>
        <p:spPr bwMode="auto">
          <a:xfrm>
            <a:off x="5102225" y="2117725"/>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3</a:t>
            </a:r>
          </a:p>
        </p:txBody>
      </p:sp>
      <p:sp>
        <p:nvSpPr>
          <p:cNvPr id="10246" name="Rectangle 15"/>
          <p:cNvSpPr>
            <a:spLocks noChangeArrowheads="1"/>
          </p:cNvSpPr>
          <p:nvPr/>
        </p:nvSpPr>
        <p:spPr bwMode="auto">
          <a:xfrm>
            <a:off x="5102225" y="1406525"/>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U</a:t>
            </a:r>
          </a:p>
        </p:txBody>
      </p:sp>
      <p:sp>
        <p:nvSpPr>
          <p:cNvPr id="10247" name="Rectangle 18"/>
          <p:cNvSpPr>
            <a:spLocks noChangeArrowheads="1"/>
          </p:cNvSpPr>
          <p:nvPr/>
        </p:nvSpPr>
        <p:spPr bwMode="auto">
          <a:xfrm>
            <a:off x="4378325" y="1406525"/>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T</a:t>
            </a:r>
          </a:p>
        </p:txBody>
      </p:sp>
      <p:sp>
        <p:nvSpPr>
          <p:cNvPr id="10248" name="Rectangle 19"/>
          <p:cNvSpPr>
            <a:spLocks noChangeArrowheads="1"/>
          </p:cNvSpPr>
          <p:nvPr/>
        </p:nvSpPr>
        <p:spPr bwMode="auto">
          <a:xfrm>
            <a:off x="3656013" y="1406525"/>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H</a:t>
            </a:r>
          </a:p>
        </p:txBody>
      </p:sp>
      <p:sp>
        <p:nvSpPr>
          <p:cNvPr id="10249" name="Rectangle 21"/>
          <p:cNvSpPr>
            <a:spLocks noChangeArrowheads="1"/>
          </p:cNvSpPr>
          <p:nvPr/>
        </p:nvSpPr>
        <p:spPr bwMode="auto">
          <a:xfrm>
            <a:off x="2794000" y="1406525"/>
            <a:ext cx="5270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Th</a:t>
            </a:r>
          </a:p>
        </p:txBody>
      </p:sp>
      <p:sp>
        <p:nvSpPr>
          <p:cNvPr id="10250" name="Rectangle 22"/>
          <p:cNvSpPr>
            <a:spLocks noChangeArrowheads="1"/>
          </p:cNvSpPr>
          <p:nvPr/>
        </p:nvSpPr>
        <p:spPr bwMode="auto">
          <a:xfrm>
            <a:off x="5102225" y="282733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4</a:t>
            </a:r>
          </a:p>
        </p:txBody>
      </p:sp>
      <p:sp>
        <p:nvSpPr>
          <p:cNvPr id="10251" name="Rectangle 23"/>
          <p:cNvSpPr>
            <a:spLocks noChangeArrowheads="1"/>
          </p:cNvSpPr>
          <p:nvPr/>
        </p:nvSpPr>
        <p:spPr bwMode="auto">
          <a:xfrm>
            <a:off x="4378325" y="282733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a:t>
            </a:r>
          </a:p>
        </p:txBody>
      </p:sp>
      <p:cxnSp>
        <p:nvCxnSpPr>
          <p:cNvPr id="4" name="Straight Connector 3"/>
          <p:cNvCxnSpPr>
            <a:cxnSpLocks/>
          </p:cNvCxnSpPr>
          <p:nvPr/>
        </p:nvCxnSpPr>
        <p:spPr>
          <a:xfrm>
            <a:off x="2589213" y="3430588"/>
            <a:ext cx="3032125" cy="0"/>
          </a:xfrm>
          <a:prstGeom prst="line">
            <a:avLst/>
          </a:prstGeom>
          <a:ln w="28575">
            <a:solidFill>
              <a:srgbClr val="242424"/>
            </a:solidFill>
          </a:ln>
        </p:spPr>
        <p:style>
          <a:lnRef idx="1">
            <a:schemeClr val="accent1"/>
          </a:lnRef>
          <a:fillRef idx="0">
            <a:schemeClr val="accent1"/>
          </a:fillRef>
          <a:effectRef idx="0">
            <a:schemeClr val="accent1"/>
          </a:effectRef>
          <a:fontRef idx="minor">
            <a:schemeClr val="tx1"/>
          </a:fontRef>
        </p:style>
      </p:cxnSp>
      <p:sp>
        <p:nvSpPr>
          <p:cNvPr id="10253" name="Rectangle 24"/>
          <p:cNvSpPr>
            <a:spLocks noChangeArrowheads="1"/>
          </p:cNvSpPr>
          <p:nvPr/>
        </p:nvSpPr>
        <p:spPr bwMode="auto">
          <a:xfrm>
            <a:off x="5102225" y="3538538"/>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2</a:t>
            </a:r>
          </a:p>
        </p:txBody>
      </p:sp>
      <p:sp>
        <p:nvSpPr>
          <p:cNvPr id="10254" name="Rectangle 25"/>
          <p:cNvSpPr>
            <a:spLocks noChangeArrowheads="1"/>
          </p:cNvSpPr>
          <p:nvPr/>
        </p:nvSpPr>
        <p:spPr bwMode="auto">
          <a:xfrm>
            <a:off x="4378325" y="3538538"/>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1</a:t>
            </a:r>
          </a:p>
        </p:txBody>
      </p:sp>
      <p:sp>
        <p:nvSpPr>
          <p:cNvPr id="10255" name="Rectangle 27"/>
          <p:cNvSpPr>
            <a:spLocks noChangeArrowheads="1"/>
          </p:cNvSpPr>
          <p:nvPr/>
        </p:nvSpPr>
        <p:spPr bwMode="auto">
          <a:xfrm>
            <a:off x="5824538" y="4248150"/>
            <a:ext cx="1549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(4 × 40)</a:t>
            </a:r>
          </a:p>
        </p:txBody>
      </p:sp>
      <p:sp>
        <p:nvSpPr>
          <p:cNvPr id="10256" name="Rectangle 28"/>
          <p:cNvSpPr>
            <a:spLocks noChangeArrowheads="1"/>
          </p:cNvSpPr>
          <p:nvPr/>
        </p:nvSpPr>
        <p:spPr bwMode="auto">
          <a:xfrm>
            <a:off x="5102225" y="4248150"/>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0</a:t>
            </a:r>
          </a:p>
        </p:txBody>
      </p:sp>
      <p:sp>
        <p:nvSpPr>
          <p:cNvPr id="10257" name="Rectangle 29"/>
          <p:cNvSpPr>
            <a:spLocks noChangeArrowheads="1"/>
          </p:cNvSpPr>
          <p:nvPr/>
        </p:nvSpPr>
        <p:spPr bwMode="auto">
          <a:xfrm>
            <a:off x="4378325" y="4248150"/>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6</a:t>
            </a:r>
          </a:p>
        </p:txBody>
      </p:sp>
      <p:sp>
        <p:nvSpPr>
          <p:cNvPr id="10258" name="Rectangle 30"/>
          <p:cNvSpPr>
            <a:spLocks noChangeArrowheads="1"/>
          </p:cNvSpPr>
          <p:nvPr/>
        </p:nvSpPr>
        <p:spPr bwMode="auto">
          <a:xfrm>
            <a:off x="3656013" y="4248150"/>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1</a:t>
            </a:r>
          </a:p>
        </p:txBody>
      </p:sp>
      <p:sp>
        <p:nvSpPr>
          <p:cNvPr id="10259" name="Rectangle 31"/>
          <p:cNvSpPr>
            <a:spLocks noChangeArrowheads="1"/>
          </p:cNvSpPr>
          <p:nvPr/>
        </p:nvSpPr>
        <p:spPr bwMode="auto">
          <a:xfrm>
            <a:off x="5824538" y="3538538"/>
            <a:ext cx="12985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(4 × 3)</a:t>
            </a:r>
          </a:p>
        </p:txBody>
      </p:sp>
      <p:sp>
        <p:nvSpPr>
          <p:cNvPr id="33" name="Rectangle 32"/>
          <p:cNvSpPr/>
          <p:nvPr/>
        </p:nvSpPr>
        <p:spPr>
          <a:xfrm>
            <a:off x="755650" y="5335588"/>
            <a:ext cx="7632700" cy="757237"/>
          </a:xfrm>
          <a:prstGeom prst="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Don’t forget to write in the zero here. </a:t>
            </a:r>
            <a:br>
              <a:rPr lang="en-GB" dirty="0">
                <a:solidFill>
                  <a:schemeClr val="tx1"/>
                </a:solidFill>
              </a:rPr>
            </a:br>
            <a:r>
              <a:rPr lang="en-GB" dirty="0">
                <a:solidFill>
                  <a:schemeClr val="tx1"/>
                </a:solidFill>
              </a:rPr>
              <a:t>People often forget that the answer is a multiple of ten!</a:t>
            </a:r>
          </a:p>
        </p:txBody>
      </p:sp>
      <p:cxnSp>
        <p:nvCxnSpPr>
          <p:cNvPr id="34" name="Straight Arrow Connector 33"/>
          <p:cNvCxnSpPr>
            <a:cxnSpLocks/>
          </p:cNvCxnSpPr>
          <p:nvPr/>
        </p:nvCxnSpPr>
        <p:spPr>
          <a:xfrm flipV="1">
            <a:off x="5297488" y="4803775"/>
            <a:ext cx="0" cy="531813"/>
          </a:xfrm>
          <a:prstGeom prst="straightConnector1">
            <a:avLst/>
          </a:prstGeom>
          <a:ln w="38100">
            <a:solidFill>
              <a:srgbClr val="0079C2"/>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transition="in" filter="fade">
                                      <p:cBhvr>
                                        <p:cTn id="10"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p:cNvSpPr>
            <a:spLocks noChangeArrowheads="1"/>
          </p:cNvSpPr>
          <p:nvPr/>
        </p:nvSpPr>
        <p:spPr bwMode="auto">
          <a:xfrm>
            <a:off x="755650" y="765175"/>
            <a:ext cx="76327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342900" indent="-342900">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buFont typeface="Twinkl Sb"/>
              <a:buAutoNum type="arabicPeriod" startAt="3"/>
            </a:pPr>
            <a:r>
              <a:rPr lang="en-GB" altLang="en-US"/>
              <a:t>Multiply the number in the hundreds column by the multiplier.</a:t>
            </a:r>
          </a:p>
        </p:txBody>
      </p:sp>
      <p:sp>
        <p:nvSpPr>
          <p:cNvPr id="11267" name="Rectangle 11"/>
          <p:cNvSpPr>
            <a:spLocks noChangeArrowheads="1"/>
          </p:cNvSpPr>
          <p:nvPr/>
        </p:nvSpPr>
        <p:spPr bwMode="auto">
          <a:xfrm>
            <a:off x="3656013" y="2895600"/>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5</a:t>
            </a:r>
          </a:p>
        </p:txBody>
      </p:sp>
      <p:sp>
        <p:nvSpPr>
          <p:cNvPr id="11268" name="Rectangle 12"/>
          <p:cNvSpPr>
            <a:spLocks noChangeArrowheads="1"/>
          </p:cNvSpPr>
          <p:nvPr/>
        </p:nvSpPr>
        <p:spPr bwMode="auto">
          <a:xfrm>
            <a:off x="4378325" y="2895600"/>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solidFill>
                  <a:srgbClr val="242424"/>
                </a:solidFill>
              </a:rPr>
              <a:t>4</a:t>
            </a:r>
          </a:p>
        </p:txBody>
      </p:sp>
      <p:sp>
        <p:nvSpPr>
          <p:cNvPr id="11269" name="Rectangle 13"/>
          <p:cNvSpPr>
            <a:spLocks noChangeArrowheads="1"/>
          </p:cNvSpPr>
          <p:nvPr/>
        </p:nvSpPr>
        <p:spPr bwMode="auto">
          <a:xfrm>
            <a:off x="5102225" y="2895600"/>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3</a:t>
            </a:r>
          </a:p>
        </p:txBody>
      </p:sp>
      <p:sp>
        <p:nvSpPr>
          <p:cNvPr id="11270" name="Rectangle 15"/>
          <p:cNvSpPr>
            <a:spLocks noChangeArrowheads="1"/>
          </p:cNvSpPr>
          <p:nvPr/>
        </p:nvSpPr>
        <p:spPr bwMode="auto">
          <a:xfrm>
            <a:off x="5102225" y="2184400"/>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U</a:t>
            </a:r>
          </a:p>
        </p:txBody>
      </p:sp>
      <p:sp>
        <p:nvSpPr>
          <p:cNvPr id="11271" name="Rectangle 18"/>
          <p:cNvSpPr>
            <a:spLocks noChangeArrowheads="1"/>
          </p:cNvSpPr>
          <p:nvPr/>
        </p:nvSpPr>
        <p:spPr bwMode="auto">
          <a:xfrm>
            <a:off x="4378325" y="2184400"/>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T</a:t>
            </a:r>
          </a:p>
        </p:txBody>
      </p:sp>
      <p:sp>
        <p:nvSpPr>
          <p:cNvPr id="11272" name="Rectangle 19"/>
          <p:cNvSpPr>
            <a:spLocks noChangeArrowheads="1"/>
          </p:cNvSpPr>
          <p:nvPr/>
        </p:nvSpPr>
        <p:spPr bwMode="auto">
          <a:xfrm>
            <a:off x="3656013" y="2184400"/>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H</a:t>
            </a:r>
          </a:p>
        </p:txBody>
      </p:sp>
      <p:sp>
        <p:nvSpPr>
          <p:cNvPr id="11273" name="Rectangle 21"/>
          <p:cNvSpPr>
            <a:spLocks noChangeArrowheads="1"/>
          </p:cNvSpPr>
          <p:nvPr/>
        </p:nvSpPr>
        <p:spPr bwMode="auto">
          <a:xfrm>
            <a:off x="2794000" y="2184400"/>
            <a:ext cx="5270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Th</a:t>
            </a:r>
          </a:p>
        </p:txBody>
      </p:sp>
      <p:sp>
        <p:nvSpPr>
          <p:cNvPr id="11274" name="Rectangle 22"/>
          <p:cNvSpPr>
            <a:spLocks noChangeArrowheads="1"/>
          </p:cNvSpPr>
          <p:nvPr/>
        </p:nvSpPr>
        <p:spPr bwMode="auto">
          <a:xfrm>
            <a:off x="5102225" y="36052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4</a:t>
            </a:r>
          </a:p>
        </p:txBody>
      </p:sp>
      <p:sp>
        <p:nvSpPr>
          <p:cNvPr id="11275" name="Rectangle 23"/>
          <p:cNvSpPr>
            <a:spLocks noChangeArrowheads="1"/>
          </p:cNvSpPr>
          <p:nvPr/>
        </p:nvSpPr>
        <p:spPr bwMode="auto">
          <a:xfrm>
            <a:off x="4378325" y="36052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a:t>
            </a:r>
          </a:p>
        </p:txBody>
      </p:sp>
      <p:cxnSp>
        <p:nvCxnSpPr>
          <p:cNvPr id="4" name="Straight Connector 3"/>
          <p:cNvCxnSpPr>
            <a:cxnSpLocks/>
          </p:cNvCxnSpPr>
          <p:nvPr/>
        </p:nvCxnSpPr>
        <p:spPr>
          <a:xfrm>
            <a:off x="2632075" y="4208463"/>
            <a:ext cx="3032125" cy="0"/>
          </a:xfrm>
          <a:prstGeom prst="line">
            <a:avLst/>
          </a:prstGeom>
          <a:ln w="28575">
            <a:solidFill>
              <a:srgbClr val="242424"/>
            </a:solidFill>
          </a:ln>
        </p:spPr>
        <p:style>
          <a:lnRef idx="1">
            <a:schemeClr val="accent1"/>
          </a:lnRef>
          <a:fillRef idx="0">
            <a:schemeClr val="accent1"/>
          </a:fillRef>
          <a:effectRef idx="0">
            <a:schemeClr val="accent1"/>
          </a:effectRef>
          <a:fontRef idx="minor">
            <a:schemeClr val="tx1"/>
          </a:fontRef>
        </p:style>
      </p:cxnSp>
      <p:sp>
        <p:nvSpPr>
          <p:cNvPr id="11277" name="Rectangle 24"/>
          <p:cNvSpPr>
            <a:spLocks noChangeArrowheads="1"/>
          </p:cNvSpPr>
          <p:nvPr/>
        </p:nvSpPr>
        <p:spPr bwMode="auto">
          <a:xfrm>
            <a:off x="5102225" y="4314825"/>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2</a:t>
            </a:r>
          </a:p>
        </p:txBody>
      </p:sp>
      <p:sp>
        <p:nvSpPr>
          <p:cNvPr id="11278" name="Rectangle 25"/>
          <p:cNvSpPr>
            <a:spLocks noChangeArrowheads="1"/>
          </p:cNvSpPr>
          <p:nvPr/>
        </p:nvSpPr>
        <p:spPr bwMode="auto">
          <a:xfrm>
            <a:off x="4378325" y="4314825"/>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1</a:t>
            </a:r>
          </a:p>
        </p:txBody>
      </p:sp>
      <p:sp>
        <p:nvSpPr>
          <p:cNvPr id="11279" name="Rectangle 27"/>
          <p:cNvSpPr>
            <a:spLocks noChangeArrowheads="1"/>
          </p:cNvSpPr>
          <p:nvPr/>
        </p:nvSpPr>
        <p:spPr bwMode="auto">
          <a:xfrm>
            <a:off x="5824538" y="5026025"/>
            <a:ext cx="1549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(4 × 40)</a:t>
            </a:r>
          </a:p>
        </p:txBody>
      </p:sp>
      <p:sp>
        <p:nvSpPr>
          <p:cNvPr id="11280" name="Rectangle 28"/>
          <p:cNvSpPr>
            <a:spLocks noChangeArrowheads="1"/>
          </p:cNvSpPr>
          <p:nvPr/>
        </p:nvSpPr>
        <p:spPr bwMode="auto">
          <a:xfrm>
            <a:off x="5102225" y="5026025"/>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0</a:t>
            </a:r>
          </a:p>
        </p:txBody>
      </p:sp>
      <p:sp>
        <p:nvSpPr>
          <p:cNvPr id="11281" name="Rectangle 29"/>
          <p:cNvSpPr>
            <a:spLocks noChangeArrowheads="1"/>
          </p:cNvSpPr>
          <p:nvPr/>
        </p:nvSpPr>
        <p:spPr bwMode="auto">
          <a:xfrm>
            <a:off x="4378325" y="5026025"/>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6</a:t>
            </a:r>
          </a:p>
        </p:txBody>
      </p:sp>
      <p:sp>
        <p:nvSpPr>
          <p:cNvPr id="11282" name="Rectangle 30"/>
          <p:cNvSpPr>
            <a:spLocks noChangeArrowheads="1"/>
          </p:cNvSpPr>
          <p:nvPr/>
        </p:nvSpPr>
        <p:spPr bwMode="auto">
          <a:xfrm>
            <a:off x="3656013" y="5026025"/>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1</a:t>
            </a:r>
          </a:p>
        </p:txBody>
      </p:sp>
      <p:sp>
        <p:nvSpPr>
          <p:cNvPr id="11283" name="Rectangle 31"/>
          <p:cNvSpPr>
            <a:spLocks noChangeArrowheads="1"/>
          </p:cNvSpPr>
          <p:nvPr/>
        </p:nvSpPr>
        <p:spPr bwMode="auto">
          <a:xfrm>
            <a:off x="5824538" y="4314825"/>
            <a:ext cx="12985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(4 × 3)</a:t>
            </a:r>
          </a:p>
        </p:txBody>
      </p:sp>
      <p:sp>
        <p:nvSpPr>
          <p:cNvPr id="11284" name="Rectangle 26"/>
          <p:cNvSpPr>
            <a:spLocks noChangeArrowheads="1"/>
          </p:cNvSpPr>
          <p:nvPr/>
        </p:nvSpPr>
        <p:spPr bwMode="auto">
          <a:xfrm>
            <a:off x="5102225" y="573563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0</a:t>
            </a:r>
          </a:p>
        </p:txBody>
      </p:sp>
      <p:sp>
        <p:nvSpPr>
          <p:cNvPr id="11285" name="Rectangle 34"/>
          <p:cNvSpPr>
            <a:spLocks noChangeArrowheads="1"/>
          </p:cNvSpPr>
          <p:nvPr/>
        </p:nvSpPr>
        <p:spPr bwMode="auto">
          <a:xfrm>
            <a:off x="4378325" y="573563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0</a:t>
            </a:r>
          </a:p>
        </p:txBody>
      </p:sp>
      <p:sp>
        <p:nvSpPr>
          <p:cNvPr id="11286" name="Rectangle 35"/>
          <p:cNvSpPr>
            <a:spLocks noChangeArrowheads="1"/>
          </p:cNvSpPr>
          <p:nvPr/>
        </p:nvSpPr>
        <p:spPr bwMode="auto">
          <a:xfrm>
            <a:off x="3656013" y="573563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0</a:t>
            </a:r>
          </a:p>
        </p:txBody>
      </p:sp>
      <p:sp>
        <p:nvSpPr>
          <p:cNvPr id="11287" name="Rectangle 36"/>
          <p:cNvSpPr>
            <a:spLocks noChangeArrowheads="1"/>
          </p:cNvSpPr>
          <p:nvPr/>
        </p:nvSpPr>
        <p:spPr bwMode="auto">
          <a:xfrm>
            <a:off x="2933700" y="573563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2</a:t>
            </a:r>
          </a:p>
        </p:txBody>
      </p:sp>
      <p:sp>
        <p:nvSpPr>
          <p:cNvPr id="11288" name="Rectangle 37"/>
          <p:cNvSpPr>
            <a:spLocks noChangeArrowheads="1"/>
          </p:cNvSpPr>
          <p:nvPr/>
        </p:nvSpPr>
        <p:spPr bwMode="auto">
          <a:xfrm>
            <a:off x="5862638" y="5735638"/>
            <a:ext cx="170021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(4 × 500)</a:t>
            </a:r>
          </a:p>
        </p:txBody>
      </p:sp>
      <p:cxnSp>
        <p:nvCxnSpPr>
          <p:cNvPr id="39" name="Straight Arrow Connector 38"/>
          <p:cNvCxnSpPr>
            <a:cxnSpLocks/>
          </p:cNvCxnSpPr>
          <p:nvPr/>
        </p:nvCxnSpPr>
        <p:spPr>
          <a:xfrm>
            <a:off x="4572000" y="1908175"/>
            <a:ext cx="0" cy="330200"/>
          </a:xfrm>
          <a:prstGeom prst="straightConnector1">
            <a:avLst/>
          </a:prstGeom>
          <a:ln w="38100">
            <a:solidFill>
              <a:srgbClr val="0079C2"/>
            </a:solidFill>
            <a:tailEnd type="triangle"/>
          </a:ln>
        </p:spPr>
        <p:style>
          <a:lnRef idx="1">
            <a:schemeClr val="accent1"/>
          </a:lnRef>
          <a:fillRef idx="0">
            <a:schemeClr val="accent1"/>
          </a:fillRef>
          <a:effectRef idx="0">
            <a:schemeClr val="accent1"/>
          </a:effectRef>
          <a:fontRef idx="minor">
            <a:schemeClr val="tx1"/>
          </a:fontRef>
        </p:style>
      </p:cxnSp>
      <p:cxnSp>
        <p:nvCxnSpPr>
          <p:cNvPr id="40" name="Straight Arrow Connector 39"/>
          <p:cNvCxnSpPr>
            <a:cxnSpLocks/>
          </p:cNvCxnSpPr>
          <p:nvPr/>
        </p:nvCxnSpPr>
        <p:spPr>
          <a:xfrm>
            <a:off x="5299075" y="1908175"/>
            <a:ext cx="0" cy="330200"/>
          </a:xfrm>
          <a:prstGeom prst="straightConnector1">
            <a:avLst/>
          </a:prstGeom>
          <a:ln w="38100">
            <a:solidFill>
              <a:srgbClr val="0079C2"/>
            </a:solidFill>
            <a:tailEnd type="triangle"/>
          </a:ln>
        </p:spPr>
        <p:style>
          <a:lnRef idx="1">
            <a:schemeClr val="accent1"/>
          </a:lnRef>
          <a:fillRef idx="0">
            <a:schemeClr val="accent1"/>
          </a:fillRef>
          <a:effectRef idx="0">
            <a:schemeClr val="accent1"/>
          </a:effectRef>
          <a:fontRef idx="minor">
            <a:schemeClr val="tx1"/>
          </a:fontRef>
        </p:style>
      </p:cxnSp>
      <p:sp>
        <p:nvSpPr>
          <p:cNvPr id="33" name="Rectangle 32"/>
          <p:cNvSpPr/>
          <p:nvPr/>
        </p:nvSpPr>
        <p:spPr>
          <a:xfrm>
            <a:off x="755650" y="1184275"/>
            <a:ext cx="7632700" cy="801688"/>
          </a:xfrm>
          <a:prstGeom prst="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Remember to take into account the tens and units column. </a:t>
            </a:r>
            <a:br>
              <a:rPr lang="en-GB" dirty="0">
                <a:solidFill>
                  <a:schemeClr val="tx1"/>
                </a:solidFill>
              </a:rPr>
            </a:br>
            <a:r>
              <a:rPr lang="en-GB" dirty="0">
                <a:solidFill>
                  <a:schemeClr val="tx1"/>
                </a:solidFill>
              </a:rPr>
              <a:t>There are two zeros here holding place with the 5 to make it 500.</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500"/>
                                        <p:tgtEl>
                                          <p:spTgt spid="33"/>
                                        </p:tgtEl>
                                      </p:cBhvr>
                                    </p:animEffect>
                                  </p:childTnLst>
                                </p:cTn>
                              </p:par>
                              <p:par>
                                <p:cTn id="8" presetID="10" presetClass="entr" presetSubtype="0" fill="hold" nodeType="withEffect">
                                  <p:stCondLst>
                                    <p:cond delay="0"/>
                                  </p:stCondLst>
                                  <p:childTnLst>
                                    <p:set>
                                      <p:cBhvr>
                                        <p:cTn id="9" dur="1" fill="hold">
                                          <p:stCondLst>
                                            <p:cond delay="0"/>
                                          </p:stCondLst>
                                        </p:cTn>
                                        <p:tgtEl>
                                          <p:spTgt spid="40"/>
                                        </p:tgtEl>
                                        <p:attrNameLst>
                                          <p:attrName>style.visibility</p:attrName>
                                        </p:attrNameLst>
                                      </p:cBhvr>
                                      <p:to>
                                        <p:strVal val="visible"/>
                                      </p:to>
                                    </p:set>
                                    <p:animEffect transition="in" filter="fade">
                                      <p:cBhvr>
                                        <p:cTn id="10" dur="500"/>
                                        <p:tgtEl>
                                          <p:spTgt spid="40"/>
                                        </p:tgtEl>
                                      </p:cBhvr>
                                    </p:animEffect>
                                  </p:childTnLst>
                                </p:cTn>
                              </p:par>
                              <p:par>
                                <p:cTn id="11" presetID="10" presetClass="entr" presetSubtype="0" fill="hold" nodeType="withEffect">
                                  <p:stCondLst>
                                    <p:cond delay="0"/>
                                  </p:stCondLst>
                                  <p:childTnLst>
                                    <p:set>
                                      <p:cBhvr>
                                        <p:cTn id="12" dur="1" fill="hold">
                                          <p:stCondLst>
                                            <p:cond delay="0"/>
                                          </p:stCondLst>
                                        </p:cTn>
                                        <p:tgtEl>
                                          <p:spTgt spid="39"/>
                                        </p:tgtEl>
                                        <p:attrNameLst>
                                          <p:attrName>style.visibility</p:attrName>
                                        </p:attrNameLst>
                                      </p:cBhvr>
                                      <p:to>
                                        <p:strVal val="visible"/>
                                      </p:to>
                                    </p:set>
                                    <p:animEffect transition="in" filter="fade">
                                      <p:cBhvr>
                                        <p:cTn id="1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765175"/>
            <a:ext cx="7632700" cy="269875"/>
          </a:xfrm>
          <a:prstGeom prst="rect">
            <a:avLst/>
          </a:prstGeom>
        </p:spPr>
        <p:txBody>
          <a:bodyPr lIns="0" tIns="0" rIns="0" bIns="0">
            <a:spAutoFit/>
          </a:bodyPr>
          <a:lstStyle/>
          <a:p>
            <a:pPr marL="342900" indent="-342900" eaLnBrk="1" fontAlgn="auto" hangingPunct="1">
              <a:spcBef>
                <a:spcPts val="0"/>
              </a:spcBef>
              <a:spcAft>
                <a:spcPts val="0"/>
              </a:spcAft>
              <a:buFont typeface="+mj-lt"/>
              <a:buAutoNum type="arabicPeriod" startAt="4"/>
              <a:defRPr/>
            </a:pPr>
            <a:r>
              <a:rPr lang="en-GB" sz="1750" dirty="0">
                <a:latin typeface="+mn-lt"/>
              </a:rPr>
              <a:t>Using the column addition method, combine the three separate answers.</a:t>
            </a:r>
          </a:p>
        </p:txBody>
      </p:sp>
      <p:sp>
        <p:nvSpPr>
          <p:cNvPr id="12291" name="Rectangle 11"/>
          <p:cNvSpPr>
            <a:spLocks noChangeArrowheads="1"/>
          </p:cNvSpPr>
          <p:nvPr/>
        </p:nvSpPr>
        <p:spPr bwMode="auto">
          <a:xfrm>
            <a:off x="1438275" y="2279650"/>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solidFill>
                  <a:srgbClr val="242424"/>
                </a:solidFill>
              </a:rPr>
              <a:t>5</a:t>
            </a:r>
          </a:p>
        </p:txBody>
      </p:sp>
      <p:sp>
        <p:nvSpPr>
          <p:cNvPr id="12292" name="Rectangle 12"/>
          <p:cNvSpPr>
            <a:spLocks noChangeArrowheads="1"/>
          </p:cNvSpPr>
          <p:nvPr/>
        </p:nvSpPr>
        <p:spPr bwMode="auto">
          <a:xfrm>
            <a:off x="2025650" y="2279650"/>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solidFill>
                  <a:srgbClr val="242424"/>
                </a:solidFill>
              </a:rPr>
              <a:t>4</a:t>
            </a:r>
          </a:p>
        </p:txBody>
      </p:sp>
      <p:sp>
        <p:nvSpPr>
          <p:cNvPr id="12293" name="Rectangle 13"/>
          <p:cNvSpPr>
            <a:spLocks noChangeArrowheads="1"/>
          </p:cNvSpPr>
          <p:nvPr/>
        </p:nvSpPr>
        <p:spPr bwMode="auto">
          <a:xfrm>
            <a:off x="2611438" y="2279650"/>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3</a:t>
            </a:r>
          </a:p>
        </p:txBody>
      </p:sp>
      <p:sp>
        <p:nvSpPr>
          <p:cNvPr id="12294" name="Rectangle 15"/>
          <p:cNvSpPr>
            <a:spLocks noChangeArrowheads="1"/>
          </p:cNvSpPr>
          <p:nvPr/>
        </p:nvSpPr>
        <p:spPr bwMode="auto">
          <a:xfrm>
            <a:off x="2611438" y="1749425"/>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U</a:t>
            </a:r>
          </a:p>
        </p:txBody>
      </p:sp>
      <p:sp>
        <p:nvSpPr>
          <p:cNvPr id="12295" name="Rectangle 18"/>
          <p:cNvSpPr>
            <a:spLocks noChangeArrowheads="1"/>
          </p:cNvSpPr>
          <p:nvPr/>
        </p:nvSpPr>
        <p:spPr bwMode="auto">
          <a:xfrm>
            <a:off x="2025650" y="1749425"/>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T</a:t>
            </a:r>
          </a:p>
        </p:txBody>
      </p:sp>
      <p:sp>
        <p:nvSpPr>
          <p:cNvPr id="12296" name="Rectangle 19"/>
          <p:cNvSpPr>
            <a:spLocks noChangeArrowheads="1"/>
          </p:cNvSpPr>
          <p:nvPr/>
        </p:nvSpPr>
        <p:spPr bwMode="auto">
          <a:xfrm>
            <a:off x="1438275" y="1749425"/>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H</a:t>
            </a:r>
          </a:p>
        </p:txBody>
      </p:sp>
      <p:sp>
        <p:nvSpPr>
          <p:cNvPr id="12297" name="Rectangle 21"/>
          <p:cNvSpPr>
            <a:spLocks noChangeArrowheads="1"/>
          </p:cNvSpPr>
          <p:nvPr/>
        </p:nvSpPr>
        <p:spPr bwMode="auto">
          <a:xfrm>
            <a:off x="711200" y="1749425"/>
            <a:ext cx="5270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Th</a:t>
            </a:r>
          </a:p>
        </p:txBody>
      </p:sp>
      <p:sp>
        <p:nvSpPr>
          <p:cNvPr id="12298" name="Rectangle 22"/>
          <p:cNvSpPr>
            <a:spLocks noChangeArrowheads="1"/>
          </p:cNvSpPr>
          <p:nvPr/>
        </p:nvSpPr>
        <p:spPr bwMode="auto">
          <a:xfrm>
            <a:off x="2611438" y="2809875"/>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4</a:t>
            </a:r>
          </a:p>
        </p:txBody>
      </p:sp>
      <p:sp>
        <p:nvSpPr>
          <p:cNvPr id="12299" name="Rectangle 23"/>
          <p:cNvSpPr>
            <a:spLocks noChangeArrowheads="1"/>
          </p:cNvSpPr>
          <p:nvPr/>
        </p:nvSpPr>
        <p:spPr bwMode="auto">
          <a:xfrm>
            <a:off x="2025650" y="2809875"/>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solidFill>
                  <a:srgbClr val="242424"/>
                </a:solidFill>
              </a:rPr>
              <a:t>×</a:t>
            </a:r>
          </a:p>
        </p:txBody>
      </p:sp>
      <p:cxnSp>
        <p:nvCxnSpPr>
          <p:cNvPr id="4" name="Straight Connector 3"/>
          <p:cNvCxnSpPr>
            <a:cxnSpLocks/>
          </p:cNvCxnSpPr>
          <p:nvPr/>
        </p:nvCxnSpPr>
        <p:spPr>
          <a:xfrm>
            <a:off x="755650" y="3306763"/>
            <a:ext cx="2279650" cy="0"/>
          </a:xfrm>
          <a:prstGeom prst="line">
            <a:avLst/>
          </a:prstGeom>
          <a:ln w="28575">
            <a:solidFill>
              <a:srgbClr val="242424"/>
            </a:solidFill>
          </a:ln>
        </p:spPr>
        <p:style>
          <a:lnRef idx="1">
            <a:schemeClr val="accent1"/>
          </a:lnRef>
          <a:fillRef idx="0">
            <a:schemeClr val="accent1"/>
          </a:fillRef>
          <a:effectRef idx="0">
            <a:schemeClr val="accent1"/>
          </a:effectRef>
          <a:fontRef idx="minor">
            <a:schemeClr val="tx1"/>
          </a:fontRef>
        </p:style>
      </p:cxnSp>
      <p:sp>
        <p:nvSpPr>
          <p:cNvPr id="12301" name="Rectangle 24"/>
          <p:cNvSpPr>
            <a:spLocks noChangeArrowheads="1"/>
          </p:cNvSpPr>
          <p:nvPr/>
        </p:nvSpPr>
        <p:spPr bwMode="auto">
          <a:xfrm>
            <a:off x="2611438" y="33385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2</a:t>
            </a:r>
          </a:p>
        </p:txBody>
      </p:sp>
      <p:sp>
        <p:nvSpPr>
          <p:cNvPr id="12302" name="Rectangle 25"/>
          <p:cNvSpPr>
            <a:spLocks noChangeArrowheads="1"/>
          </p:cNvSpPr>
          <p:nvPr/>
        </p:nvSpPr>
        <p:spPr bwMode="auto">
          <a:xfrm>
            <a:off x="2025650" y="33385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1</a:t>
            </a:r>
          </a:p>
        </p:txBody>
      </p:sp>
      <p:sp>
        <p:nvSpPr>
          <p:cNvPr id="12303" name="Rectangle 27"/>
          <p:cNvSpPr>
            <a:spLocks noChangeArrowheads="1"/>
          </p:cNvSpPr>
          <p:nvPr/>
        </p:nvSpPr>
        <p:spPr bwMode="auto">
          <a:xfrm>
            <a:off x="2998788" y="3868738"/>
            <a:ext cx="154781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(4 × 40)</a:t>
            </a:r>
          </a:p>
        </p:txBody>
      </p:sp>
      <p:sp>
        <p:nvSpPr>
          <p:cNvPr id="12304" name="Rectangle 28"/>
          <p:cNvSpPr>
            <a:spLocks noChangeArrowheads="1"/>
          </p:cNvSpPr>
          <p:nvPr/>
        </p:nvSpPr>
        <p:spPr bwMode="auto">
          <a:xfrm>
            <a:off x="2611438" y="386873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0</a:t>
            </a:r>
          </a:p>
        </p:txBody>
      </p:sp>
      <p:sp>
        <p:nvSpPr>
          <p:cNvPr id="12305" name="Rectangle 29"/>
          <p:cNvSpPr>
            <a:spLocks noChangeArrowheads="1"/>
          </p:cNvSpPr>
          <p:nvPr/>
        </p:nvSpPr>
        <p:spPr bwMode="auto">
          <a:xfrm>
            <a:off x="2025650" y="386873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6</a:t>
            </a:r>
          </a:p>
        </p:txBody>
      </p:sp>
      <p:sp>
        <p:nvSpPr>
          <p:cNvPr id="12306" name="Rectangle 30"/>
          <p:cNvSpPr>
            <a:spLocks noChangeArrowheads="1"/>
          </p:cNvSpPr>
          <p:nvPr/>
        </p:nvSpPr>
        <p:spPr bwMode="auto">
          <a:xfrm>
            <a:off x="1438275" y="386873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1</a:t>
            </a:r>
          </a:p>
        </p:txBody>
      </p:sp>
      <p:sp>
        <p:nvSpPr>
          <p:cNvPr id="12307" name="Rectangle 31"/>
          <p:cNvSpPr>
            <a:spLocks noChangeArrowheads="1"/>
          </p:cNvSpPr>
          <p:nvPr/>
        </p:nvSpPr>
        <p:spPr bwMode="auto">
          <a:xfrm>
            <a:off x="2998788" y="3338513"/>
            <a:ext cx="12985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(4 × 3)</a:t>
            </a:r>
          </a:p>
        </p:txBody>
      </p:sp>
      <p:sp>
        <p:nvSpPr>
          <p:cNvPr id="12308" name="Rectangle 26"/>
          <p:cNvSpPr>
            <a:spLocks noChangeArrowheads="1"/>
          </p:cNvSpPr>
          <p:nvPr/>
        </p:nvSpPr>
        <p:spPr bwMode="auto">
          <a:xfrm>
            <a:off x="2611438" y="4397375"/>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0</a:t>
            </a:r>
          </a:p>
        </p:txBody>
      </p:sp>
      <p:sp>
        <p:nvSpPr>
          <p:cNvPr id="12309" name="Rectangle 34"/>
          <p:cNvSpPr>
            <a:spLocks noChangeArrowheads="1"/>
          </p:cNvSpPr>
          <p:nvPr/>
        </p:nvSpPr>
        <p:spPr bwMode="auto">
          <a:xfrm>
            <a:off x="2025650" y="4397375"/>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0</a:t>
            </a:r>
          </a:p>
        </p:txBody>
      </p:sp>
      <p:sp>
        <p:nvSpPr>
          <p:cNvPr id="12310" name="Rectangle 35"/>
          <p:cNvSpPr>
            <a:spLocks noChangeArrowheads="1"/>
          </p:cNvSpPr>
          <p:nvPr/>
        </p:nvSpPr>
        <p:spPr bwMode="auto">
          <a:xfrm>
            <a:off x="1438275" y="4397375"/>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0</a:t>
            </a:r>
          </a:p>
        </p:txBody>
      </p:sp>
      <p:sp>
        <p:nvSpPr>
          <p:cNvPr id="12311" name="Rectangle 36"/>
          <p:cNvSpPr>
            <a:spLocks noChangeArrowheads="1"/>
          </p:cNvSpPr>
          <p:nvPr/>
        </p:nvSpPr>
        <p:spPr bwMode="auto">
          <a:xfrm>
            <a:off x="854075" y="4397375"/>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2</a:t>
            </a:r>
          </a:p>
        </p:txBody>
      </p:sp>
      <p:sp>
        <p:nvSpPr>
          <p:cNvPr id="12312" name="Rectangle 37"/>
          <p:cNvSpPr>
            <a:spLocks noChangeArrowheads="1"/>
          </p:cNvSpPr>
          <p:nvPr/>
        </p:nvSpPr>
        <p:spPr bwMode="auto">
          <a:xfrm>
            <a:off x="3035300" y="4397375"/>
            <a:ext cx="17018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(4 × 500)</a:t>
            </a:r>
          </a:p>
        </p:txBody>
      </p:sp>
      <p:sp>
        <p:nvSpPr>
          <p:cNvPr id="33" name="Rectangle 32"/>
          <p:cNvSpPr/>
          <p:nvPr/>
        </p:nvSpPr>
        <p:spPr>
          <a:xfrm>
            <a:off x="4737100" y="1184275"/>
            <a:ext cx="3660775" cy="2074863"/>
          </a:xfrm>
          <a:prstGeom prst="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b="1" dirty="0">
                <a:solidFill>
                  <a:schemeClr val="tx1"/>
                </a:solidFill>
              </a:rPr>
              <a:t>Quick Check 1. </a:t>
            </a:r>
            <a:r>
              <a:rPr lang="en-GB" dirty="0">
                <a:solidFill>
                  <a:schemeClr val="tx1"/>
                </a:solidFill>
              </a:rPr>
              <a:t>If your answer doesn’t look right, round the multiplicand to the nearest hundred and multiply that. If your answer is way off, you know you need to go through it again.</a:t>
            </a:r>
          </a:p>
          <a:p>
            <a:pPr eaLnBrk="1" fontAlgn="auto" hangingPunct="1">
              <a:spcBef>
                <a:spcPts val="0"/>
              </a:spcBef>
              <a:spcAft>
                <a:spcPts val="0"/>
              </a:spcAft>
              <a:defRPr/>
            </a:pPr>
            <a:r>
              <a:rPr lang="en-GB" dirty="0">
                <a:solidFill>
                  <a:schemeClr val="tx1"/>
                </a:solidFill>
              </a:rPr>
              <a:t>e.g. 500 x 4 = 2000</a:t>
            </a:r>
          </a:p>
        </p:txBody>
      </p:sp>
      <p:sp>
        <p:nvSpPr>
          <p:cNvPr id="34" name="Rectangle 33"/>
          <p:cNvSpPr/>
          <p:nvPr/>
        </p:nvSpPr>
        <p:spPr>
          <a:xfrm>
            <a:off x="4737100" y="3429000"/>
            <a:ext cx="3660775" cy="2659063"/>
          </a:xfrm>
          <a:prstGeom prst="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b="1" dirty="0">
                <a:solidFill>
                  <a:schemeClr val="tx1"/>
                </a:solidFill>
              </a:rPr>
              <a:t>Quick Check 2. </a:t>
            </a:r>
            <a:r>
              <a:rPr lang="en-GB" dirty="0">
                <a:solidFill>
                  <a:schemeClr val="tx1"/>
                </a:solidFill>
              </a:rPr>
              <a:t>Sometimes your calculations will all be right, but you just haven’t multiplied all the numbers. An easy way to check how many rows of numbers you should have in your answers is by multiplying the number of digits in the multiplicand by the multiplier. In this case, 3 x 1.</a:t>
            </a:r>
          </a:p>
        </p:txBody>
      </p:sp>
      <p:cxnSp>
        <p:nvCxnSpPr>
          <p:cNvPr id="41" name="Straight Connector 40"/>
          <p:cNvCxnSpPr>
            <a:cxnSpLocks/>
          </p:cNvCxnSpPr>
          <p:nvPr/>
        </p:nvCxnSpPr>
        <p:spPr>
          <a:xfrm>
            <a:off x="755650" y="4900613"/>
            <a:ext cx="2279650" cy="0"/>
          </a:xfrm>
          <a:prstGeom prst="line">
            <a:avLst/>
          </a:prstGeom>
          <a:ln w="28575">
            <a:solidFill>
              <a:srgbClr val="242424"/>
            </a:solidFill>
          </a:ln>
        </p:spPr>
        <p:style>
          <a:lnRef idx="1">
            <a:schemeClr val="accent1"/>
          </a:lnRef>
          <a:fillRef idx="0">
            <a:schemeClr val="accent1"/>
          </a:fillRef>
          <a:effectRef idx="0">
            <a:schemeClr val="accent1"/>
          </a:effectRef>
          <a:fontRef idx="minor">
            <a:schemeClr val="tx1"/>
          </a:fontRef>
        </p:style>
      </p:cxnSp>
      <p:sp>
        <p:nvSpPr>
          <p:cNvPr id="12316" name="Rectangle 41"/>
          <p:cNvSpPr>
            <a:spLocks noChangeArrowheads="1"/>
          </p:cNvSpPr>
          <p:nvPr/>
        </p:nvSpPr>
        <p:spPr bwMode="auto">
          <a:xfrm>
            <a:off x="2611438" y="492283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2</a:t>
            </a:r>
          </a:p>
        </p:txBody>
      </p:sp>
      <p:sp>
        <p:nvSpPr>
          <p:cNvPr id="12317" name="Rectangle 42"/>
          <p:cNvSpPr>
            <a:spLocks noChangeArrowheads="1"/>
          </p:cNvSpPr>
          <p:nvPr/>
        </p:nvSpPr>
        <p:spPr bwMode="auto">
          <a:xfrm>
            <a:off x="2025650" y="492283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7</a:t>
            </a:r>
          </a:p>
        </p:txBody>
      </p:sp>
      <p:sp>
        <p:nvSpPr>
          <p:cNvPr id="12318" name="Rectangle 43"/>
          <p:cNvSpPr>
            <a:spLocks noChangeArrowheads="1"/>
          </p:cNvSpPr>
          <p:nvPr/>
        </p:nvSpPr>
        <p:spPr bwMode="auto">
          <a:xfrm>
            <a:off x="1438275" y="492283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1</a:t>
            </a:r>
          </a:p>
        </p:txBody>
      </p:sp>
      <p:sp>
        <p:nvSpPr>
          <p:cNvPr id="12319" name="Rectangle 44"/>
          <p:cNvSpPr>
            <a:spLocks noChangeArrowheads="1"/>
          </p:cNvSpPr>
          <p:nvPr/>
        </p:nvSpPr>
        <p:spPr bwMode="auto">
          <a:xfrm>
            <a:off x="854075" y="492283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2</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500"/>
                                        <p:tgtEl>
                                          <p:spTgt spid="3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fade">
                                      <p:cBhvr>
                                        <p:cTn id="12"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2046288"/>
            <a:ext cx="4714875" cy="2154237"/>
          </a:xfrm>
          <a:prstGeom prst="rect">
            <a:avLst/>
          </a:prstGeom>
        </p:spPr>
        <p:txBody>
          <a:bodyPr lIns="0" tIns="0" rIns="0" bIns="0">
            <a:spAutoFit/>
          </a:bodyPr>
          <a:lstStyle/>
          <a:p>
            <a:pPr marL="342900" indent="-342900" eaLnBrk="1" fontAlgn="auto" hangingPunct="1">
              <a:spcBef>
                <a:spcPts val="0"/>
              </a:spcBef>
              <a:spcAft>
                <a:spcPts val="0"/>
              </a:spcAft>
              <a:buFont typeface="+mj-lt"/>
              <a:buAutoNum type="arabicPeriod"/>
              <a:defRPr/>
            </a:pPr>
            <a:r>
              <a:rPr lang="en-GB" sz="1750" dirty="0">
                <a:latin typeface="+mn-lt"/>
              </a:rPr>
              <a:t>Multiply the units.</a:t>
            </a:r>
            <a:br>
              <a:rPr lang="en-GB" sz="1750" dirty="0">
                <a:latin typeface="+mn-lt"/>
              </a:rPr>
            </a:br>
            <a:endParaRPr lang="en-GB" sz="1750" dirty="0">
              <a:latin typeface="+mn-lt"/>
            </a:endParaRPr>
          </a:p>
          <a:p>
            <a:pPr marL="342900" indent="-342900" eaLnBrk="1" fontAlgn="auto" hangingPunct="1">
              <a:spcBef>
                <a:spcPts val="0"/>
              </a:spcBef>
              <a:spcAft>
                <a:spcPts val="0"/>
              </a:spcAft>
              <a:buFont typeface="+mj-lt"/>
              <a:buAutoNum type="arabicPeriod"/>
              <a:defRPr/>
            </a:pPr>
            <a:r>
              <a:rPr lang="en-GB" sz="1750" dirty="0">
                <a:latin typeface="+mn-lt"/>
              </a:rPr>
              <a:t>Multiply the tens.</a:t>
            </a:r>
            <a:br>
              <a:rPr lang="en-GB" sz="1750" dirty="0">
                <a:latin typeface="+mn-lt"/>
              </a:rPr>
            </a:br>
            <a:endParaRPr lang="en-GB" sz="1750" dirty="0">
              <a:latin typeface="+mn-lt"/>
            </a:endParaRPr>
          </a:p>
          <a:p>
            <a:pPr marL="342900" indent="-342900" eaLnBrk="1" fontAlgn="auto" hangingPunct="1">
              <a:spcBef>
                <a:spcPts val="0"/>
              </a:spcBef>
              <a:spcAft>
                <a:spcPts val="0"/>
              </a:spcAft>
              <a:buFont typeface="+mj-lt"/>
              <a:buAutoNum type="arabicPeriod"/>
              <a:defRPr/>
            </a:pPr>
            <a:r>
              <a:rPr lang="en-GB" sz="1750" dirty="0">
                <a:latin typeface="+mn-lt"/>
              </a:rPr>
              <a:t>Multiply the hundreds.</a:t>
            </a:r>
            <a:br>
              <a:rPr lang="en-GB" sz="1750" dirty="0">
                <a:latin typeface="+mn-lt"/>
              </a:rPr>
            </a:br>
            <a:endParaRPr lang="en-GB" sz="1750" dirty="0">
              <a:latin typeface="+mn-lt"/>
            </a:endParaRPr>
          </a:p>
          <a:p>
            <a:pPr marL="342900" indent="-342900" eaLnBrk="1" fontAlgn="auto" hangingPunct="1">
              <a:spcBef>
                <a:spcPts val="0"/>
              </a:spcBef>
              <a:spcAft>
                <a:spcPts val="0"/>
              </a:spcAft>
              <a:buFont typeface="+mj-lt"/>
              <a:buAutoNum type="arabicPeriod"/>
              <a:defRPr/>
            </a:pPr>
            <a:r>
              <a:rPr lang="en-GB" sz="1750" dirty="0">
                <a:latin typeface="+mn-lt"/>
              </a:rPr>
              <a:t>Add together the three </a:t>
            </a:r>
            <a:br>
              <a:rPr lang="en-GB" sz="1750" dirty="0">
                <a:latin typeface="+mn-lt"/>
              </a:rPr>
            </a:br>
            <a:r>
              <a:rPr lang="en-GB" sz="1750" dirty="0">
                <a:latin typeface="+mn-lt"/>
              </a:rPr>
              <a:t>separate answers.</a:t>
            </a:r>
          </a:p>
        </p:txBody>
      </p:sp>
      <p:sp>
        <p:nvSpPr>
          <p:cNvPr id="13315" name="Rectangle 11"/>
          <p:cNvSpPr>
            <a:spLocks noChangeArrowheads="1"/>
          </p:cNvSpPr>
          <p:nvPr/>
        </p:nvSpPr>
        <p:spPr bwMode="auto">
          <a:xfrm>
            <a:off x="5176838" y="24876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5</a:t>
            </a:r>
          </a:p>
        </p:txBody>
      </p:sp>
      <p:sp>
        <p:nvSpPr>
          <p:cNvPr id="13316" name="Rectangle 12"/>
          <p:cNvSpPr>
            <a:spLocks noChangeArrowheads="1"/>
          </p:cNvSpPr>
          <p:nvPr/>
        </p:nvSpPr>
        <p:spPr bwMode="auto">
          <a:xfrm>
            <a:off x="5764213" y="24876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4</a:t>
            </a:r>
          </a:p>
        </p:txBody>
      </p:sp>
      <p:sp>
        <p:nvSpPr>
          <p:cNvPr id="13317" name="Rectangle 13"/>
          <p:cNvSpPr>
            <a:spLocks noChangeArrowheads="1"/>
          </p:cNvSpPr>
          <p:nvPr/>
        </p:nvSpPr>
        <p:spPr bwMode="auto">
          <a:xfrm>
            <a:off x="6351588" y="24876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3</a:t>
            </a:r>
          </a:p>
        </p:txBody>
      </p:sp>
      <p:sp>
        <p:nvSpPr>
          <p:cNvPr id="13318" name="Rectangle 15"/>
          <p:cNvSpPr>
            <a:spLocks noChangeArrowheads="1"/>
          </p:cNvSpPr>
          <p:nvPr/>
        </p:nvSpPr>
        <p:spPr bwMode="auto">
          <a:xfrm>
            <a:off x="6351588" y="1958975"/>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U</a:t>
            </a:r>
          </a:p>
        </p:txBody>
      </p:sp>
      <p:sp>
        <p:nvSpPr>
          <p:cNvPr id="13319" name="Rectangle 18"/>
          <p:cNvSpPr>
            <a:spLocks noChangeArrowheads="1"/>
          </p:cNvSpPr>
          <p:nvPr/>
        </p:nvSpPr>
        <p:spPr bwMode="auto">
          <a:xfrm>
            <a:off x="5764213" y="1958975"/>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T</a:t>
            </a:r>
          </a:p>
        </p:txBody>
      </p:sp>
      <p:sp>
        <p:nvSpPr>
          <p:cNvPr id="13320" name="Rectangle 19"/>
          <p:cNvSpPr>
            <a:spLocks noChangeArrowheads="1"/>
          </p:cNvSpPr>
          <p:nvPr/>
        </p:nvSpPr>
        <p:spPr bwMode="auto">
          <a:xfrm>
            <a:off x="5176838" y="1958975"/>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H</a:t>
            </a:r>
          </a:p>
        </p:txBody>
      </p:sp>
      <p:sp>
        <p:nvSpPr>
          <p:cNvPr id="13321" name="Rectangle 21"/>
          <p:cNvSpPr>
            <a:spLocks noChangeArrowheads="1"/>
          </p:cNvSpPr>
          <p:nvPr/>
        </p:nvSpPr>
        <p:spPr bwMode="auto">
          <a:xfrm>
            <a:off x="4449763" y="1958975"/>
            <a:ext cx="5270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Th</a:t>
            </a:r>
          </a:p>
        </p:txBody>
      </p:sp>
      <p:sp>
        <p:nvSpPr>
          <p:cNvPr id="13322" name="Rectangle 22"/>
          <p:cNvSpPr>
            <a:spLocks noChangeArrowheads="1"/>
          </p:cNvSpPr>
          <p:nvPr/>
        </p:nvSpPr>
        <p:spPr bwMode="auto">
          <a:xfrm>
            <a:off x="6351588" y="301783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4</a:t>
            </a:r>
          </a:p>
        </p:txBody>
      </p:sp>
      <p:sp>
        <p:nvSpPr>
          <p:cNvPr id="13323" name="Rectangle 23"/>
          <p:cNvSpPr>
            <a:spLocks noChangeArrowheads="1"/>
          </p:cNvSpPr>
          <p:nvPr/>
        </p:nvSpPr>
        <p:spPr bwMode="auto">
          <a:xfrm>
            <a:off x="5764213" y="301783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a:t>
            </a:r>
          </a:p>
        </p:txBody>
      </p:sp>
      <p:cxnSp>
        <p:nvCxnSpPr>
          <p:cNvPr id="4" name="Straight Connector 3"/>
          <p:cNvCxnSpPr>
            <a:cxnSpLocks/>
          </p:cNvCxnSpPr>
          <p:nvPr/>
        </p:nvCxnSpPr>
        <p:spPr>
          <a:xfrm>
            <a:off x="4494213" y="3514725"/>
            <a:ext cx="2281237" cy="0"/>
          </a:xfrm>
          <a:prstGeom prst="line">
            <a:avLst/>
          </a:prstGeom>
          <a:ln w="28575">
            <a:solidFill>
              <a:srgbClr val="242424"/>
            </a:solidFill>
          </a:ln>
        </p:spPr>
        <p:style>
          <a:lnRef idx="1">
            <a:schemeClr val="accent1"/>
          </a:lnRef>
          <a:fillRef idx="0">
            <a:schemeClr val="accent1"/>
          </a:fillRef>
          <a:effectRef idx="0">
            <a:schemeClr val="accent1"/>
          </a:effectRef>
          <a:fontRef idx="minor">
            <a:schemeClr val="tx1"/>
          </a:fontRef>
        </p:style>
      </p:cxnSp>
      <p:sp>
        <p:nvSpPr>
          <p:cNvPr id="13325" name="Rectangle 24"/>
          <p:cNvSpPr>
            <a:spLocks noChangeArrowheads="1"/>
          </p:cNvSpPr>
          <p:nvPr/>
        </p:nvSpPr>
        <p:spPr bwMode="auto">
          <a:xfrm>
            <a:off x="6351588" y="3546475"/>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2</a:t>
            </a:r>
          </a:p>
        </p:txBody>
      </p:sp>
      <p:sp>
        <p:nvSpPr>
          <p:cNvPr id="13326" name="Rectangle 25"/>
          <p:cNvSpPr>
            <a:spLocks noChangeArrowheads="1"/>
          </p:cNvSpPr>
          <p:nvPr/>
        </p:nvSpPr>
        <p:spPr bwMode="auto">
          <a:xfrm>
            <a:off x="5764213" y="3546475"/>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1</a:t>
            </a:r>
          </a:p>
        </p:txBody>
      </p:sp>
      <p:sp>
        <p:nvSpPr>
          <p:cNvPr id="13327" name="Rectangle 27"/>
          <p:cNvSpPr>
            <a:spLocks noChangeArrowheads="1"/>
          </p:cNvSpPr>
          <p:nvPr/>
        </p:nvSpPr>
        <p:spPr bwMode="auto">
          <a:xfrm>
            <a:off x="6737350" y="4076700"/>
            <a:ext cx="154781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(4 × 40)</a:t>
            </a:r>
          </a:p>
        </p:txBody>
      </p:sp>
      <p:sp>
        <p:nvSpPr>
          <p:cNvPr id="13328" name="Rectangle 28"/>
          <p:cNvSpPr>
            <a:spLocks noChangeArrowheads="1"/>
          </p:cNvSpPr>
          <p:nvPr/>
        </p:nvSpPr>
        <p:spPr bwMode="auto">
          <a:xfrm>
            <a:off x="6351588" y="4076700"/>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0</a:t>
            </a:r>
          </a:p>
        </p:txBody>
      </p:sp>
      <p:sp>
        <p:nvSpPr>
          <p:cNvPr id="13329" name="Rectangle 29"/>
          <p:cNvSpPr>
            <a:spLocks noChangeArrowheads="1"/>
          </p:cNvSpPr>
          <p:nvPr/>
        </p:nvSpPr>
        <p:spPr bwMode="auto">
          <a:xfrm>
            <a:off x="5764213" y="4076700"/>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6</a:t>
            </a:r>
          </a:p>
        </p:txBody>
      </p:sp>
      <p:sp>
        <p:nvSpPr>
          <p:cNvPr id="13330" name="Rectangle 30"/>
          <p:cNvSpPr>
            <a:spLocks noChangeArrowheads="1"/>
          </p:cNvSpPr>
          <p:nvPr/>
        </p:nvSpPr>
        <p:spPr bwMode="auto">
          <a:xfrm>
            <a:off x="5176838" y="4076700"/>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1</a:t>
            </a:r>
          </a:p>
        </p:txBody>
      </p:sp>
      <p:sp>
        <p:nvSpPr>
          <p:cNvPr id="13331" name="Rectangle 31"/>
          <p:cNvSpPr>
            <a:spLocks noChangeArrowheads="1"/>
          </p:cNvSpPr>
          <p:nvPr/>
        </p:nvSpPr>
        <p:spPr bwMode="auto">
          <a:xfrm>
            <a:off x="6737350" y="3546475"/>
            <a:ext cx="12985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(4 × 3)</a:t>
            </a:r>
          </a:p>
        </p:txBody>
      </p:sp>
      <p:sp>
        <p:nvSpPr>
          <p:cNvPr id="13332" name="Rectangle 26"/>
          <p:cNvSpPr>
            <a:spLocks noChangeArrowheads="1"/>
          </p:cNvSpPr>
          <p:nvPr/>
        </p:nvSpPr>
        <p:spPr bwMode="auto">
          <a:xfrm>
            <a:off x="6351588" y="4606925"/>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0</a:t>
            </a:r>
          </a:p>
        </p:txBody>
      </p:sp>
      <p:sp>
        <p:nvSpPr>
          <p:cNvPr id="13333" name="Rectangle 34"/>
          <p:cNvSpPr>
            <a:spLocks noChangeArrowheads="1"/>
          </p:cNvSpPr>
          <p:nvPr/>
        </p:nvSpPr>
        <p:spPr bwMode="auto">
          <a:xfrm>
            <a:off x="5764213" y="4606925"/>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0</a:t>
            </a:r>
          </a:p>
        </p:txBody>
      </p:sp>
      <p:sp>
        <p:nvSpPr>
          <p:cNvPr id="13334" name="Rectangle 35"/>
          <p:cNvSpPr>
            <a:spLocks noChangeArrowheads="1"/>
          </p:cNvSpPr>
          <p:nvPr/>
        </p:nvSpPr>
        <p:spPr bwMode="auto">
          <a:xfrm>
            <a:off x="5176838" y="4606925"/>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0</a:t>
            </a:r>
          </a:p>
        </p:txBody>
      </p:sp>
      <p:sp>
        <p:nvSpPr>
          <p:cNvPr id="13335" name="Rectangle 36"/>
          <p:cNvSpPr>
            <a:spLocks noChangeArrowheads="1"/>
          </p:cNvSpPr>
          <p:nvPr/>
        </p:nvSpPr>
        <p:spPr bwMode="auto">
          <a:xfrm>
            <a:off x="4592638" y="4606925"/>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2</a:t>
            </a:r>
          </a:p>
        </p:txBody>
      </p:sp>
      <p:sp>
        <p:nvSpPr>
          <p:cNvPr id="13336" name="Rectangle 37"/>
          <p:cNvSpPr>
            <a:spLocks noChangeArrowheads="1"/>
          </p:cNvSpPr>
          <p:nvPr/>
        </p:nvSpPr>
        <p:spPr bwMode="auto">
          <a:xfrm>
            <a:off x="6775450" y="4606925"/>
            <a:ext cx="1700213"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(4 × 500)</a:t>
            </a:r>
          </a:p>
        </p:txBody>
      </p:sp>
      <p:cxnSp>
        <p:nvCxnSpPr>
          <p:cNvPr id="41" name="Straight Connector 40"/>
          <p:cNvCxnSpPr>
            <a:cxnSpLocks/>
          </p:cNvCxnSpPr>
          <p:nvPr/>
        </p:nvCxnSpPr>
        <p:spPr>
          <a:xfrm>
            <a:off x="4494213" y="5108575"/>
            <a:ext cx="2281237" cy="0"/>
          </a:xfrm>
          <a:prstGeom prst="line">
            <a:avLst/>
          </a:prstGeom>
          <a:ln w="28575">
            <a:solidFill>
              <a:srgbClr val="242424"/>
            </a:solidFill>
          </a:ln>
        </p:spPr>
        <p:style>
          <a:lnRef idx="1">
            <a:schemeClr val="accent1"/>
          </a:lnRef>
          <a:fillRef idx="0">
            <a:schemeClr val="accent1"/>
          </a:fillRef>
          <a:effectRef idx="0">
            <a:schemeClr val="accent1"/>
          </a:effectRef>
          <a:fontRef idx="minor">
            <a:schemeClr val="tx1"/>
          </a:fontRef>
        </p:style>
      </p:cxnSp>
      <p:sp>
        <p:nvSpPr>
          <p:cNvPr id="13338" name="Rectangle 41"/>
          <p:cNvSpPr>
            <a:spLocks noChangeArrowheads="1"/>
          </p:cNvSpPr>
          <p:nvPr/>
        </p:nvSpPr>
        <p:spPr bwMode="auto">
          <a:xfrm>
            <a:off x="6351588" y="5132388"/>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2</a:t>
            </a:r>
          </a:p>
        </p:txBody>
      </p:sp>
      <p:sp>
        <p:nvSpPr>
          <p:cNvPr id="13339" name="Rectangle 42"/>
          <p:cNvSpPr>
            <a:spLocks noChangeArrowheads="1"/>
          </p:cNvSpPr>
          <p:nvPr/>
        </p:nvSpPr>
        <p:spPr bwMode="auto">
          <a:xfrm>
            <a:off x="5764213" y="5132388"/>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7</a:t>
            </a:r>
          </a:p>
        </p:txBody>
      </p:sp>
      <p:sp>
        <p:nvSpPr>
          <p:cNvPr id="13340" name="Rectangle 43"/>
          <p:cNvSpPr>
            <a:spLocks noChangeArrowheads="1"/>
          </p:cNvSpPr>
          <p:nvPr/>
        </p:nvSpPr>
        <p:spPr bwMode="auto">
          <a:xfrm>
            <a:off x="5176838" y="5132388"/>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1</a:t>
            </a:r>
          </a:p>
        </p:txBody>
      </p:sp>
      <p:sp>
        <p:nvSpPr>
          <p:cNvPr id="13341" name="Rectangle 44"/>
          <p:cNvSpPr>
            <a:spLocks noChangeArrowheads="1"/>
          </p:cNvSpPr>
          <p:nvPr/>
        </p:nvSpPr>
        <p:spPr bwMode="auto">
          <a:xfrm>
            <a:off x="4592638" y="5132388"/>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2</a:t>
            </a:r>
          </a:p>
        </p:txBody>
      </p:sp>
      <p:sp>
        <p:nvSpPr>
          <p:cNvPr id="39" name="Title 20"/>
          <p:cNvSpPr>
            <a:spLocks noGrp="1"/>
          </p:cNvSpPr>
          <p:nvPr>
            <p:ph type="title"/>
          </p:nvPr>
        </p:nvSpPr>
        <p:spPr>
          <a:xfrm>
            <a:off x="457200" y="479425"/>
            <a:ext cx="8220075" cy="993775"/>
          </a:xfrm>
        </p:spPr>
        <p:txBody>
          <a:bodyPr rtlCol="0"/>
          <a:lstStyle/>
          <a:p>
            <a:pPr fontAlgn="auto">
              <a:spcAft>
                <a:spcPts val="0"/>
              </a:spcAft>
              <a:defRPr/>
            </a:pPr>
            <a:r>
              <a:rPr lang="en-GB" sz="3600" dirty="0">
                <a:latin typeface="+mn-lt"/>
              </a:rPr>
              <a:t>Recap:</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200" y="479425"/>
            <a:ext cx="8220075" cy="993775"/>
          </a:xfrm>
        </p:spPr>
        <p:txBody>
          <a:bodyPr rtlCol="0"/>
          <a:lstStyle/>
          <a:p>
            <a:pPr fontAlgn="auto">
              <a:spcAft>
                <a:spcPts val="0"/>
              </a:spcAft>
              <a:defRPr/>
            </a:pPr>
            <a:r>
              <a:rPr lang="en-GB" sz="3600" dirty="0">
                <a:latin typeface="+mn-lt"/>
              </a:rPr>
              <a:t>Compact Short Multiplication</a:t>
            </a:r>
          </a:p>
        </p:txBody>
      </p:sp>
      <p:sp>
        <p:nvSpPr>
          <p:cNvPr id="14339" name="Rectangle 4"/>
          <p:cNvSpPr>
            <a:spLocks noChangeArrowheads="1"/>
          </p:cNvSpPr>
          <p:nvPr/>
        </p:nvSpPr>
        <p:spPr bwMode="auto">
          <a:xfrm>
            <a:off x="755650" y="1514475"/>
            <a:ext cx="76327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t>Complete the following calculation:</a:t>
            </a:r>
          </a:p>
        </p:txBody>
      </p:sp>
      <p:sp>
        <p:nvSpPr>
          <p:cNvPr id="2" name="Rectangle 1"/>
          <p:cNvSpPr/>
          <p:nvPr/>
        </p:nvSpPr>
        <p:spPr>
          <a:xfrm>
            <a:off x="755650" y="5335588"/>
            <a:ext cx="7632700" cy="757237"/>
          </a:xfrm>
          <a:prstGeom prst="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Go onto the next slide to see the multiplication process for </a:t>
            </a:r>
            <a:br>
              <a:rPr lang="en-GB" dirty="0">
                <a:solidFill>
                  <a:schemeClr val="tx1"/>
                </a:solidFill>
              </a:rPr>
            </a:br>
            <a:r>
              <a:rPr lang="en-GB" dirty="0">
                <a:solidFill>
                  <a:schemeClr val="tx1"/>
                </a:solidFill>
              </a:rPr>
              <a:t>this calculation.</a:t>
            </a:r>
          </a:p>
        </p:txBody>
      </p:sp>
      <p:sp>
        <p:nvSpPr>
          <p:cNvPr id="14341" name="Rectangle 6"/>
          <p:cNvSpPr>
            <a:spLocks noChangeArrowheads="1"/>
          </p:cNvSpPr>
          <p:nvPr/>
        </p:nvSpPr>
        <p:spPr bwMode="auto">
          <a:xfrm>
            <a:off x="750888" y="2865438"/>
            <a:ext cx="7632700"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7000"/>
              <a:t>487 × 9 </a:t>
            </a:r>
          </a:p>
        </p:txBody>
      </p:sp>
      <p:cxnSp>
        <p:nvCxnSpPr>
          <p:cNvPr id="11" name="Straight Arrow Connector 10"/>
          <p:cNvCxnSpPr>
            <a:cxnSpLocks/>
          </p:cNvCxnSpPr>
          <p:nvPr/>
        </p:nvCxnSpPr>
        <p:spPr>
          <a:xfrm>
            <a:off x="2852738" y="2625725"/>
            <a:ext cx="754062" cy="417513"/>
          </a:xfrm>
          <a:prstGeom prst="straightConnector1">
            <a:avLst/>
          </a:prstGeom>
          <a:ln w="38100">
            <a:solidFill>
              <a:srgbClr val="0079C2"/>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cxnSpLocks/>
          </p:cNvCxnSpPr>
          <p:nvPr/>
        </p:nvCxnSpPr>
        <p:spPr>
          <a:xfrm flipH="1" flipV="1">
            <a:off x="5905500" y="3819525"/>
            <a:ext cx="722313" cy="428625"/>
          </a:xfrm>
          <a:prstGeom prst="straightConnector1">
            <a:avLst/>
          </a:prstGeom>
          <a:ln w="38100">
            <a:solidFill>
              <a:srgbClr val="0079C2"/>
            </a:solidFill>
            <a:tailEnd type="triangle"/>
          </a:ln>
        </p:spPr>
        <p:style>
          <a:lnRef idx="1">
            <a:schemeClr val="accent1"/>
          </a:lnRef>
          <a:fillRef idx="0">
            <a:schemeClr val="accent1"/>
          </a:fillRef>
          <a:effectRef idx="0">
            <a:schemeClr val="accent1"/>
          </a:effectRef>
          <a:fontRef idx="minor">
            <a:schemeClr val="tx1"/>
          </a:fontRef>
        </p:style>
      </p:cxnSp>
      <p:sp>
        <p:nvSpPr>
          <p:cNvPr id="17" name="Rectangle 16"/>
          <p:cNvSpPr>
            <a:spLocks noChangeArrowheads="1"/>
          </p:cNvSpPr>
          <p:nvPr/>
        </p:nvSpPr>
        <p:spPr bwMode="auto">
          <a:xfrm>
            <a:off x="1227138" y="2009775"/>
            <a:ext cx="3076575"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4000" b="1">
                <a:solidFill>
                  <a:srgbClr val="0079C2"/>
                </a:solidFill>
              </a:rPr>
              <a:t>multiplicand</a:t>
            </a:r>
          </a:p>
        </p:txBody>
      </p:sp>
      <p:sp>
        <p:nvSpPr>
          <p:cNvPr id="18" name="Rectangle 17"/>
          <p:cNvSpPr>
            <a:spLocks noChangeArrowheads="1"/>
          </p:cNvSpPr>
          <p:nvPr/>
        </p:nvSpPr>
        <p:spPr bwMode="auto">
          <a:xfrm>
            <a:off x="5089525" y="4281488"/>
            <a:ext cx="3076575" cy="614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4000" b="1">
                <a:solidFill>
                  <a:srgbClr val="0079C2"/>
                </a:solidFill>
              </a:rPr>
              <a:t>multiplier</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fade">
                                      <p:cBhvr>
                                        <p:cTn id="18"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4"/>
          <p:cNvSpPr>
            <a:spLocks noChangeArrowheads="1"/>
          </p:cNvSpPr>
          <p:nvPr/>
        </p:nvSpPr>
        <p:spPr bwMode="auto">
          <a:xfrm>
            <a:off x="755650" y="765175"/>
            <a:ext cx="76327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342900" indent="-342900">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buFont typeface="Twinkl Sb"/>
              <a:buAutoNum type="arabicPeriod"/>
            </a:pPr>
            <a:r>
              <a:rPr lang="en-GB" altLang="en-US"/>
              <a:t>Multiply the number in the units column by the multiplier and carry the tens over to the tens column. </a:t>
            </a:r>
          </a:p>
        </p:txBody>
      </p:sp>
      <p:sp>
        <p:nvSpPr>
          <p:cNvPr id="15363" name="Rectangle 11"/>
          <p:cNvSpPr>
            <a:spLocks noChangeArrowheads="1"/>
          </p:cNvSpPr>
          <p:nvPr/>
        </p:nvSpPr>
        <p:spPr bwMode="auto">
          <a:xfrm>
            <a:off x="4044950" y="3051175"/>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4</a:t>
            </a:r>
          </a:p>
        </p:txBody>
      </p:sp>
      <p:sp>
        <p:nvSpPr>
          <p:cNvPr id="15364" name="Rectangle 12"/>
          <p:cNvSpPr>
            <a:spLocks noChangeArrowheads="1"/>
          </p:cNvSpPr>
          <p:nvPr/>
        </p:nvSpPr>
        <p:spPr bwMode="auto">
          <a:xfrm>
            <a:off x="4768850" y="3051175"/>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8</a:t>
            </a:r>
          </a:p>
        </p:txBody>
      </p:sp>
      <p:sp>
        <p:nvSpPr>
          <p:cNvPr id="14" name="Rectangle 13"/>
          <p:cNvSpPr>
            <a:spLocks noChangeArrowheads="1"/>
          </p:cNvSpPr>
          <p:nvPr/>
        </p:nvSpPr>
        <p:spPr bwMode="auto">
          <a:xfrm>
            <a:off x="5491163" y="3051175"/>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7</a:t>
            </a:r>
          </a:p>
        </p:txBody>
      </p:sp>
      <p:sp>
        <p:nvSpPr>
          <p:cNvPr id="15366" name="Rectangle 15"/>
          <p:cNvSpPr>
            <a:spLocks noChangeArrowheads="1"/>
          </p:cNvSpPr>
          <p:nvPr/>
        </p:nvSpPr>
        <p:spPr bwMode="auto">
          <a:xfrm>
            <a:off x="5491163" y="234156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U</a:t>
            </a:r>
          </a:p>
        </p:txBody>
      </p:sp>
      <p:sp>
        <p:nvSpPr>
          <p:cNvPr id="15367" name="Rectangle 18"/>
          <p:cNvSpPr>
            <a:spLocks noChangeArrowheads="1"/>
          </p:cNvSpPr>
          <p:nvPr/>
        </p:nvSpPr>
        <p:spPr bwMode="auto">
          <a:xfrm>
            <a:off x="4768850" y="234156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T</a:t>
            </a:r>
          </a:p>
        </p:txBody>
      </p:sp>
      <p:sp>
        <p:nvSpPr>
          <p:cNvPr id="15368" name="Rectangle 19"/>
          <p:cNvSpPr>
            <a:spLocks noChangeArrowheads="1"/>
          </p:cNvSpPr>
          <p:nvPr/>
        </p:nvSpPr>
        <p:spPr bwMode="auto">
          <a:xfrm>
            <a:off x="4044950" y="234156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H</a:t>
            </a:r>
          </a:p>
        </p:txBody>
      </p:sp>
      <p:sp>
        <p:nvSpPr>
          <p:cNvPr id="15369" name="Rectangle 21"/>
          <p:cNvSpPr>
            <a:spLocks noChangeArrowheads="1"/>
          </p:cNvSpPr>
          <p:nvPr/>
        </p:nvSpPr>
        <p:spPr bwMode="auto">
          <a:xfrm>
            <a:off x="3182938" y="2341563"/>
            <a:ext cx="5270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Th</a:t>
            </a:r>
          </a:p>
        </p:txBody>
      </p:sp>
      <p:sp>
        <p:nvSpPr>
          <p:cNvPr id="23" name="Rectangle 22"/>
          <p:cNvSpPr>
            <a:spLocks noChangeArrowheads="1"/>
          </p:cNvSpPr>
          <p:nvPr/>
        </p:nvSpPr>
        <p:spPr bwMode="auto">
          <a:xfrm>
            <a:off x="5491163" y="3762375"/>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9</a:t>
            </a:r>
          </a:p>
        </p:txBody>
      </p:sp>
      <p:sp>
        <p:nvSpPr>
          <p:cNvPr id="24" name="Rectangle 23"/>
          <p:cNvSpPr>
            <a:spLocks noChangeArrowheads="1"/>
          </p:cNvSpPr>
          <p:nvPr/>
        </p:nvSpPr>
        <p:spPr bwMode="auto">
          <a:xfrm>
            <a:off x="4768850" y="3762375"/>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a:t>
            </a:r>
          </a:p>
        </p:txBody>
      </p:sp>
      <p:cxnSp>
        <p:nvCxnSpPr>
          <p:cNvPr id="4" name="Straight Connector 3"/>
          <p:cNvCxnSpPr>
            <a:cxnSpLocks/>
          </p:cNvCxnSpPr>
          <p:nvPr/>
        </p:nvCxnSpPr>
        <p:spPr>
          <a:xfrm>
            <a:off x="3090863" y="4365625"/>
            <a:ext cx="3032125" cy="0"/>
          </a:xfrm>
          <a:prstGeom prst="line">
            <a:avLst/>
          </a:prstGeom>
          <a:ln w="28575">
            <a:solidFill>
              <a:srgbClr val="242424"/>
            </a:solidFill>
          </a:ln>
        </p:spPr>
        <p:style>
          <a:lnRef idx="1">
            <a:schemeClr val="accent1"/>
          </a:lnRef>
          <a:fillRef idx="0">
            <a:schemeClr val="accent1"/>
          </a:fillRef>
          <a:effectRef idx="0">
            <a:schemeClr val="accent1"/>
          </a:effectRef>
          <a:fontRef idx="minor">
            <a:schemeClr val="tx1"/>
          </a:fontRef>
        </p:style>
      </p:cxnSp>
      <p:sp>
        <p:nvSpPr>
          <p:cNvPr id="25" name="Rectangle 24"/>
          <p:cNvSpPr>
            <a:spLocks noChangeArrowheads="1"/>
          </p:cNvSpPr>
          <p:nvPr/>
        </p:nvSpPr>
        <p:spPr bwMode="auto">
          <a:xfrm>
            <a:off x="5491163" y="447198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3</a:t>
            </a:r>
          </a:p>
        </p:txBody>
      </p:sp>
      <p:sp>
        <p:nvSpPr>
          <p:cNvPr id="26" name="Rectangle 25"/>
          <p:cNvSpPr>
            <a:spLocks noChangeArrowheads="1"/>
          </p:cNvSpPr>
          <p:nvPr/>
        </p:nvSpPr>
        <p:spPr bwMode="auto">
          <a:xfrm>
            <a:off x="5030788" y="4933950"/>
            <a:ext cx="38735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1500" b="1">
                <a:solidFill>
                  <a:srgbClr val="0079C2"/>
                </a:solidFill>
              </a:rPr>
              <a:t>6</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500"/>
                                        <p:tgtEl>
                                          <p:spTgt spid="24"/>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500"/>
                                        <p:tgtEl>
                                          <p:spTgt spid="23"/>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nodeType="clickEffect">
                                  <p:stCondLst>
                                    <p:cond delay="0"/>
                                  </p:stCondLst>
                                  <p:childTnLst>
                                    <p:set>
                                      <p:cBhvr>
                                        <p:cTn id="19" dur="1" fill="hold">
                                          <p:stCondLst>
                                            <p:cond delay="0"/>
                                          </p:stCondLst>
                                        </p:cTn>
                                        <p:tgtEl>
                                          <p:spTgt spid="25">
                                            <p:txEl>
                                              <p:pRg st="0" end="0"/>
                                            </p:txEl>
                                          </p:spTgt>
                                        </p:tgtEl>
                                        <p:attrNameLst>
                                          <p:attrName>style.visibility</p:attrName>
                                        </p:attrNameLst>
                                      </p:cBhvr>
                                      <p:to>
                                        <p:strVal val="visible"/>
                                      </p:to>
                                    </p:set>
                                    <p:animEffect transition="in" filter="fade">
                                      <p:cBhvr>
                                        <p:cTn id="20" dur="500"/>
                                        <p:tgtEl>
                                          <p:spTgt spid="25">
                                            <p:txEl>
                                              <p:pRg st="0" end="0"/>
                                            </p:txEl>
                                          </p:spTgt>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fade">
                                      <p:cBhvr>
                                        <p:cTn id="25"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23" grpId="0"/>
      <p:bldP spid="24" grpId="0"/>
      <p:bldP spid="2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4"/>
          <p:cNvSpPr>
            <a:spLocks noChangeArrowheads="1"/>
          </p:cNvSpPr>
          <p:nvPr/>
        </p:nvSpPr>
        <p:spPr bwMode="auto">
          <a:xfrm>
            <a:off x="755650" y="765175"/>
            <a:ext cx="76327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342900" indent="-342900">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buFont typeface="Twinkl Sb"/>
              <a:buAutoNum type="arabicPeriod" startAt="2"/>
            </a:pPr>
            <a:r>
              <a:rPr lang="en-GB" altLang="en-US"/>
              <a:t>Multiply the number in the tens column by the multiplier and carry over the hundreds to the hundreds column. Remember to add on the tens that were carried over.</a:t>
            </a:r>
          </a:p>
        </p:txBody>
      </p:sp>
      <p:sp>
        <p:nvSpPr>
          <p:cNvPr id="16387" name="Rectangle 11"/>
          <p:cNvSpPr>
            <a:spLocks noChangeArrowheads="1"/>
          </p:cNvSpPr>
          <p:nvPr/>
        </p:nvSpPr>
        <p:spPr bwMode="auto">
          <a:xfrm>
            <a:off x="4044950" y="3051175"/>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4</a:t>
            </a:r>
          </a:p>
        </p:txBody>
      </p:sp>
      <p:sp>
        <p:nvSpPr>
          <p:cNvPr id="16388" name="Rectangle 12"/>
          <p:cNvSpPr>
            <a:spLocks noChangeArrowheads="1"/>
          </p:cNvSpPr>
          <p:nvPr/>
        </p:nvSpPr>
        <p:spPr bwMode="auto">
          <a:xfrm>
            <a:off x="4768850" y="3051175"/>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8</a:t>
            </a:r>
          </a:p>
        </p:txBody>
      </p:sp>
      <p:sp>
        <p:nvSpPr>
          <p:cNvPr id="16389" name="Rectangle 13"/>
          <p:cNvSpPr>
            <a:spLocks noChangeArrowheads="1"/>
          </p:cNvSpPr>
          <p:nvPr/>
        </p:nvSpPr>
        <p:spPr bwMode="auto">
          <a:xfrm>
            <a:off x="5491163" y="3051175"/>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solidFill>
                  <a:srgbClr val="242424"/>
                </a:solidFill>
              </a:rPr>
              <a:t>7</a:t>
            </a:r>
          </a:p>
        </p:txBody>
      </p:sp>
      <p:sp>
        <p:nvSpPr>
          <p:cNvPr id="16390" name="Rectangle 15"/>
          <p:cNvSpPr>
            <a:spLocks noChangeArrowheads="1"/>
          </p:cNvSpPr>
          <p:nvPr/>
        </p:nvSpPr>
        <p:spPr bwMode="auto">
          <a:xfrm>
            <a:off x="5491163" y="234156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U</a:t>
            </a:r>
          </a:p>
        </p:txBody>
      </p:sp>
      <p:sp>
        <p:nvSpPr>
          <p:cNvPr id="16391" name="Rectangle 18"/>
          <p:cNvSpPr>
            <a:spLocks noChangeArrowheads="1"/>
          </p:cNvSpPr>
          <p:nvPr/>
        </p:nvSpPr>
        <p:spPr bwMode="auto">
          <a:xfrm>
            <a:off x="4768850" y="234156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T</a:t>
            </a:r>
          </a:p>
        </p:txBody>
      </p:sp>
      <p:sp>
        <p:nvSpPr>
          <p:cNvPr id="16392" name="Rectangle 19"/>
          <p:cNvSpPr>
            <a:spLocks noChangeArrowheads="1"/>
          </p:cNvSpPr>
          <p:nvPr/>
        </p:nvSpPr>
        <p:spPr bwMode="auto">
          <a:xfrm>
            <a:off x="4044950" y="234156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H</a:t>
            </a:r>
          </a:p>
        </p:txBody>
      </p:sp>
      <p:sp>
        <p:nvSpPr>
          <p:cNvPr id="16393" name="Rectangle 21"/>
          <p:cNvSpPr>
            <a:spLocks noChangeArrowheads="1"/>
          </p:cNvSpPr>
          <p:nvPr/>
        </p:nvSpPr>
        <p:spPr bwMode="auto">
          <a:xfrm>
            <a:off x="3182938" y="2341563"/>
            <a:ext cx="5270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Th</a:t>
            </a:r>
          </a:p>
        </p:txBody>
      </p:sp>
      <p:sp>
        <p:nvSpPr>
          <p:cNvPr id="16394" name="Rectangle 22"/>
          <p:cNvSpPr>
            <a:spLocks noChangeArrowheads="1"/>
          </p:cNvSpPr>
          <p:nvPr/>
        </p:nvSpPr>
        <p:spPr bwMode="auto">
          <a:xfrm>
            <a:off x="5491163" y="3762375"/>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9</a:t>
            </a:r>
          </a:p>
        </p:txBody>
      </p:sp>
      <p:sp>
        <p:nvSpPr>
          <p:cNvPr id="16395" name="Rectangle 23"/>
          <p:cNvSpPr>
            <a:spLocks noChangeArrowheads="1"/>
          </p:cNvSpPr>
          <p:nvPr/>
        </p:nvSpPr>
        <p:spPr bwMode="auto">
          <a:xfrm>
            <a:off x="4768850" y="3762375"/>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a:t>
            </a:r>
          </a:p>
        </p:txBody>
      </p:sp>
      <p:cxnSp>
        <p:nvCxnSpPr>
          <p:cNvPr id="4" name="Straight Connector 3"/>
          <p:cNvCxnSpPr>
            <a:cxnSpLocks/>
          </p:cNvCxnSpPr>
          <p:nvPr/>
        </p:nvCxnSpPr>
        <p:spPr>
          <a:xfrm>
            <a:off x="3090863" y="4365625"/>
            <a:ext cx="3032125" cy="0"/>
          </a:xfrm>
          <a:prstGeom prst="line">
            <a:avLst/>
          </a:prstGeom>
          <a:ln w="28575">
            <a:solidFill>
              <a:srgbClr val="242424"/>
            </a:solidFill>
          </a:ln>
        </p:spPr>
        <p:style>
          <a:lnRef idx="1">
            <a:schemeClr val="accent1"/>
          </a:lnRef>
          <a:fillRef idx="0">
            <a:schemeClr val="accent1"/>
          </a:fillRef>
          <a:effectRef idx="0">
            <a:schemeClr val="accent1"/>
          </a:effectRef>
          <a:fontRef idx="minor">
            <a:schemeClr val="tx1"/>
          </a:fontRef>
        </p:style>
      </p:cxnSp>
      <p:sp>
        <p:nvSpPr>
          <p:cNvPr id="16397" name="Rectangle 24"/>
          <p:cNvSpPr>
            <a:spLocks noChangeArrowheads="1"/>
          </p:cNvSpPr>
          <p:nvPr/>
        </p:nvSpPr>
        <p:spPr bwMode="auto">
          <a:xfrm>
            <a:off x="5491163" y="447198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solidFill>
                  <a:srgbClr val="242424"/>
                </a:solidFill>
              </a:rPr>
              <a:t>3</a:t>
            </a:r>
          </a:p>
        </p:txBody>
      </p:sp>
      <p:sp>
        <p:nvSpPr>
          <p:cNvPr id="16398" name="Rectangle 25"/>
          <p:cNvSpPr>
            <a:spLocks noChangeArrowheads="1"/>
          </p:cNvSpPr>
          <p:nvPr/>
        </p:nvSpPr>
        <p:spPr bwMode="auto">
          <a:xfrm>
            <a:off x="4768850" y="447198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8</a:t>
            </a:r>
          </a:p>
        </p:txBody>
      </p:sp>
      <p:sp>
        <p:nvSpPr>
          <p:cNvPr id="16399" name="Rectangle 14"/>
          <p:cNvSpPr>
            <a:spLocks noChangeArrowheads="1"/>
          </p:cNvSpPr>
          <p:nvPr/>
        </p:nvSpPr>
        <p:spPr bwMode="auto">
          <a:xfrm>
            <a:off x="4822825" y="4933950"/>
            <a:ext cx="38735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1500">
                <a:solidFill>
                  <a:srgbClr val="242424"/>
                </a:solidFill>
              </a:rPr>
              <a:t>6</a:t>
            </a:r>
          </a:p>
        </p:txBody>
      </p:sp>
      <p:sp>
        <p:nvSpPr>
          <p:cNvPr id="16400" name="Rectangle 16"/>
          <p:cNvSpPr>
            <a:spLocks noChangeArrowheads="1"/>
          </p:cNvSpPr>
          <p:nvPr/>
        </p:nvSpPr>
        <p:spPr bwMode="auto">
          <a:xfrm>
            <a:off x="4240213" y="4933950"/>
            <a:ext cx="38735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1500" b="1">
                <a:solidFill>
                  <a:srgbClr val="0079C2"/>
                </a:solidFill>
              </a:rPr>
              <a:t>7</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4"/>
          <p:cNvSpPr>
            <a:spLocks noChangeArrowheads="1"/>
          </p:cNvSpPr>
          <p:nvPr/>
        </p:nvSpPr>
        <p:spPr bwMode="auto">
          <a:xfrm>
            <a:off x="755650" y="765175"/>
            <a:ext cx="76327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342900" indent="-342900">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buFont typeface="Twinkl Sb"/>
              <a:buAutoNum type="arabicPeriod" startAt="3"/>
            </a:pPr>
            <a:r>
              <a:rPr lang="en-GB" altLang="en-US"/>
              <a:t>Multiply the number in the hundreds column by the multiplier and carry the thousands over to the thousands column. Remember to add on the hundreds that were carried over.</a:t>
            </a:r>
          </a:p>
        </p:txBody>
      </p:sp>
      <p:sp>
        <p:nvSpPr>
          <p:cNvPr id="17411" name="Rectangle 11"/>
          <p:cNvSpPr>
            <a:spLocks noChangeArrowheads="1"/>
          </p:cNvSpPr>
          <p:nvPr/>
        </p:nvSpPr>
        <p:spPr bwMode="auto">
          <a:xfrm>
            <a:off x="4044950" y="3051175"/>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4</a:t>
            </a:r>
          </a:p>
        </p:txBody>
      </p:sp>
      <p:sp>
        <p:nvSpPr>
          <p:cNvPr id="17412" name="Rectangle 12"/>
          <p:cNvSpPr>
            <a:spLocks noChangeArrowheads="1"/>
          </p:cNvSpPr>
          <p:nvPr/>
        </p:nvSpPr>
        <p:spPr bwMode="auto">
          <a:xfrm>
            <a:off x="4768850" y="3051175"/>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solidFill>
                  <a:srgbClr val="242424"/>
                </a:solidFill>
              </a:rPr>
              <a:t>8</a:t>
            </a:r>
          </a:p>
        </p:txBody>
      </p:sp>
      <p:sp>
        <p:nvSpPr>
          <p:cNvPr id="17413" name="Rectangle 13"/>
          <p:cNvSpPr>
            <a:spLocks noChangeArrowheads="1"/>
          </p:cNvSpPr>
          <p:nvPr/>
        </p:nvSpPr>
        <p:spPr bwMode="auto">
          <a:xfrm>
            <a:off x="5491163" y="3051175"/>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solidFill>
                  <a:srgbClr val="242424"/>
                </a:solidFill>
              </a:rPr>
              <a:t>7</a:t>
            </a:r>
          </a:p>
        </p:txBody>
      </p:sp>
      <p:sp>
        <p:nvSpPr>
          <p:cNvPr id="17414" name="Rectangle 15"/>
          <p:cNvSpPr>
            <a:spLocks noChangeArrowheads="1"/>
          </p:cNvSpPr>
          <p:nvPr/>
        </p:nvSpPr>
        <p:spPr bwMode="auto">
          <a:xfrm>
            <a:off x="5491163" y="234156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U</a:t>
            </a:r>
          </a:p>
        </p:txBody>
      </p:sp>
      <p:sp>
        <p:nvSpPr>
          <p:cNvPr id="17415" name="Rectangle 18"/>
          <p:cNvSpPr>
            <a:spLocks noChangeArrowheads="1"/>
          </p:cNvSpPr>
          <p:nvPr/>
        </p:nvSpPr>
        <p:spPr bwMode="auto">
          <a:xfrm>
            <a:off x="4768850" y="234156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T</a:t>
            </a:r>
          </a:p>
        </p:txBody>
      </p:sp>
      <p:sp>
        <p:nvSpPr>
          <p:cNvPr id="17416" name="Rectangle 19"/>
          <p:cNvSpPr>
            <a:spLocks noChangeArrowheads="1"/>
          </p:cNvSpPr>
          <p:nvPr/>
        </p:nvSpPr>
        <p:spPr bwMode="auto">
          <a:xfrm>
            <a:off x="4044950" y="234156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H</a:t>
            </a:r>
          </a:p>
        </p:txBody>
      </p:sp>
      <p:sp>
        <p:nvSpPr>
          <p:cNvPr id="17417" name="Rectangle 21"/>
          <p:cNvSpPr>
            <a:spLocks noChangeArrowheads="1"/>
          </p:cNvSpPr>
          <p:nvPr/>
        </p:nvSpPr>
        <p:spPr bwMode="auto">
          <a:xfrm>
            <a:off x="3182938" y="2341563"/>
            <a:ext cx="5270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t>Th</a:t>
            </a:r>
          </a:p>
        </p:txBody>
      </p:sp>
      <p:sp>
        <p:nvSpPr>
          <p:cNvPr id="17418" name="Rectangle 22"/>
          <p:cNvSpPr>
            <a:spLocks noChangeArrowheads="1"/>
          </p:cNvSpPr>
          <p:nvPr/>
        </p:nvSpPr>
        <p:spPr bwMode="auto">
          <a:xfrm>
            <a:off x="5491163" y="3762375"/>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9</a:t>
            </a:r>
          </a:p>
        </p:txBody>
      </p:sp>
      <p:sp>
        <p:nvSpPr>
          <p:cNvPr id="17419" name="Rectangle 23"/>
          <p:cNvSpPr>
            <a:spLocks noChangeArrowheads="1"/>
          </p:cNvSpPr>
          <p:nvPr/>
        </p:nvSpPr>
        <p:spPr bwMode="auto">
          <a:xfrm>
            <a:off x="4768850" y="3762375"/>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a:t>
            </a:r>
          </a:p>
        </p:txBody>
      </p:sp>
      <p:cxnSp>
        <p:nvCxnSpPr>
          <p:cNvPr id="4" name="Straight Connector 3"/>
          <p:cNvCxnSpPr>
            <a:cxnSpLocks/>
          </p:cNvCxnSpPr>
          <p:nvPr/>
        </p:nvCxnSpPr>
        <p:spPr>
          <a:xfrm>
            <a:off x="3090863" y="4365625"/>
            <a:ext cx="3032125" cy="0"/>
          </a:xfrm>
          <a:prstGeom prst="line">
            <a:avLst/>
          </a:prstGeom>
          <a:ln w="28575">
            <a:solidFill>
              <a:srgbClr val="242424"/>
            </a:solidFill>
          </a:ln>
        </p:spPr>
        <p:style>
          <a:lnRef idx="1">
            <a:schemeClr val="accent1"/>
          </a:lnRef>
          <a:fillRef idx="0">
            <a:schemeClr val="accent1"/>
          </a:fillRef>
          <a:effectRef idx="0">
            <a:schemeClr val="accent1"/>
          </a:effectRef>
          <a:fontRef idx="minor">
            <a:schemeClr val="tx1"/>
          </a:fontRef>
        </p:style>
      </p:cxnSp>
      <p:sp>
        <p:nvSpPr>
          <p:cNvPr id="17421" name="Rectangle 24"/>
          <p:cNvSpPr>
            <a:spLocks noChangeArrowheads="1"/>
          </p:cNvSpPr>
          <p:nvPr/>
        </p:nvSpPr>
        <p:spPr bwMode="auto">
          <a:xfrm>
            <a:off x="5491163" y="447198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solidFill>
                  <a:srgbClr val="242424"/>
                </a:solidFill>
              </a:rPr>
              <a:t>3</a:t>
            </a:r>
          </a:p>
        </p:txBody>
      </p:sp>
      <p:sp>
        <p:nvSpPr>
          <p:cNvPr id="17422" name="Rectangle 25"/>
          <p:cNvSpPr>
            <a:spLocks noChangeArrowheads="1"/>
          </p:cNvSpPr>
          <p:nvPr/>
        </p:nvSpPr>
        <p:spPr bwMode="auto">
          <a:xfrm>
            <a:off x="4768850" y="447198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a:solidFill>
                  <a:srgbClr val="242424"/>
                </a:solidFill>
              </a:rPr>
              <a:t>8</a:t>
            </a:r>
          </a:p>
        </p:txBody>
      </p:sp>
      <p:sp>
        <p:nvSpPr>
          <p:cNvPr id="17423" name="Rectangle 14"/>
          <p:cNvSpPr>
            <a:spLocks noChangeArrowheads="1"/>
          </p:cNvSpPr>
          <p:nvPr/>
        </p:nvSpPr>
        <p:spPr bwMode="auto">
          <a:xfrm>
            <a:off x="4822825" y="4933950"/>
            <a:ext cx="38735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1500">
                <a:solidFill>
                  <a:srgbClr val="242424"/>
                </a:solidFill>
              </a:rPr>
              <a:t>6</a:t>
            </a:r>
          </a:p>
        </p:txBody>
      </p:sp>
      <p:sp>
        <p:nvSpPr>
          <p:cNvPr id="17424" name="Rectangle 16"/>
          <p:cNvSpPr>
            <a:spLocks noChangeArrowheads="1"/>
          </p:cNvSpPr>
          <p:nvPr/>
        </p:nvSpPr>
        <p:spPr bwMode="auto">
          <a:xfrm>
            <a:off x="4073525" y="4933950"/>
            <a:ext cx="38735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1500" b="1">
                <a:solidFill>
                  <a:srgbClr val="0079C2"/>
                </a:solidFill>
              </a:rPr>
              <a:t>7</a:t>
            </a:r>
          </a:p>
        </p:txBody>
      </p:sp>
      <p:sp>
        <p:nvSpPr>
          <p:cNvPr id="17425" name="Rectangle 17"/>
          <p:cNvSpPr>
            <a:spLocks noChangeArrowheads="1"/>
          </p:cNvSpPr>
          <p:nvPr/>
        </p:nvSpPr>
        <p:spPr bwMode="auto">
          <a:xfrm>
            <a:off x="4044950" y="447198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3</a:t>
            </a:r>
          </a:p>
        </p:txBody>
      </p:sp>
      <p:sp>
        <p:nvSpPr>
          <p:cNvPr id="17426" name="Rectangle 20"/>
          <p:cNvSpPr>
            <a:spLocks noChangeArrowheads="1"/>
          </p:cNvSpPr>
          <p:nvPr/>
        </p:nvSpPr>
        <p:spPr bwMode="auto">
          <a:xfrm>
            <a:off x="3379788" y="4471988"/>
            <a:ext cx="3889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3000" b="1">
                <a:solidFill>
                  <a:srgbClr val="0079C2"/>
                </a:solidFill>
              </a:rPr>
              <a:t>4</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4"/>
          <p:cNvSpPr>
            <a:spLocks noChangeArrowheads="1"/>
          </p:cNvSpPr>
          <p:nvPr/>
        </p:nvSpPr>
        <p:spPr bwMode="auto">
          <a:xfrm>
            <a:off x="755650" y="765175"/>
            <a:ext cx="76327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t>Now try these multiplication problems using short multiplication:</a:t>
            </a:r>
          </a:p>
        </p:txBody>
      </p:sp>
      <p:sp>
        <p:nvSpPr>
          <p:cNvPr id="18435" name="Rectangle 26"/>
          <p:cNvSpPr>
            <a:spLocks noChangeArrowheads="1"/>
          </p:cNvSpPr>
          <p:nvPr/>
        </p:nvSpPr>
        <p:spPr bwMode="auto">
          <a:xfrm>
            <a:off x="857250" y="1790700"/>
            <a:ext cx="2163763"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342900" indent="-342900">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buFont typeface="Twinkl Sb"/>
              <a:buAutoNum type="arabicPeriod"/>
            </a:pPr>
            <a:r>
              <a:rPr lang="en-US" altLang="en-US"/>
              <a:t>453 × 4</a:t>
            </a:r>
            <a:br>
              <a:rPr lang="en-US" altLang="en-US"/>
            </a:br>
            <a:r>
              <a:rPr lang="en-US" altLang="en-US"/>
              <a:t/>
            </a:r>
            <a:br>
              <a:rPr lang="en-US" altLang="en-US"/>
            </a:br>
            <a:endParaRPr lang="en-US" altLang="en-US"/>
          </a:p>
          <a:p>
            <a:pPr eaLnBrk="1" hangingPunct="1">
              <a:buFont typeface="Twinkl Sb"/>
              <a:buAutoNum type="arabicPeriod"/>
            </a:pPr>
            <a:r>
              <a:rPr lang="en-US" altLang="en-US"/>
              <a:t>814 × 5</a:t>
            </a:r>
            <a:br>
              <a:rPr lang="en-US" altLang="en-US"/>
            </a:br>
            <a:r>
              <a:rPr lang="en-US" altLang="en-US"/>
              <a:t/>
            </a:r>
            <a:br>
              <a:rPr lang="en-US" altLang="en-US"/>
            </a:br>
            <a:endParaRPr lang="en-US" altLang="en-US"/>
          </a:p>
          <a:p>
            <a:pPr eaLnBrk="1" hangingPunct="1">
              <a:buFont typeface="Twinkl Sb"/>
              <a:buAutoNum type="arabicPeriod"/>
            </a:pPr>
            <a:r>
              <a:rPr lang="en-US" altLang="en-US"/>
              <a:t>185 × 7</a:t>
            </a:r>
            <a:br>
              <a:rPr lang="en-US" altLang="en-US"/>
            </a:br>
            <a:r>
              <a:rPr lang="en-US" altLang="en-US"/>
              <a:t/>
            </a:r>
            <a:br>
              <a:rPr lang="en-US" altLang="en-US"/>
            </a:br>
            <a:endParaRPr lang="en-US" altLang="en-US"/>
          </a:p>
          <a:p>
            <a:pPr eaLnBrk="1" hangingPunct="1">
              <a:buFont typeface="Twinkl Sb"/>
              <a:buAutoNum type="arabicPeriod"/>
            </a:pPr>
            <a:r>
              <a:rPr lang="en-US" altLang="en-US"/>
              <a:t>203 × 6</a:t>
            </a:r>
            <a:br>
              <a:rPr lang="en-US" altLang="en-US"/>
            </a:br>
            <a:r>
              <a:rPr lang="en-US" altLang="en-US"/>
              <a:t/>
            </a:r>
            <a:br>
              <a:rPr lang="en-US" altLang="en-US"/>
            </a:br>
            <a:endParaRPr lang="en-US" altLang="en-US"/>
          </a:p>
          <a:p>
            <a:pPr eaLnBrk="1" hangingPunct="1">
              <a:buFont typeface="Twinkl Sb"/>
              <a:buAutoNum type="arabicPeriod"/>
            </a:pPr>
            <a:r>
              <a:rPr lang="en-US" altLang="en-US"/>
              <a:t>911 × 3</a:t>
            </a:r>
          </a:p>
        </p:txBody>
      </p:sp>
      <p:sp>
        <p:nvSpPr>
          <p:cNvPr id="18436" name="Rectangle 27"/>
          <p:cNvSpPr>
            <a:spLocks noChangeArrowheads="1"/>
          </p:cNvSpPr>
          <p:nvPr/>
        </p:nvSpPr>
        <p:spPr bwMode="auto">
          <a:xfrm>
            <a:off x="3187700" y="1790700"/>
            <a:ext cx="2163763"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342900" indent="-342900">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buFont typeface="Twinkl Sb"/>
              <a:buAutoNum type="arabicPeriod" startAt="6"/>
            </a:pPr>
            <a:r>
              <a:rPr lang="en-US" altLang="en-US"/>
              <a:t>645 × 6</a:t>
            </a:r>
            <a:br>
              <a:rPr lang="en-US" altLang="en-US"/>
            </a:br>
            <a:r>
              <a:rPr lang="en-US" altLang="en-US"/>
              <a:t/>
            </a:r>
            <a:br>
              <a:rPr lang="en-US" altLang="en-US"/>
            </a:br>
            <a:endParaRPr lang="en-US" altLang="en-US"/>
          </a:p>
          <a:p>
            <a:pPr eaLnBrk="1" hangingPunct="1">
              <a:buFont typeface="Twinkl Sb"/>
              <a:buAutoNum type="arabicPeriod" startAt="6"/>
            </a:pPr>
            <a:r>
              <a:rPr lang="en-US" altLang="en-US"/>
              <a:t>8044 × 4</a:t>
            </a:r>
            <a:br>
              <a:rPr lang="en-US" altLang="en-US"/>
            </a:br>
            <a:r>
              <a:rPr lang="en-US" altLang="en-US"/>
              <a:t/>
            </a:r>
            <a:br>
              <a:rPr lang="en-US" altLang="en-US"/>
            </a:br>
            <a:endParaRPr lang="en-US" altLang="en-US"/>
          </a:p>
          <a:p>
            <a:pPr eaLnBrk="1" hangingPunct="1">
              <a:buFont typeface="Twinkl Sb"/>
              <a:buAutoNum type="arabicPeriod" startAt="6"/>
            </a:pPr>
            <a:r>
              <a:rPr lang="en-US" altLang="en-US"/>
              <a:t>2232 × 9</a:t>
            </a:r>
            <a:br>
              <a:rPr lang="en-US" altLang="en-US"/>
            </a:br>
            <a:r>
              <a:rPr lang="en-US" altLang="en-US"/>
              <a:t/>
            </a:r>
            <a:br>
              <a:rPr lang="en-US" altLang="en-US"/>
            </a:br>
            <a:endParaRPr lang="en-US" altLang="en-US"/>
          </a:p>
          <a:p>
            <a:pPr eaLnBrk="1" hangingPunct="1">
              <a:buFont typeface="Twinkl Sb"/>
              <a:buAutoNum type="arabicPeriod" startAt="6"/>
            </a:pPr>
            <a:r>
              <a:rPr lang="en-US" altLang="en-US"/>
              <a:t>1573 × 6</a:t>
            </a:r>
            <a:br>
              <a:rPr lang="en-US" altLang="en-US"/>
            </a:br>
            <a:r>
              <a:rPr lang="en-US" altLang="en-US"/>
              <a:t/>
            </a:r>
            <a:br>
              <a:rPr lang="en-US" altLang="en-US"/>
            </a:br>
            <a:endParaRPr lang="en-US" altLang="en-US"/>
          </a:p>
          <a:p>
            <a:pPr eaLnBrk="1" hangingPunct="1">
              <a:buFont typeface="Twinkl Sb"/>
              <a:buAutoNum type="arabicPeriod" startAt="6"/>
            </a:pPr>
            <a:r>
              <a:rPr lang="en-US" altLang="en-US"/>
              <a:t>4307 × 3</a:t>
            </a:r>
          </a:p>
        </p:txBody>
      </p:sp>
      <p:pic>
        <p:nvPicPr>
          <p:cNvPr id="18437" name="Picture 2"/>
          <p:cNvPicPr>
            <a:picLocks noChangeAspect="1"/>
          </p:cNvPicPr>
          <p:nvPr/>
        </p:nvPicPr>
        <p:blipFill>
          <a:blip r:embed="rId2">
            <a:extLst>
              <a:ext uri="{28A0092B-C50C-407E-A947-70E740481C1C}">
                <a14:useLocalDpi xmlns:a14="http://schemas.microsoft.com/office/drawing/2010/main" val="0"/>
              </a:ext>
            </a:extLst>
          </a:blip>
          <a:srcRect b="17886"/>
          <a:stretch>
            <a:fillRect/>
          </a:stretch>
        </p:blipFill>
        <p:spPr bwMode="auto">
          <a:xfrm>
            <a:off x="4992688" y="1419225"/>
            <a:ext cx="3170237" cy="4992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PowerPoint Guidance.pptx" id="{DCB5FAEE-CC91-4608-92BD-1007FC9F45E5}" vid="{49F44A1D-5DD0-448D-A9E8-9C9190F1A6E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161</TotalTime>
  <Words>507</Words>
  <Application>Microsoft Office PowerPoint</Application>
  <PresentationFormat>On-screen Show (4:3)</PresentationFormat>
  <Paragraphs>178</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Twinkl</vt:lpstr>
      <vt:lpstr>Twinkl Sb</vt:lpstr>
      <vt:lpstr>Calibri</vt:lpstr>
      <vt:lpstr>Office Theme</vt:lpstr>
      <vt:lpstr>PowerPoint Presentation</vt:lpstr>
      <vt:lpstr>Expanded Short Multiplication</vt:lpstr>
      <vt:lpstr>PowerPoint Presentation</vt:lpstr>
      <vt:lpstr>PowerPoint Presentation</vt:lpstr>
      <vt:lpstr>PowerPoint Presentation</vt:lpstr>
      <vt:lpstr>PowerPoint Presentation</vt:lpstr>
      <vt:lpstr>Recap:</vt:lpstr>
      <vt:lpstr>Compact Short Multiplication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Joshua Monteith</dc:creator>
  <cp:lastModifiedBy>MTS2011</cp:lastModifiedBy>
  <cp:revision>10</cp:revision>
  <dcterms:created xsi:type="dcterms:W3CDTF">2018-11-27T13:13:11Z</dcterms:created>
  <dcterms:modified xsi:type="dcterms:W3CDTF">2020-05-28T11:23:19Z</dcterms:modified>
</cp:coreProperties>
</file>