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8" r:id="rId2"/>
    <p:sldId id="264" r:id="rId3"/>
    <p:sldId id="290" r:id="rId4"/>
    <p:sldId id="272" r:id="rId5"/>
    <p:sldId id="273" r:id="rId6"/>
    <p:sldId id="274" r:id="rId7"/>
    <p:sldId id="275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67" r:id="rId2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Twinkl" panose="020B0604020202020204" charset="0"/>
      <p:regular r:id="rId29"/>
      <p:bold r:id="rId30"/>
    </p:embeddedFont>
    <p:embeddedFont>
      <p:font typeface="Twinkl SemiBold" charset="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/>
              <a:t>Popping Punctuation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12644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How many different pieces of punctuation can you think of?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CE97D75-6D74-4E4C-9B11-80664BB1EF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165" y="1622387"/>
            <a:ext cx="2664736" cy="266473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6A66BA4-B3D2-40E8-B179-F885D33D36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294" y="2071725"/>
            <a:ext cx="1356730" cy="176605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55B624F-C94D-4B41-B57A-0C789980A7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724" y="2071723"/>
            <a:ext cx="1356730" cy="176605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6536FA7-EC01-477D-ADBD-107B49CFCA8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154" y="2071723"/>
            <a:ext cx="1388100" cy="180688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3F7BBB0-2494-44F2-899C-E20314065E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167" y="4307535"/>
            <a:ext cx="1356730" cy="176605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D92531C-B493-468E-8D22-81D93658E8D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612" y="4287124"/>
            <a:ext cx="1372412" cy="178647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16D9969-2F60-4CD4-A53A-D4C11A73244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0412" y="4287124"/>
            <a:ext cx="1372412" cy="178647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7AF1782-6D76-4E60-A247-DF87E5B5134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840" y="4287119"/>
            <a:ext cx="1372414" cy="178647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77A5FA5-0BAD-41F0-B3F3-12F597314E6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279">
            <a:off x="2064572" y="2464243"/>
            <a:ext cx="296587" cy="740356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67DD222-A512-4834-9D07-0F38311D696B}"/>
              </a:ext>
            </a:extLst>
          </p:cNvPr>
          <p:cNvSpPr txBox="1"/>
          <p:nvPr/>
        </p:nvSpPr>
        <p:spPr>
          <a:xfrm>
            <a:off x="1388625" y="2542691"/>
            <a:ext cx="10573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n w="3175">
                  <a:solidFill>
                    <a:schemeClr val="bg1"/>
                  </a:solidFill>
                </a:ln>
              </a:rPr>
              <a:t>Finger </a:t>
            </a:r>
          </a:p>
          <a:p>
            <a:r>
              <a:rPr lang="en-GB" sz="1200" b="1" dirty="0">
                <a:ln w="3175">
                  <a:solidFill>
                    <a:schemeClr val="bg1"/>
                  </a:solidFill>
                </a:ln>
              </a:rPr>
              <a:t>Space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61F9640-0F79-44E0-A3B0-01D1A9C61D67}"/>
              </a:ext>
            </a:extLst>
          </p:cNvPr>
          <p:cNvSpPr txBox="1"/>
          <p:nvPr/>
        </p:nvSpPr>
        <p:spPr>
          <a:xfrm>
            <a:off x="1331812" y="2922710"/>
            <a:ext cx="952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dirty="0"/>
              <a:t>Please leave </a:t>
            </a:r>
            <a:br>
              <a:rPr lang="en-GB" sz="900" b="1" dirty="0"/>
            </a:br>
            <a:r>
              <a:rPr lang="en-GB" sz="900" b="1" dirty="0"/>
              <a:t>a space!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C102CF7-CA7E-4A51-837A-A2D07298E9F9}"/>
              </a:ext>
            </a:extLst>
          </p:cNvPr>
          <p:cNvSpPr txBox="1"/>
          <p:nvPr/>
        </p:nvSpPr>
        <p:spPr>
          <a:xfrm>
            <a:off x="3296663" y="2393925"/>
            <a:ext cx="1057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n w="3175">
                  <a:solidFill>
                    <a:schemeClr val="bg1"/>
                  </a:solidFill>
                </a:ln>
              </a:rPr>
              <a:t>Full Stop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2E0897C-934C-452A-8273-263454276473}"/>
              </a:ext>
            </a:extLst>
          </p:cNvPr>
          <p:cNvSpPr txBox="1"/>
          <p:nvPr/>
        </p:nvSpPr>
        <p:spPr>
          <a:xfrm>
            <a:off x="3339717" y="3008510"/>
            <a:ext cx="1057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/>
              <a:t>I go to school every day.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7933F26-D5D2-4642-8275-2D0B393BF8AA}"/>
              </a:ext>
            </a:extLst>
          </p:cNvPr>
          <p:cNvSpPr/>
          <p:nvPr/>
        </p:nvSpPr>
        <p:spPr>
          <a:xfrm>
            <a:off x="3688831" y="1932146"/>
            <a:ext cx="2856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F063EF9-D7FF-47B1-9FA7-8AB922B3045D}"/>
              </a:ext>
            </a:extLst>
          </p:cNvPr>
          <p:cNvSpPr txBox="1"/>
          <p:nvPr/>
        </p:nvSpPr>
        <p:spPr>
          <a:xfrm>
            <a:off x="5059680" y="2449946"/>
            <a:ext cx="1240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n w="3175">
                  <a:solidFill>
                    <a:schemeClr val="bg1"/>
                  </a:solidFill>
                </a:ln>
              </a:rPr>
              <a:t>Capital Letters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BEB17D5-4D82-44DD-A8F5-5304A62610AA}"/>
              </a:ext>
            </a:extLst>
          </p:cNvPr>
          <p:cNvSpPr txBox="1"/>
          <p:nvPr/>
        </p:nvSpPr>
        <p:spPr>
          <a:xfrm>
            <a:off x="5056349" y="3008510"/>
            <a:ext cx="124002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/>
              <a:t>Mrs </a:t>
            </a:r>
            <a:r>
              <a:rPr lang="en-GB" sz="700" b="1" dirty="0" err="1"/>
              <a:t>Romilda</a:t>
            </a:r>
            <a:r>
              <a:rPr lang="en-GB" sz="700" b="1" dirty="0"/>
              <a:t> was born on Christmas Day in Nairobi, Kenya.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DCF4D20-0BEA-49CA-9149-F1BDACAC40DA}"/>
              </a:ext>
            </a:extLst>
          </p:cNvPr>
          <p:cNvSpPr/>
          <p:nvPr/>
        </p:nvSpPr>
        <p:spPr>
          <a:xfrm>
            <a:off x="5121496" y="2130355"/>
            <a:ext cx="1123329" cy="6684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>
                <a:ln w="3175">
                  <a:solidFill>
                    <a:schemeClr val="bg1"/>
                  </a:solidFill>
                </a:ln>
              </a:rPr>
              <a:t>ABC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0693F30-FDD0-47AA-BC87-2080434B2002}"/>
              </a:ext>
            </a:extLst>
          </p:cNvPr>
          <p:cNvSpPr txBox="1"/>
          <p:nvPr/>
        </p:nvSpPr>
        <p:spPr>
          <a:xfrm>
            <a:off x="6895484" y="2449946"/>
            <a:ext cx="128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Question </a:t>
            </a:r>
          </a:p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Mark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AF213AE-B90A-4A4D-9E34-345F391AC251}"/>
              </a:ext>
            </a:extLst>
          </p:cNvPr>
          <p:cNvSpPr txBox="1"/>
          <p:nvPr/>
        </p:nvSpPr>
        <p:spPr>
          <a:xfrm>
            <a:off x="6888396" y="3036360"/>
            <a:ext cx="132672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/>
              <a:t>What is your favourite part of </a:t>
            </a:r>
            <a:br>
              <a:rPr lang="en-GB" sz="900" b="1" dirty="0"/>
            </a:br>
            <a:r>
              <a:rPr lang="en-GB" sz="900" b="1" dirty="0"/>
              <a:t>the day?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0F02D40-C015-42A7-BC71-8BC9ABF1FEA7}"/>
              </a:ext>
            </a:extLst>
          </p:cNvPr>
          <p:cNvSpPr/>
          <p:nvPr/>
        </p:nvSpPr>
        <p:spPr>
          <a:xfrm>
            <a:off x="7388797" y="2061438"/>
            <a:ext cx="3561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?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7B06E8C-05E5-4424-8688-590E3E66A3CC}"/>
              </a:ext>
            </a:extLst>
          </p:cNvPr>
          <p:cNvSpPr txBox="1"/>
          <p:nvPr/>
        </p:nvSpPr>
        <p:spPr>
          <a:xfrm>
            <a:off x="1181622" y="4651272"/>
            <a:ext cx="1445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Inverted Commas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395641E-1BA4-4D90-98AC-317F3A83C92C}"/>
              </a:ext>
            </a:extLst>
          </p:cNvPr>
          <p:cNvSpPr txBox="1"/>
          <p:nvPr/>
        </p:nvSpPr>
        <p:spPr>
          <a:xfrm>
            <a:off x="1287899" y="5193154"/>
            <a:ext cx="1258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/>
              <a:t>“Good morning!” my friend shouted to me.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8E9F085-05C4-4F39-9C11-EDF1EEA0D38C}"/>
              </a:ext>
            </a:extLst>
          </p:cNvPr>
          <p:cNvSpPr/>
          <p:nvPr/>
        </p:nvSpPr>
        <p:spPr>
          <a:xfrm>
            <a:off x="1598917" y="4400667"/>
            <a:ext cx="6190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“ ”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F1294C6-E25C-4ED6-9C55-229A72D6ADF4}"/>
              </a:ext>
            </a:extLst>
          </p:cNvPr>
          <p:cNvSpPr txBox="1"/>
          <p:nvPr/>
        </p:nvSpPr>
        <p:spPr>
          <a:xfrm>
            <a:off x="3108095" y="4851858"/>
            <a:ext cx="1445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n w="3175">
                  <a:solidFill>
                    <a:schemeClr val="bg1"/>
                  </a:solidFill>
                </a:ln>
              </a:rPr>
              <a:t>Brackets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5E7C233-0B3A-4471-B6E2-02E674B152AF}"/>
              </a:ext>
            </a:extLst>
          </p:cNvPr>
          <p:cNvSpPr txBox="1"/>
          <p:nvPr/>
        </p:nvSpPr>
        <p:spPr>
          <a:xfrm>
            <a:off x="3224506" y="5143787"/>
            <a:ext cx="1258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He ended up using the bigger ruler </a:t>
            </a:r>
          </a:p>
          <a:p>
            <a:pPr algn="ctr"/>
            <a:r>
              <a:rPr lang="en-GB" sz="800" b="1" dirty="0"/>
              <a:t>(the 50cm ruler).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014ED9A7-EE65-42EF-84FF-CBBBAB13C8F2}"/>
              </a:ext>
            </a:extLst>
          </p:cNvPr>
          <p:cNvSpPr/>
          <p:nvPr/>
        </p:nvSpPr>
        <p:spPr>
          <a:xfrm>
            <a:off x="3565230" y="4328638"/>
            <a:ext cx="5485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( )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82344D2-FEA9-4165-AA36-E6A5136977E9}"/>
              </a:ext>
            </a:extLst>
          </p:cNvPr>
          <p:cNvSpPr txBox="1"/>
          <p:nvPr/>
        </p:nvSpPr>
        <p:spPr>
          <a:xfrm>
            <a:off x="4981105" y="4757043"/>
            <a:ext cx="1445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n w="3175">
                  <a:solidFill>
                    <a:schemeClr val="bg1"/>
                  </a:solidFill>
                </a:ln>
              </a:rPr>
              <a:t>Dash</a:t>
            </a:r>
            <a:endParaRPr lang="en-GB" sz="11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8968041-27C6-4C90-B30D-42A291DC46A8}"/>
              </a:ext>
            </a:extLst>
          </p:cNvPr>
          <p:cNvSpPr txBox="1"/>
          <p:nvPr/>
        </p:nvSpPr>
        <p:spPr>
          <a:xfrm>
            <a:off x="5068961" y="5143787"/>
            <a:ext cx="1258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The film was very informative – I learned a great deal.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3D7DCCC1-118F-40F4-9C11-3205BC9F3FD6}"/>
              </a:ext>
            </a:extLst>
          </p:cNvPr>
          <p:cNvSpPr/>
          <p:nvPr/>
        </p:nvSpPr>
        <p:spPr>
          <a:xfrm>
            <a:off x="5531451" y="4296267"/>
            <a:ext cx="3529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>
                <a:ln w="3175">
                  <a:solidFill>
                    <a:schemeClr val="bg1"/>
                  </a:solidFill>
                </a:ln>
              </a:rPr>
              <a:t>-</a:t>
            </a:r>
            <a:endParaRPr lang="en-GB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2DF61891-3793-4DA6-9E36-D500BCE13B5C}"/>
              </a:ext>
            </a:extLst>
          </p:cNvPr>
          <p:cNvSpPr txBox="1"/>
          <p:nvPr/>
        </p:nvSpPr>
        <p:spPr>
          <a:xfrm>
            <a:off x="6851038" y="4757043"/>
            <a:ext cx="1445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n w="3175">
                  <a:solidFill>
                    <a:schemeClr val="bg1"/>
                  </a:solidFill>
                </a:ln>
              </a:rPr>
              <a:t>Ellipsis</a:t>
            </a:r>
            <a:endParaRPr lang="en-GB" sz="11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1B6547A3-067D-4E22-8341-7A341E471A09}"/>
              </a:ext>
            </a:extLst>
          </p:cNvPr>
          <p:cNvSpPr txBox="1"/>
          <p:nvPr/>
        </p:nvSpPr>
        <p:spPr>
          <a:xfrm>
            <a:off x="6922531" y="5143787"/>
            <a:ext cx="1258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He thought and thought… and then thought some more.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40867AC9-75FC-4CC5-8C74-E22D24D2BB41}"/>
              </a:ext>
            </a:extLst>
          </p:cNvPr>
          <p:cNvSpPr/>
          <p:nvPr/>
        </p:nvSpPr>
        <p:spPr>
          <a:xfrm>
            <a:off x="7334056" y="4296267"/>
            <a:ext cx="4876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/>
              <a:t>Popping Punctuation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12644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How many different pieces of punctuation can you think of?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2F40CA4-CE35-4D36-B69B-3398A1AC0C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55" y="1435455"/>
            <a:ext cx="2738490" cy="273849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B6EA7F7-D28E-433B-BB3D-08B54B5767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488" y="1897230"/>
            <a:ext cx="1426519" cy="185690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D163DE7-F5D1-412F-A45E-D780ADFC5A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664" y="1414477"/>
            <a:ext cx="2738490" cy="273849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2429CCB-AEE5-4F76-86B5-3E196C51B8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758" y="4173945"/>
            <a:ext cx="1394281" cy="181493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1719832-141D-49A2-AC47-B7356EE3623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606" y="4152963"/>
            <a:ext cx="1394281" cy="181493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D253B39-91D2-4D84-9649-017FBD66D2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4147" y="4152962"/>
            <a:ext cx="1426519" cy="1856902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F5B78DD4-4B57-4BE6-9435-CC50897DF953}"/>
              </a:ext>
            </a:extLst>
          </p:cNvPr>
          <p:cNvSpPr txBox="1"/>
          <p:nvPr/>
        </p:nvSpPr>
        <p:spPr>
          <a:xfrm>
            <a:off x="1700568" y="2575207"/>
            <a:ext cx="1762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n w="3175">
                  <a:solidFill>
                    <a:schemeClr val="bg1"/>
                  </a:solidFill>
                </a:ln>
              </a:rPr>
              <a:t>Exclamation</a:t>
            </a:r>
            <a:br>
              <a:rPr lang="en-GB" sz="1400" b="1" dirty="0">
                <a:ln w="3175">
                  <a:solidFill>
                    <a:schemeClr val="bg1"/>
                  </a:solidFill>
                </a:ln>
              </a:rPr>
            </a:br>
            <a:r>
              <a:rPr lang="en-GB" sz="1400" b="1" dirty="0">
                <a:ln w="3175">
                  <a:solidFill>
                    <a:schemeClr val="bg1"/>
                  </a:solidFill>
                </a:ln>
              </a:rPr>
              <a:t>Mark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69D5475-CC1E-49F0-94AC-46F75B84ACC3}"/>
              </a:ext>
            </a:extLst>
          </p:cNvPr>
          <p:cNvSpPr txBox="1"/>
          <p:nvPr/>
        </p:nvSpPr>
        <p:spPr>
          <a:xfrm>
            <a:off x="1866017" y="2982730"/>
            <a:ext cx="136344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Today was amazing!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EFA119D-F029-4B02-8F0C-14EF408EE36B}"/>
              </a:ext>
            </a:extLst>
          </p:cNvPr>
          <p:cNvSpPr/>
          <p:nvPr/>
        </p:nvSpPr>
        <p:spPr>
          <a:xfrm>
            <a:off x="2476697" y="2262046"/>
            <a:ext cx="3080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!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3857CF3-6528-4F38-9380-4946716B3472}"/>
              </a:ext>
            </a:extLst>
          </p:cNvPr>
          <p:cNvSpPr txBox="1"/>
          <p:nvPr/>
        </p:nvSpPr>
        <p:spPr>
          <a:xfrm>
            <a:off x="3663546" y="2531183"/>
            <a:ext cx="17624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n w="3175">
                  <a:solidFill>
                    <a:schemeClr val="bg1"/>
                  </a:solidFill>
                </a:ln>
              </a:rPr>
              <a:t>Commas</a:t>
            </a:r>
            <a:endParaRPr lang="en-GB" sz="8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A6507BD-010F-426F-87C7-4F39891F6FE9}"/>
              </a:ext>
            </a:extLst>
          </p:cNvPr>
          <p:cNvSpPr txBox="1"/>
          <p:nvPr/>
        </p:nvSpPr>
        <p:spPr>
          <a:xfrm>
            <a:off x="3865530" y="2880938"/>
            <a:ext cx="13634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I put on my coat, </a:t>
            </a:r>
            <a:br>
              <a:rPr lang="en-GB" sz="800" b="1" dirty="0"/>
            </a:br>
            <a:r>
              <a:rPr lang="en-GB" sz="800" b="1" dirty="0"/>
              <a:t>hat and scarf.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E75F0B7-54D3-4F77-A2A2-272037FC4A82}"/>
              </a:ext>
            </a:extLst>
          </p:cNvPr>
          <p:cNvSpPr/>
          <p:nvPr/>
        </p:nvSpPr>
        <p:spPr>
          <a:xfrm>
            <a:off x="4396970" y="1918583"/>
            <a:ext cx="3048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b="1" dirty="0">
                <a:ln w="3175">
                  <a:solidFill>
                    <a:schemeClr val="bg1"/>
                  </a:solidFill>
                </a:ln>
              </a:rPr>
              <a:t>,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FDFAB96-96E6-4BB0-9A43-6B4381460456}"/>
              </a:ext>
            </a:extLst>
          </p:cNvPr>
          <p:cNvSpPr txBox="1"/>
          <p:nvPr/>
        </p:nvSpPr>
        <p:spPr>
          <a:xfrm>
            <a:off x="5913193" y="2539777"/>
            <a:ext cx="17624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n w="3175">
                  <a:solidFill>
                    <a:schemeClr val="bg1"/>
                  </a:solidFill>
                </a:ln>
              </a:rPr>
              <a:t>Apostrophe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C152E0F-46EA-448D-A27E-5A531388A2A0}"/>
              </a:ext>
            </a:extLst>
          </p:cNvPr>
          <p:cNvSpPr txBox="1"/>
          <p:nvPr/>
        </p:nvSpPr>
        <p:spPr>
          <a:xfrm>
            <a:off x="6085471" y="2849861"/>
            <a:ext cx="1363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/>
              <a:t>We’re going to the park today.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7DD90C2B-ECCA-400D-BF87-6224F24E7B2E}"/>
              </a:ext>
            </a:extLst>
          </p:cNvPr>
          <p:cNvSpPr txBox="1"/>
          <p:nvPr/>
        </p:nvSpPr>
        <p:spPr>
          <a:xfrm>
            <a:off x="1858912" y="4695328"/>
            <a:ext cx="14850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hyphen</a:t>
            </a:r>
            <a:endParaRPr lang="en-GB" sz="11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AFCB1541-0F1E-43C3-B311-1C17E5E630C9}"/>
              </a:ext>
            </a:extLst>
          </p:cNvPr>
          <p:cNvSpPr txBox="1"/>
          <p:nvPr/>
        </p:nvSpPr>
        <p:spPr>
          <a:xfrm>
            <a:off x="1927048" y="5066962"/>
            <a:ext cx="1293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My eighty-three-year-old gran loves </a:t>
            </a:r>
          </a:p>
          <a:p>
            <a:pPr algn="ctr"/>
            <a:r>
              <a:rPr lang="en-GB" sz="800" b="1" dirty="0"/>
              <a:t>ice cream.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280AB388-9E52-4BD9-911F-2B83FDD502B6}"/>
              </a:ext>
            </a:extLst>
          </p:cNvPr>
          <p:cNvSpPr/>
          <p:nvPr/>
        </p:nvSpPr>
        <p:spPr>
          <a:xfrm>
            <a:off x="2415318" y="4162365"/>
            <a:ext cx="3722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>
                <a:ln w="3175">
                  <a:solidFill>
                    <a:schemeClr val="bg1"/>
                  </a:solidFill>
                </a:ln>
              </a:rPr>
              <a:t>-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E5FA49E4-A444-41F6-A3A5-D68DC0EAA89C}"/>
              </a:ext>
            </a:extLst>
          </p:cNvPr>
          <p:cNvSpPr txBox="1"/>
          <p:nvPr/>
        </p:nvSpPr>
        <p:spPr>
          <a:xfrm>
            <a:off x="3824404" y="4695328"/>
            <a:ext cx="14850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Colon</a:t>
            </a:r>
            <a:endParaRPr lang="en-GB" sz="11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F76EC4BD-07F2-48F4-BA50-D9115FE32726}"/>
              </a:ext>
            </a:extLst>
          </p:cNvPr>
          <p:cNvSpPr txBox="1"/>
          <p:nvPr/>
        </p:nvSpPr>
        <p:spPr>
          <a:xfrm>
            <a:off x="3892540" y="5066962"/>
            <a:ext cx="1293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These are my favourite colours: purple, turquoise </a:t>
            </a:r>
          </a:p>
          <a:p>
            <a:pPr algn="ctr"/>
            <a:r>
              <a:rPr lang="en-GB" sz="800" b="1" dirty="0"/>
              <a:t>and pink.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9C0D8082-76EF-4B99-A8AD-6FB1D65F4003}"/>
              </a:ext>
            </a:extLst>
          </p:cNvPr>
          <p:cNvSpPr/>
          <p:nvPr/>
        </p:nvSpPr>
        <p:spPr>
          <a:xfrm>
            <a:off x="4416876" y="4162365"/>
            <a:ext cx="3000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b="1" dirty="0">
                <a:ln w="3175">
                  <a:solidFill>
                    <a:schemeClr val="bg1"/>
                  </a:solidFill>
                </a:ln>
              </a:rPr>
              <a:t>: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F6AC6A80-7CEA-46B8-96EF-64D1C3160765}"/>
              </a:ext>
            </a:extLst>
          </p:cNvPr>
          <p:cNvSpPr txBox="1"/>
          <p:nvPr/>
        </p:nvSpPr>
        <p:spPr>
          <a:xfrm>
            <a:off x="5883834" y="4713042"/>
            <a:ext cx="15853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n w="3175">
                  <a:solidFill>
                    <a:schemeClr val="bg1"/>
                  </a:solidFill>
                </a:ln>
              </a:rPr>
              <a:t>Semicolon</a:t>
            </a:r>
            <a:endParaRPr lang="en-GB" sz="11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0F8B6FFE-C04C-4061-AF0C-605C685B454F}"/>
              </a:ext>
            </a:extLst>
          </p:cNvPr>
          <p:cNvSpPr txBox="1"/>
          <p:nvPr/>
        </p:nvSpPr>
        <p:spPr>
          <a:xfrm>
            <a:off x="6012410" y="5066962"/>
            <a:ext cx="1293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I don’t like broccoli; nevertheless, it is very good for you.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0851AA41-0869-44F3-9849-88530C0F822C}"/>
              </a:ext>
            </a:extLst>
          </p:cNvPr>
          <p:cNvSpPr/>
          <p:nvPr/>
        </p:nvSpPr>
        <p:spPr>
          <a:xfrm>
            <a:off x="6534343" y="4162365"/>
            <a:ext cx="3048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b="1" dirty="0">
                <a:ln w="3175">
                  <a:solidFill>
                    <a:schemeClr val="bg1"/>
                  </a:solidFill>
                </a:ln>
              </a:rPr>
              <a:t>;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31DA6DF-2D8A-457C-9677-E79706D1492A}"/>
              </a:ext>
            </a:extLst>
          </p:cNvPr>
          <p:cNvSpPr/>
          <p:nvPr/>
        </p:nvSpPr>
        <p:spPr>
          <a:xfrm>
            <a:off x="6512370" y="2539777"/>
            <a:ext cx="564091" cy="12021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400" b="1" baseline="30000" dirty="0">
                <a:solidFill>
                  <a:srgbClr val="050505"/>
                </a:solidFill>
                <a:latin typeface="Twinkl" pitchFamily="2" charset="0"/>
              </a:rPr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2712823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Twinkl" pitchFamily="2" charset="0"/>
              </a:rPr>
              <a:t>Why Use Popping Punctuation?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966951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Why do we need to make sure that we use the correct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punctuation in our writing?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0D3382D-048E-4BFF-A557-7DB67E725B5E}"/>
              </a:ext>
            </a:extLst>
          </p:cNvPr>
          <p:cNvSpPr/>
          <p:nvPr/>
        </p:nvSpPr>
        <p:spPr>
          <a:xfrm>
            <a:off x="755650" y="284779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If we do not use the correct punctuation, our writing may be </a:t>
            </a:r>
            <a:r>
              <a:rPr lang="en-GB" b="1" dirty="0">
                <a:latin typeface="Twinkl" pitchFamily="2" charset="0"/>
              </a:rPr>
              <a:t>unclear, misleading</a:t>
            </a:r>
            <a:r>
              <a:rPr lang="en-GB" dirty="0">
                <a:latin typeface="Twinkl" pitchFamily="2" charset="0"/>
              </a:rPr>
              <a:t> or </a:t>
            </a:r>
            <a:r>
              <a:rPr lang="en-GB" b="1" dirty="0">
                <a:latin typeface="Twinkl" pitchFamily="2" charset="0"/>
              </a:rPr>
              <a:t>ambiguous</a:t>
            </a:r>
            <a:r>
              <a:rPr lang="en-GB" dirty="0">
                <a:latin typeface="Twinkl" pitchFamily="2" charset="0"/>
              </a:rPr>
              <a:t> to the reader.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478A5FFB-FA8B-4E90-9FA9-7357233B8362}"/>
              </a:ext>
            </a:extLst>
          </p:cNvPr>
          <p:cNvSpPr/>
          <p:nvPr/>
        </p:nvSpPr>
        <p:spPr>
          <a:xfrm>
            <a:off x="755650" y="3732891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Punctuation </a:t>
            </a:r>
            <a:r>
              <a:rPr lang="en-GB" b="1" dirty="0">
                <a:latin typeface="Twinkl" pitchFamily="2" charset="0"/>
              </a:rPr>
              <a:t>structures our writing clearly</a:t>
            </a:r>
            <a:r>
              <a:rPr lang="en-GB" dirty="0">
                <a:latin typeface="Twinkl" pitchFamily="2" charset="0"/>
              </a:rPr>
              <a:t>, makes the information </a:t>
            </a:r>
            <a:r>
              <a:rPr lang="en-GB" b="1" dirty="0">
                <a:latin typeface="Twinkl" pitchFamily="2" charset="0"/>
              </a:rPr>
              <a:t>easy to understand </a:t>
            </a:r>
            <a:r>
              <a:rPr lang="en-GB" dirty="0">
                <a:latin typeface="Twinkl" pitchFamily="2" charset="0"/>
              </a:rPr>
              <a:t>and adds extra information in a </a:t>
            </a:r>
            <a:r>
              <a:rPr lang="en-GB" b="1" dirty="0">
                <a:latin typeface="Twinkl" pitchFamily="2" charset="0"/>
              </a:rPr>
              <a:t>clear and precise way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66801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Twinkl" pitchFamily="2" charset="0"/>
              </a:rPr>
              <a:t>Hidden Punctuation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966951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There is a sneaky balloon covering up one piece of punctuation in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each of these sentences.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0D3382D-048E-4BFF-A557-7DB67E725B5E}"/>
              </a:ext>
            </a:extLst>
          </p:cNvPr>
          <p:cNvSpPr/>
          <p:nvPr/>
        </p:nvSpPr>
        <p:spPr>
          <a:xfrm>
            <a:off x="755650" y="284779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Decide what that piece of punctuation should be.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478A5FFB-FA8B-4E90-9FA9-7357233B8362}"/>
              </a:ext>
            </a:extLst>
          </p:cNvPr>
          <p:cNvSpPr/>
          <p:nvPr/>
        </p:nvSpPr>
        <p:spPr>
          <a:xfrm>
            <a:off x="755650" y="373289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Click on the balloon to pop it and check if you are correct.</a:t>
            </a:r>
          </a:p>
        </p:txBody>
      </p:sp>
    </p:spTree>
    <p:extLst>
      <p:ext uri="{BB962C8B-B14F-4D97-AF65-F5344CB8AC3E}">
        <p14:creationId xmlns:p14="http://schemas.microsoft.com/office/powerpoint/2010/main" val="7002806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C9D5C1-4908-4D3E-BD08-4E6F9E2A697E}"/>
              </a:ext>
            </a:extLst>
          </p:cNvPr>
          <p:cNvSpPr/>
          <p:nvPr/>
        </p:nvSpPr>
        <p:spPr>
          <a:xfrm>
            <a:off x="1392572" y="1990538"/>
            <a:ext cx="6300133" cy="6962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Twinkl" pitchFamily="2" charset="0"/>
              </a:rPr>
              <a:t>Hidden Punctuation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406553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piece of punctuation is hidden?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0D3382D-048E-4BFF-A557-7DB67E725B5E}"/>
              </a:ext>
            </a:extLst>
          </p:cNvPr>
          <p:cNvSpPr/>
          <p:nvPr/>
        </p:nvSpPr>
        <p:spPr>
          <a:xfrm>
            <a:off x="755650" y="2187412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The man</a:t>
            </a:r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-</a:t>
            </a:r>
            <a:r>
              <a:rPr lang="en-GB" dirty="0">
                <a:latin typeface="Twinkl" pitchFamily="2" charset="0"/>
              </a:rPr>
              <a:t>eating shark gnashed its terrifying teeth.</a:t>
            </a:r>
            <a:endParaRPr lang="en-GB" sz="9600" dirty="0">
              <a:solidFill>
                <a:srgbClr val="FF0000"/>
              </a:solidFill>
              <a:latin typeface="Twinkl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B0464C-FDA9-4FFA-939E-F4E3ACC62C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497" y="2272189"/>
            <a:ext cx="102161" cy="13298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8574928-5B0C-4A9F-97C8-8723CA60E3D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837" y="2882740"/>
            <a:ext cx="1236988" cy="161019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86B88957-A8C5-4DDD-BAA7-6F21DB530DC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582" y="2864130"/>
            <a:ext cx="1251286" cy="162880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7875839-201D-4D1F-AEB1-299C2823EC0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92" y="2864130"/>
            <a:ext cx="1251286" cy="162880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60A7FDC-F79E-4D8B-8A16-8DA0BB91056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000" y="2864125"/>
            <a:ext cx="1251288" cy="1628803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A7C79CFB-4DDD-447F-AF1C-9B1836666923}"/>
              </a:ext>
            </a:extLst>
          </p:cNvPr>
          <p:cNvSpPr txBox="1"/>
          <p:nvPr/>
        </p:nvSpPr>
        <p:spPr>
          <a:xfrm>
            <a:off x="1335223" y="3196139"/>
            <a:ext cx="1317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Inverted </a:t>
            </a:r>
            <a:br>
              <a:rPr lang="en-GB" sz="1600" b="1" dirty="0">
                <a:ln w="3175">
                  <a:solidFill>
                    <a:schemeClr val="bg1"/>
                  </a:solidFill>
                </a:ln>
              </a:rPr>
            </a:br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Commas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6F71D13-37DC-4CC3-89CD-F07AABB60FBD}"/>
              </a:ext>
            </a:extLst>
          </p:cNvPr>
          <p:cNvSpPr txBox="1"/>
          <p:nvPr/>
        </p:nvSpPr>
        <p:spPr>
          <a:xfrm>
            <a:off x="1412381" y="369133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“Good morning!” my friend shouted to me.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6299BD12-2BFD-43AD-83F6-6B14F1C1FDAF}"/>
              </a:ext>
            </a:extLst>
          </p:cNvPr>
          <p:cNvSpPr/>
          <p:nvPr/>
        </p:nvSpPr>
        <p:spPr>
          <a:xfrm>
            <a:off x="1688369" y="2967652"/>
            <a:ext cx="6190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“ ”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78811E4-0EC4-4901-80A6-24799CD82C00}"/>
              </a:ext>
            </a:extLst>
          </p:cNvPr>
          <p:cNvSpPr txBox="1"/>
          <p:nvPr/>
        </p:nvSpPr>
        <p:spPr>
          <a:xfrm>
            <a:off x="3081694" y="327799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Brackets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AE14259-529A-4991-A7F1-B8E033010444}"/>
              </a:ext>
            </a:extLst>
          </p:cNvPr>
          <p:cNvSpPr txBox="1"/>
          <p:nvPr/>
        </p:nvSpPr>
        <p:spPr>
          <a:xfrm>
            <a:off x="3158112" y="3558321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He ended up using the bigger ruler </a:t>
            </a:r>
          </a:p>
          <a:p>
            <a:pPr algn="ctr"/>
            <a:r>
              <a:rPr lang="en-GB" sz="800" b="1" dirty="0"/>
              <a:t>(the 50cm ruler</a:t>
            </a:r>
            <a:r>
              <a:rPr lang="en-GB" sz="400" b="1" dirty="0"/>
              <a:t>).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8BD0108C-4C14-48EC-93D3-2483966117A9}"/>
              </a:ext>
            </a:extLst>
          </p:cNvPr>
          <p:cNvSpPr/>
          <p:nvPr/>
        </p:nvSpPr>
        <p:spPr>
          <a:xfrm>
            <a:off x="3531666" y="2915358"/>
            <a:ext cx="4443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dirty="0">
                <a:ln w="3175">
                  <a:solidFill>
                    <a:schemeClr val="bg1"/>
                  </a:solidFill>
                </a:ln>
              </a:rPr>
              <a:t>( )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AF4EE9D-5F04-4AEE-A67B-720EAC375A10}"/>
              </a:ext>
            </a:extLst>
          </p:cNvPr>
          <p:cNvSpPr txBox="1"/>
          <p:nvPr/>
        </p:nvSpPr>
        <p:spPr>
          <a:xfrm>
            <a:off x="4802911" y="3169861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Dash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34574A4-6E19-4304-9970-0DCA91F8CF3D}"/>
              </a:ext>
            </a:extLst>
          </p:cNvPr>
          <p:cNvSpPr txBox="1"/>
          <p:nvPr/>
        </p:nvSpPr>
        <p:spPr>
          <a:xfrm>
            <a:off x="4887966" y="346526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The film was very informative – I learned a great deal</a:t>
            </a:r>
            <a:r>
              <a:rPr lang="en-GB" sz="400" b="1" dirty="0"/>
              <a:t>.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079C339-CD59-4302-885B-285DAD0CD342}"/>
              </a:ext>
            </a:extLst>
          </p:cNvPr>
          <p:cNvSpPr/>
          <p:nvPr/>
        </p:nvSpPr>
        <p:spPr>
          <a:xfrm>
            <a:off x="5293986" y="2760300"/>
            <a:ext cx="3353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b="1" dirty="0">
                <a:ln w="3175">
                  <a:solidFill>
                    <a:schemeClr val="bg1"/>
                  </a:solidFill>
                </a:ln>
              </a:rPr>
              <a:t>-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3097BF6-CD87-40CB-9F6B-54D6C5818761}"/>
              </a:ext>
            </a:extLst>
          </p:cNvPr>
          <p:cNvSpPr txBox="1"/>
          <p:nvPr/>
        </p:nvSpPr>
        <p:spPr>
          <a:xfrm>
            <a:off x="6504269" y="329257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Ellipsis</a:t>
            </a:r>
            <a:endParaRPr lang="en-GB" sz="11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2CD744F-91D5-49B6-8A54-4014E40AEF42}"/>
              </a:ext>
            </a:extLst>
          </p:cNvPr>
          <p:cNvSpPr txBox="1"/>
          <p:nvPr/>
        </p:nvSpPr>
        <p:spPr>
          <a:xfrm>
            <a:off x="6580935" y="3616549"/>
            <a:ext cx="11473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/>
              <a:t>He thought and thought… and then thought some more.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7011F38-354C-4106-AB73-924324A2889B}"/>
              </a:ext>
            </a:extLst>
          </p:cNvPr>
          <p:cNvSpPr/>
          <p:nvPr/>
        </p:nvSpPr>
        <p:spPr>
          <a:xfrm>
            <a:off x="6944780" y="2872466"/>
            <a:ext cx="444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n w="3175">
                  <a:solidFill>
                    <a:schemeClr val="bg1"/>
                  </a:solidFill>
                </a:ln>
              </a:rPr>
              <a:t>…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128181" y="4366710"/>
            <a:ext cx="4892146" cy="1742812"/>
            <a:chOff x="2145773" y="4487307"/>
            <a:chExt cx="3021304" cy="1076330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80CBC092-FD45-4F5F-BBA4-7981749446E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8024" y="4576540"/>
              <a:ext cx="749647" cy="975817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9E947996-1957-4EC9-82E2-0AFA757DC2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9602" y="4565259"/>
              <a:ext cx="749647" cy="975817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E7FB9589-723D-4A47-8E50-529C535FB47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2739" y="4565258"/>
              <a:ext cx="766980" cy="998379"/>
            </a:xfrm>
            <a:prstGeom prst="rect">
              <a:avLst/>
            </a:prstGeom>
          </p:spPr>
        </p:pic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CF521805-5AF1-4A82-9D16-6A91AC63EE3F}"/>
                </a:ext>
              </a:extLst>
            </p:cNvPr>
            <p:cNvSpPr txBox="1"/>
            <p:nvPr/>
          </p:nvSpPr>
          <p:spPr>
            <a:xfrm>
              <a:off x="2145773" y="4747119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hyphen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73D23B98-CC2C-401C-91F6-92A0F0571CBA}"/>
                </a:ext>
              </a:extLst>
            </p:cNvPr>
            <p:cNvSpPr txBox="1"/>
            <p:nvPr/>
          </p:nvSpPr>
          <p:spPr>
            <a:xfrm>
              <a:off x="2184865" y="4955715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My eighty-three-year-old gran loves </a:t>
              </a:r>
            </a:p>
            <a:p>
              <a:pPr algn="ctr"/>
              <a:r>
                <a:rPr lang="en-GB" sz="800" b="1" dirty="0"/>
                <a:t>ice cream.</a:t>
              </a: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9F3E9E97-9ED6-4843-AFE7-5270765367A6}"/>
                </a:ext>
              </a:extLst>
            </p:cNvPr>
            <p:cNvSpPr/>
            <p:nvPr/>
          </p:nvSpPr>
          <p:spPr>
            <a:xfrm>
              <a:off x="2423541" y="4487307"/>
              <a:ext cx="217996" cy="3991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3175">
                    <a:solidFill>
                      <a:schemeClr val="bg1"/>
                    </a:solidFill>
                  </a:ln>
                </a:rPr>
                <a:t>-</a:t>
              </a:r>
              <a:endParaRPr lang="en-GB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35C6F22E-F14D-4D35-9E8C-37272713E10D}"/>
                </a:ext>
              </a:extLst>
            </p:cNvPr>
            <p:cNvSpPr txBox="1"/>
            <p:nvPr/>
          </p:nvSpPr>
          <p:spPr>
            <a:xfrm>
              <a:off x="3191172" y="4789217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2D83712D-1566-4C56-BFDF-D8E85EA76C2B}"/>
                </a:ext>
              </a:extLst>
            </p:cNvPr>
            <p:cNvSpPr txBox="1"/>
            <p:nvPr/>
          </p:nvSpPr>
          <p:spPr>
            <a:xfrm>
              <a:off x="3241584" y="4978154"/>
              <a:ext cx="695347" cy="323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00" b="1" dirty="0"/>
                <a:t>These are my favourite colours: purple, turquoise </a:t>
              </a:r>
            </a:p>
            <a:p>
              <a:pPr algn="ctr"/>
              <a:r>
                <a:rPr lang="en-GB" sz="700" b="1" dirty="0"/>
                <a:t>and pink.</a:t>
              </a: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826D76E3-4C26-4D41-A573-E7B36BB25A3D}"/>
                </a:ext>
              </a:extLst>
            </p:cNvPr>
            <p:cNvSpPr/>
            <p:nvPr/>
          </p:nvSpPr>
          <p:spPr>
            <a:xfrm>
              <a:off x="3494479" y="4493262"/>
              <a:ext cx="185325" cy="3611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200" b="1" dirty="0">
                  <a:ln w="3175">
                    <a:solidFill>
                      <a:schemeClr val="bg1"/>
                    </a:solidFill>
                  </a:ln>
                </a:rPr>
                <a:t>: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06D511C0-6339-4AAB-9C45-BA4C92F5F376}"/>
                </a:ext>
              </a:extLst>
            </p:cNvPr>
            <p:cNvSpPr txBox="1"/>
            <p:nvPr/>
          </p:nvSpPr>
          <p:spPr>
            <a:xfrm>
              <a:off x="4314714" y="4789217"/>
              <a:ext cx="852363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Semicolon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D7099696-0313-41D4-A573-97E3678EB9D1}"/>
                </a:ext>
              </a:extLst>
            </p:cNvPr>
            <p:cNvSpPr txBox="1"/>
            <p:nvPr/>
          </p:nvSpPr>
          <p:spPr>
            <a:xfrm>
              <a:off x="4386608" y="4970301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I don’t like broccoli; nevertheless, it is very good for you.</a:t>
              </a: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7B49F369-6911-4DED-BB60-D0AE96A9E9D7}"/>
                </a:ext>
              </a:extLst>
            </p:cNvPr>
            <p:cNvSpPr/>
            <p:nvPr/>
          </p:nvSpPr>
          <p:spPr>
            <a:xfrm>
              <a:off x="4644589" y="4498147"/>
              <a:ext cx="179386" cy="323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b="1" dirty="0">
                  <a:ln w="3175">
                    <a:solidFill>
                      <a:schemeClr val="bg1"/>
                    </a:solidFill>
                  </a:ln>
                </a:rPr>
                <a:t>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1506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C9D5C1-4908-4D3E-BD08-4E6F9E2A697E}"/>
              </a:ext>
            </a:extLst>
          </p:cNvPr>
          <p:cNvSpPr/>
          <p:nvPr/>
        </p:nvSpPr>
        <p:spPr>
          <a:xfrm>
            <a:off x="1392572" y="1780187"/>
            <a:ext cx="6300133" cy="6962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Twinkl" pitchFamily="2" charset="0"/>
              </a:rPr>
              <a:t>Hidden Punctuation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235203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piece of punctuation is hidden?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0D3382D-048E-4BFF-A557-7DB67E725B5E}"/>
              </a:ext>
            </a:extLst>
          </p:cNvPr>
          <p:cNvSpPr/>
          <p:nvPr/>
        </p:nvSpPr>
        <p:spPr>
          <a:xfrm>
            <a:off x="755650" y="197706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My father went shopping</a:t>
            </a:r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; </a:t>
            </a:r>
            <a:r>
              <a:rPr lang="en-GB" dirty="0">
                <a:latin typeface="Twinkl" pitchFamily="2" charset="0"/>
              </a:rPr>
              <a:t>we needed some bread.</a:t>
            </a:r>
            <a:endParaRPr lang="en-GB" sz="9600" dirty="0">
              <a:solidFill>
                <a:srgbClr val="FF0000"/>
              </a:solidFill>
              <a:latin typeface="Twinkl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B0464C-FDA9-4FFA-939E-F4E3ACC62C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635" y="2080247"/>
            <a:ext cx="133528" cy="17381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837" y="2882740"/>
            <a:ext cx="1236988" cy="161019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582" y="2864130"/>
            <a:ext cx="1251286" cy="162880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92" y="2864130"/>
            <a:ext cx="1251286" cy="162880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000" y="2864125"/>
            <a:ext cx="1251288" cy="1628803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335223" y="3196139"/>
            <a:ext cx="1317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Inverted </a:t>
            </a:r>
            <a:br>
              <a:rPr lang="en-GB" sz="1600" b="1" dirty="0">
                <a:ln w="3175">
                  <a:solidFill>
                    <a:schemeClr val="bg1"/>
                  </a:solidFill>
                </a:ln>
              </a:rPr>
            </a:br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Commas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412381" y="369133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“Good morning!” my friend shouted to me.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688369" y="2967652"/>
            <a:ext cx="6190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“ ”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081694" y="327799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Brackets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158112" y="3558321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He ended up using the bigger ruler </a:t>
            </a:r>
          </a:p>
          <a:p>
            <a:pPr algn="ctr"/>
            <a:r>
              <a:rPr lang="en-GB" sz="800" b="1" dirty="0"/>
              <a:t>(the 50cm ruler</a:t>
            </a:r>
            <a:r>
              <a:rPr lang="en-GB" sz="400" b="1" dirty="0"/>
              <a:t>).</a:t>
            </a:r>
          </a:p>
        </p:txBody>
      </p:sp>
      <p:sp>
        <p:nvSpPr>
          <p:cNvPr id="68" name="Rectangle 67"/>
          <p:cNvSpPr/>
          <p:nvPr/>
        </p:nvSpPr>
        <p:spPr>
          <a:xfrm>
            <a:off x="3531666" y="2915358"/>
            <a:ext cx="4443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dirty="0">
                <a:ln w="3175">
                  <a:solidFill>
                    <a:schemeClr val="bg1"/>
                  </a:solidFill>
                </a:ln>
              </a:rPr>
              <a:t>( )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802911" y="3169861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Dash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887966" y="346526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The film was very informative – I learned a great deal</a:t>
            </a:r>
            <a:r>
              <a:rPr lang="en-GB" sz="400" b="1" dirty="0"/>
              <a:t>.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504269" y="329257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Ellipsis</a:t>
            </a:r>
            <a:endParaRPr lang="en-GB" sz="11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580935" y="3616549"/>
            <a:ext cx="11473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/>
              <a:t>He thought and thought… and then thought some more.</a:t>
            </a:r>
          </a:p>
        </p:txBody>
      </p:sp>
      <p:sp>
        <p:nvSpPr>
          <p:cNvPr id="74" name="Rectangle 73"/>
          <p:cNvSpPr/>
          <p:nvPr/>
        </p:nvSpPr>
        <p:spPr>
          <a:xfrm>
            <a:off x="6944780" y="2872466"/>
            <a:ext cx="444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n w="3175">
                  <a:solidFill>
                    <a:schemeClr val="bg1"/>
                  </a:solidFill>
                </a:ln>
              </a:rPr>
              <a:t>…</a:t>
            </a:r>
          </a:p>
        </p:txBody>
      </p:sp>
      <p:grpSp>
        <p:nvGrpSpPr>
          <p:cNvPr id="75" name="Group 74"/>
          <p:cNvGrpSpPr/>
          <p:nvPr/>
        </p:nvGrpSpPr>
        <p:grpSpPr>
          <a:xfrm>
            <a:off x="2128181" y="4366710"/>
            <a:ext cx="4892146" cy="1742812"/>
            <a:chOff x="2145773" y="4487307"/>
            <a:chExt cx="3021304" cy="1076330"/>
          </a:xfrm>
        </p:grpSpPr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8024" y="4576540"/>
              <a:ext cx="749647" cy="975817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9602" y="4565259"/>
              <a:ext cx="749647" cy="975817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2739" y="4565258"/>
              <a:ext cx="766980" cy="998379"/>
            </a:xfrm>
            <a:prstGeom prst="rect">
              <a:avLst/>
            </a:prstGeom>
          </p:spPr>
        </p:pic>
        <p:sp>
          <p:nvSpPr>
            <p:cNvPr id="79" name="TextBox 78"/>
            <p:cNvSpPr txBox="1"/>
            <p:nvPr/>
          </p:nvSpPr>
          <p:spPr>
            <a:xfrm>
              <a:off x="2145773" y="4747119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hyphen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2184865" y="4955715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My eighty-three-year-old gran loves </a:t>
              </a:r>
            </a:p>
            <a:p>
              <a:pPr algn="ctr"/>
              <a:r>
                <a:rPr lang="en-GB" sz="800" b="1" dirty="0"/>
                <a:t>ice cream.</a:t>
              </a:r>
            </a:p>
          </p:txBody>
        </p:sp>
        <p:sp>
          <p:nvSpPr>
            <p:cNvPr id="81" name="Rectangle 80"/>
            <p:cNvSpPr/>
            <p:nvPr/>
          </p:nvSpPr>
          <p:spPr>
            <a:xfrm>
              <a:off x="2423541" y="4487307"/>
              <a:ext cx="217996" cy="3991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3175">
                    <a:solidFill>
                      <a:schemeClr val="bg1"/>
                    </a:solidFill>
                  </a:ln>
                </a:rPr>
                <a:t>-</a:t>
              </a:r>
              <a:endParaRPr lang="en-GB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3191172" y="4789217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3241584" y="4978154"/>
              <a:ext cx="695347" cy="323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00" b="1" dirty="0"/>
                <a:t>These are my favourite colours: purple, turquoise </a:t>
              </a:r>
            </a:p>
            <a:p>
              <a:pPr algn="ctr"/>
              <a:r>
                <a:rPr lang="en-GB" sz="700" b="1" dirty="0"/>
                <a:t>and pink.</a:t>
              </a: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3494479" y="4493262"/>
              <a:ext cx="185325" cy="3611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200" b="1" dirty="0">
                  <a:ln w="3175">
                    <a:solidFill>
                      <a:schemeClr val="bg1"/>
                    </a:solidFill>
                  </a:ln>
                </a:rPr>
                <a:t>: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4314714" y="4789217"/>
              <a:ext cx="852363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Semicolon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4386608" y="4970301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I don’t like broccoli; nevertheless, it is very good for you.</a:t>
              </a:r>
            </a:p>
          </p:txBody>
        </p:sp>
        <p:sp>
          <p:nvSpPr>
            <p:cNvPr id="87" name="Rectangle 86"/>
            <p:cNvSpPr/>
            <p:nvPr/>
          </p:nvSpPr>
          <p:spPr>
            <a:xfrm>
              <a:off x="4644589" y="4498147"/>
              <a:ext cx="179386" cy="323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b="1" dirty="0">
                  <a:ln w="3175">
                    <a:solidFill>
                      <a:schemeClr val="bg1"/>
                    </a:solidFill>
                  </a:ln>
                </a:rPr>
                <a:t>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11894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C9D5C1-4908-4D3E-BD08-4E6F9E2A697E}"/>
              </a:ext>
            </a:extLst>
          </p:cNvPr>
          <p:cNvSpPr/>
          <p:nvPr/>
        </p:nvSpPr>
        <p:spPr>
          <a:xfrm>
            <a:off x="1392572" y="1907036"/>
            <a:ext cx="6300133" cy="6962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Twinkl" pitchFamily="2" charset="0"/>
              </a:rPr>
              <a:t>Hidden Punctuation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350557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piece of punctuation is hidden?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0D3382D-048E-4BFF-A557-7DB67E725B5E}"/>
              </a:ext>
            </a:extLst>
          </p:cNvPr>
          <p:cNvSpPr/>
          <p:nvPr/>
        </p:nvSpPr>
        <p:spPr>
          <a:xfrm>
            <a:off x="755650" y="2103910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Simone </a:t>
            </a:r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(</a:t>
            </a:r>
            <a:r>
              <a:rPr lang="en-GB" dirty="0">
                <a:latin typeface="Twinkl" pitchFamily="2" charset="0"/>
              </a:rPr>
              <a:t>aged nine) asked an interesting question.</a:t>
            </a:r>
            <a:endParaRPr lang="en-GB" sz="9600" dirty="0">
              <a:solidFill>
                <a:srgbClr val="FF0000"/>
              </a:solidFill>
              <a:latin typeface="Twinkl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B0464C-FDA9-4FFA-939E-F4E3ACC62C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406" y="2144206"/>
            <a:ext cx="188285" cy="245092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837" y="2882740"/>
            <a:ext cx="1236988" cy="161019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582" y="2864130"/>
            <a:ext cx="1251286" cy="162880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92" y="2864130"/>
            <a:ext cx="1251286" cy="162880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000" y="2864125"/>
            <a:ext cx="1251288" cy="1628803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335223" y="3196139"/>
            <a:ext cx="1317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Inverted </a:t>
            </a:r>
            <a:br>
              <a:rPr lang="en-GB" sz="1600" b="1" dirty="0">
                <a:ln w="3175">
                  <a:solidFill>
                    <a:schemeClr val="bg1"/>
                  </a:solidFill>
                </a:ln>
              </a:rPr>
            </a:br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Commas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412381" y="369133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“Good morning!” my friend shouted to me.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688369" y="2967652"/>
            <a:ext cx="6190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“ ”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081694" y="327799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Brackets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158112" y="3558321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He ended up using the bigger ruler </a:t>
            </a:r>
          </a:p>
          <a:p>
            <a:pPr algn="ctr"/>
            <a:r>
              <a:rPr lang="en-GB" sz="800" b="1" dirty="0"/>
              <a:t>(the 50cm ruler</a:t>
            </a:r>
            <a:r>
              <a:rPr lang="en-GB" sz="400" b="1" dirty="0"/>
              <a:t>).</a:t>
            </a:r>
          </a:p>
        </p:txBody>
      </p:sp>
      <p:sp>
        <p:nvSpPr>
          <p:cNvPr id="68" name="Rectangle 67"/>
          <p:cNvSpPr/>
          <p:nvPr/>
        </p:nvSpPr>
        <p:spPr>
          <a:xfrm>
            <a:off x="3531666" y="2915358"/>
            <a:ext cx="4443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dirty="0">
                <a:ln w="3175">
                  <a:solidFill>
                    <a:schemeClr val="bg1"/>
                  </a:solidFill>
                </a:ln>
              </a:rPr>
              <a:t>( )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802911" y="3169861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Dash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887966" y="346526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The film was very informative – I learned a great deal</a:t>
            </a:r>
            <a:r>
              <a:rPr lang="en-GB" sz="400" b="1" dirty="0"/>
              <a:t>.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504269" y="329257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Ellipsis</a:t>
            </a:r>
            <a:endParaRPr lang="en-GB" sz="11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580935" y="3616549"/>
            <a:ext cx="11473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/>
              <a:t>He thought and thought… and then thought some more.</a:t>
            </a:r>
          </a:p>
        </p:txBody>
      </p:sp>
      <p:sp>
        <p:nvSpPr>
          <p:cNvPr id="74" name="Rectangle 73"/>
          <p:cNvSpPr/>
          <p:nvPr/>
        </p:nvSpPr>
        <p:spPr>
          <a:xfrm>
            <a:off x="6944780" y="2872466"/>
            <a:ext cx="444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n w="3175">
                  <a:solidFill>
                    <a:schemeClr val="bg1"/>
                  </a:solidFill>
                </a:ln>
              </a:rPr>
              <a:t>…</a:t>
            </a:r>
          </a:p>
        </p:txBody>
      </p:sp>
      <p:grpSp>
        <p:nvGrpSpPr>
          <p:cNvPr id="75" name="Group 74"/>
          <p:cNvGrpSpPr/>
          <p:nvPr/>
        </p:nvGrpSpPr>
        <p:grpSpPr>
          <a:xfrm>
            <a:off x="2128181" y="4366710"/>
            <a:ext cx="4892146" cy="1742812"/>
            <a:chOff x="2145773" y="4487307"/>
            <a:chExt cx="3021304" cy="1076330"/>
          </a:xfrm>
        </p:grpSpPr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8024" y="4576540"/>
              <a:ext cx="749647" cy="975817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9602" y="4565259"/>
              <a:ext cx="749647" cy="975817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2739" y="4565258"/>
              <a:ext cx="766980" cy="998379"/>
            </a:xfrm>
            <a:prstGeom prst="rect">
              <a:avLst/>
            </a:prstGeom>
          </p:spPr>
        </p:pic>
        <p:sp>
          <p:nvSpPr>
            <p:cNvPr id="79" name="TextBox 78"/>
            <p:cNvSpPr txBox="1"/>
            <p:nvPr/>
          </p:nvSpPr>
          <p:spPr>
            <a:xfrm>
              <a:off x="2145773" y="4747119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hyphen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2184865" y="4955715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My eighty-three-year-old gran loves </a:t>
              </a:r>
            </a:p>
            <a:p>
              <a:pPr algn="ctr"/>
              <a:r>
                <a:rPr lang="en-GB" sz="800" b="1" dirty="0"/>
                <a:t>ice cream.</a:t>
              </a:r>
            </a:p>
          </p:txBody>
        </p:sp>
        <p:sp>
          <p:nvSpPr>
            <p:cNvPr id="81" name="Rectangle 80"/>
            <p:cNvSpPr/>
            <p:nvPr/>
          </p:nvSpPr>
          <p:spPr>
            <a:xfrm>
              <a:off x="2423541" y="4487307"/>
              <a:ext cx="217996" cy="3991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3175">
                    <a:solidFill>
                      <a:schemeClr val="bg1"/>
                    </a:solidFill>
                  </a:ln>
                </a:rPr>
                <a:t>-</a:t>
              </a:r>
              <a:endParaRPr lang="en-GB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3191172" y="4789217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3241584" y="4978154"/>
              <a:ext cx="695347" cy="323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00" b="1" dirty="0"/>
                <a:t>These are my favourite colours: purple, turquoise </a:t>
              </a:r>
            </a:p>
            <a:p>
              <a:pPr algn="ctr"/>
              <a:r>
                <a:rPr lang="en-GB" sz="700" b="1" dirty="0"/>
                <a:t>and pink.</a:t>
              </a: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3494479" y="4493262"/>
              <a:ext cx="185325" cy="3611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200" b="1" dirty="0">
                  <a:ln w="3175">
                    <a:solidFill>
                      <a:schemeClr val="bg1"/>
                    </a:solidFill>
                  </a:ln>
                </a:rPr>
                <a:t>: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4314714" y="4789217"/>
              <a:ext cx="852363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Semicolon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4386608" y="4970301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I don’t like broccoli; nevertheless, it is very good for you.</a:t>
              </a:r>
            </a:p>
          </p:txBody>
        </p:sp>
        <p:sp>
          <p:nvSpPr>
            <p:cNvPr id="87" name="Rectangle 86"/>
            <p:cNvSpPr/>
            <p:nvPr/>
          </p:nvSpPr>
          <p:spPr>
            <a:xfrm>
              <a:off x="4644589" y="4498147"/>
              <a:ext cx="179386" cy="323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b="1" dirty="0">
                  <a:ln w="3175">
                    <a:solidFill>
                      <a:schemeClr val="bg1"/>
                    </a:solidFill>
                  </a:ln>
                </a:rPr>
                <a:t>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30158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C9D5C1-4908-4D3E-BD08-4E6F9E2A697E}"/>
              </a:ext>
            </a:extLst>
          </p:cNvPr>
          <p:cNvSpPr/>
          <p:nvPr/>
        </p:nvSpPr>
        <p:spPr>
          <a:xfrm>
            <a:off x="1392572" y="1823646"/>
            <a:ext cx="6300133" cy="6962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Twinkl" pitchFamily="2" charset="0"/>
              </a:rPr>
              <a:t>Hidden Punctuation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277470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piece of punctuation is hidden?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0D3382D-048E-4BFF-A557-7DB67E725B5E}"/>
              </a:ext>
            </a:extLst>
          </p:cNvPr>
          <p:cNvSpPr/>
          <p:nvPr/>
        </p:nvSpPr>
        <p:spPr>
          <a:xfrm>
            <a:off x="755650" y="2020520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It was what happened next that shocked everyone</a:t>
            </a:r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…</a:t>
            </a:r>
            <a:endParaRPr lang="en-GB" sz="9600" dirty="0">
              <a:solidFill>
                <a:srgbClr val="FF0000"/>
              </a:solidFill>
              <a:latin typeface="Twinkl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B0464C-FDA9-4FFA-939E-F4E3ACC62C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744" y="2101482"/>
            <a:ext cx="190960" cy="24857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837" y="2882740"/>
            <a:ext cx="1236988" cy="161019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582" y="2864130"/>
            <a:ext cx="1251286" cy="162880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92" y="2864130"/>
            <a:ext cx="1251286" cy="162880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000" y="2864125"/>
            <a:ext cx="1251288" cy="1628803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335223" y="3196139"/>
            <a:ext cx="1317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Inverted </a:t>
            </a:r>
            <a:br>
              <a:rPr lang="en-GB" sz="1600" b="1" dirty="0">
                <a:ln w="3175">
                  <a:solidFill>
                    <a:schemeClr val="bg1"/>
                  </a:solidFill>
                </a:ln>
              </a:rPr>
            </a:br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Commas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412381" y="369133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“Good morning!” my friend shouted to me.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688369" y="2967652"/>
            <a:ext cx="6190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“ ”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081694" y="327799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Brackets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158112" y="3558321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He ended up using the bigger ruler </a:t>
            </a:r>
          </a:p>
          <a:p>
            <a:pPr algn="ctr"/>
            <a:r>
              <a:rPr lang="en-GB" sz="800" b="1" dirty="0"/>
              <a:t>(the 50cm ruler</a:t>
            </a:r>
            <a:r>
              <a:rPr lang="en-GB" sz="400" b="1" dirty="0"/>
              <a:t>).</a:t>
            </a:r>
          </a:p>
        </p:txBody>
      </p:sp>
      <p:sp>
        <p:nvSpPr>
          <p:cNvPr id="68" name="Rectangle 67"/>
          <p:cNvSpPr/>
          <p:nvPr/>
        </p:nvSpPr>
        <p:spPr>
          <a:xfrm>
            <a:off x="3531666" y="2915358"/>
            <a:ext cx="4443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dirty="0">
                <a:ln w="3175">
                  <a:solidFill>
                    <a:schemeClr val="bg1"/>
                  </a:solidFill>
                </a:ln>
              </a:rPr>
              <a:t>( )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802911" y="3169861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Dash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887966" y="346526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The film was very informative – I learned a great deal</a:t>
            </a:r>
            <a:r>
              <a:rPr lang="en-GB" sz="400" b="1" dirty="0"/>
              <a:t>.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504269" y="329257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Ellipsis</a:t>
            </a:r>
            <a:endParaRPr lang="en-GB" sz="11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580935" y="3616549"/>
            <a:ext cx="11473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/>
              <a:t>He thought and thought… and then thought some more.</a:t>
            </a:r>
          </a:p>
        </p:txBody>
      </p:sp>
      <p:sp>
        <p:nvSpPr>
          <p:cNvPr id="74" name="Rectangle 73"/>
          <p:cNvSpPr/>
          <p:nvPr/>
        </p:nvSpPr>
        <p:spPr>
          <a:xfrm>
            <a:off x="6944780" y="2872466"/>
            <a:ext cx="444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n w="3175">
                  <a:solidFill>
                    <a:schemeClr val="bg1"/>
                  </a:solidFill>
                </a:ln>
              </a:rPr>
              <a:t>…</a:t>
            </a:r>
          </a:p>
        </p:txBody>
      </p:sp>
      <p:grpSp>
        <p:nvGrpSpPr>
          <p:cNvPr id="75" name="Group 74"/>
          <p:cNvGrpSpPr/>
          <p:nvPr/>
        </p:nvGrpSpPr>
        <p:grpSpPr>
          <a:xfrm>
            <a:off x="2128181" y="4366710"/>
            <a:ext cx="4892146" cy="1742812"/>
            <a:chOff x="2145773" y="4487307"/>
            <a:chExt cx="3021304" cy="1076330"/>
          </a:xfrm>
        </p:grpSpPr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8024" y="4576540"/>
              <a:ext cx="749647" cy="975817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9602" y="4565259"/>
              <a:ext cx="749647" cy="975817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2739" y="4565258"/>
              <a:ext cx="766980" cy="998379"/>
            </a:xfrm>
            <a:prstGeom prst="rect">
              <a:avLst/>
            </a:prstGeom>
          </p:spPr>
        </p:pic>
        <p:sp>
          <p:nvSpPr>
            <p:cNvPr id="79" name="TextBox 78"/>
            <p:cNvSpPr txBox="1"/>
            <p:nvPr/>
          </p:nvSpPr>
          <p:spPr>
            <a:xfrm>
              <a:off x="2145773" y="4747119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hyphen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2184865" y="4955715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My eighty-three-year-old gran loves </a:t>
              </a:r>
            </a:p>
            <a:p>
              <a:pPr algn="ctr"/>
              <a:r>
                <a:rPr lang="en-GB" sz="800" b="1" dirty="0"/>
                <a:t>ice cream.</a:t>
              </a:r>
            </a:p>
          </p:txBody>
        </p:sp>
        <p:sp>
          <p:nvSpPr>
            <p:cNvPr id="81" name="Rectangle 80"/>
            <p:cNvSpPr/>
            <p:nvPr/>
          </p:nvSpPr>
          <p:spPr>
            <a:xfrm>
              <a:off x="2423541" y="4487307"/>
              <a:ext cx="217996" cy="3991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3175">
                    <a:solidFill>
                      <a:schemeClr val="bg1"/>
                    </a:solidFill>
                  </a:ln>
                </a:rPr>
                <a:t>-</a:t>
              </a:r>
              <a:endParaRPr lang="en-GB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3191172" y="4789217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3241584" y="4978154"/>
              <a:ext cx="695347" cy="323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00" b="1" dirty="0"/>
                <a:t>These are my favourite colours: purple, turquoise </a:t>
              </a:r>
            </a:p>
            <a:p>
              <a:pPr algn="ctr"/>
              <a:r>
                <a:rPr lang="en-GB" sz="700" b="1" dirty="0"/>
                <a:t>and pink.</a:t>
              </a: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3494479" y="4493262"/>
              <a:ext cx="185325" cy="3611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200" b="1" dirty="0">
                  <a:ln w="3175">
                    <a:solidFill>
                      <a:schemeClr val="bg1"/>
                    </a:solidFill>
                  </a:ln>
                </a:rPr>
                <a:t>: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4314714" y="4789217"/>
              <a:ext cx="852363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Semicolon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4386608" y="4970301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I don’t like broccoli; nevertheless, it is very good for you.</a:t>
              </a:r>
            </a:p>
          </p:txBody>
        </p:sp>
        <p:sp>
          <p:nvSpPr>
            <p:cNvPr id="87" name="Rectangle 86"/>
            <p:cNvSpPr/>
            <p:nvPr/>
          </p:nvSpPr>
          <p:spPr>
            <a:xfrm>
              <a:off x="4644589" y="4498147"/>
              <a:ext cx="179386" cy="323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b="1" dirty="0">
                  <a:ln w="3175">
                    <a:solidFill>
                      <a:schemeClr val="bg1"/>
                    </a:solidFill>
                  </a:ln>
                </a:rPr>
                <a:t>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06599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C9D5C1-4908-4D3E-BD08-4E6F9E2A697E}"/>
              </a:ext>
            </a:extLst>
          </p:cNvPr>
          <p:cNvSpPr/>
          <p:nvPr/>
        </p:nvSpPr>
        <p:spPr>
          <a:xfrm>
            <a:off x="1392572" y="1880048"/>
            <a:ext cx="6300133" cy="6962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Twinkl" pitchFamily="2" charset="0"/>
              </a:rPr>
              <a:t>Hidden Punctuation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24766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piece of punctuation is hidden?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0D3382D-048E-4BFF-A557-7DB67E725B5E}"/>
              </a:ext>
            </a:extLst>
          </p:cNvPr>
          <p:cNvSpPr/>
          <p:nvPr/>
        </p:nvSpPr>
        <p:spPr>
          <a:xfrm>
            <a:off x="755650" y="2076922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He made his opinion clear</a:t>
            </a:r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:</a:t>
            </a:r>
            <a:r>
              <a:rPr lang="en-GB" dirty="0">
                <a:latin typeface="Twinkl" pitchFamily="2" charset="0"/>
              </a:rPr>
              <a:t> he was not happy at all.</a:t>
            </a:r>
            <a:endParaRPr lang="en-GB" sz="9600" dirty="0">
              <a:solidFill>
                <a:srgbClr val="FF0000"/>
              </a:solidFill>
              <a:latin typeface="Twinkl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B0464C-FDA9-4FFA-939E-F4E3ACC62C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172019"/>
            <a:ext cx="156451" cy="20365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837" y="2882740"/>
            <a:ext cx="1236988" cy="161019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582" y="2864130"/>
            <a:ext cx="1251286" cy="162880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92" y="2864130"/>
            <a:ext cx="1251286" cy="162880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000" y="2864125"/>
            <a:ext cx="1251288" cy="1628803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335223" y="3196139"/>
            <a:ext cx="1317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Inverted </a:t>
            </a:r>
            <a:br>
              <a:rPr lang="en-GB" sz="1600" b="1" dirty="0">
                <a:ln w="3175">
                  <a:solidFill>
                    <a:schemeClr val="bg1"/>
                  </a:solidFill>
                </a:ln>
              </a:rPr>
            </a:br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Commas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412381" y="369133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“Good morning!” my friend shouted to me.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688369" y="2967652"/>
            <a:ext cx="6190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“ ”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081694" y="327799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Brackets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158112" y="3558321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He ended up using the bigger ruler </a:t>
            </a:r>
          </a:p>
          <a:p>
            <a:pPr algn="ctr"/>
            <a:r>
              <a:rPr lang="en-GB" sz="800" b="1" dirty="0"/>
              <a:t>(the 50cm ruler</a:t>
            </a:r>
            <a:r>
              <a:rPr lang="en-GB" sz="400" b="1" dirty="0"/>
              <a:t>).</a:t>
            </a:r>
          </a:p>
        </p:txBody>
      </p:sp>
      <p:sp>
        <p:nvSpPr>
          <p:cNvPr id="68" name="Rectangle 67"/>
          <p:cNvSpPr/>
          <p:nvPr/>
        </p:nvSpPr>
        <p:spPr>
          <a:xfrm>
            <a:off x="3531666" y="2915358"/>
            <a:ext cx="4443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dirty="0">
                <a:ln w="3175">
                  <a:solidFill>
                    <a:schemeClr val="bg1"/>
                  </a:solidFill>
                </a:ln>
              </a:rPr>
              <a:t>( )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802911" y="3169861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Dash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887966" y="346526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The film was very informative – I learned a great deal</a:t>
            </a:r>
            <a:r>
              <a:rPr lang="en-GB" sz="400" b="1" dirty="0"/>
              <a:t>.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504269" y="329257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Ellipsis</a:t>
            </a:r>
            <a:endParaRPr lang="en-GB" sz="11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580935" y="3616549"/>
            <a:ext cx="11473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/>
              <a:t>He thought and thought… and then thought some more.</a:t>
            </a:r>
          </a:p>
        </p:txBody>
      </p:sp>
      <p:sp>
        <p:nvSpPr>
          <p:cNvPr id="74" name="Rectangle 73"/>
          <p:cNvSpPr/>
          <p:nvPr/>
        </p:nvSpPr>
        <p:spPr>
          <a:xfrm>
            <a:off x="6944780" y="2872466"/>
            <a:ext cx="444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n w="3175">
                  <a:solidFill>
                    <a:schemeClr val="bg1"/>
                  </a:solidFill>
                </a:ln>
              </a:rPr>
              <a:t>…</a:t>
            </a:r>
          </a:p>
        </p:txBody>
      </p:sp>
      <p:grpSp>
        <p:nvGrpSpPr>
          <p:cNvPr id="75" name="Group 74"/>
          <p:cNvGrpSpPr/>
          <p:nvPr/>
        </p:nvGrpSpPr>
        <p:grpSpPr>
          <a:xfrm>
            <a:off x="2128181" y="4366710"/>
            <a:ext cx="4892146" cy="1742812"/>
            <a:chOff x="2145773" y="4487307"/>
            <a:chExt cx="3021304" cy="1076330"/>
          </a:xfrm>
        </p:grpSpPr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8024" y="4576540"/>
              <a:ext cx="749647" cy="975817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9602" y="4565259"/>
              <a:ext cx="749647" cy="975817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2739" y="4565258"/>
              <a:ext cx="766980" cy="998379"/>
            </a:xfrm>
            <a:prstGeom prst="rect">
              <a:avLst/>
            </a:prstGeom>
          </p:spPr>
        </p:pic>
        <p:sp>
          <p:nvSpPr>
            <p:cNvPr id="79" name="TextBox 78"/>
            <p:cNvSpPr txBox="1"/>
            <p:nvPr/>
          </p:nvSpPr>
          <p:spPr>
            <a:xfrm>
              <a:off x="2145773" y="4747119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hyphen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2184865" y="4955715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My eighty-three-year-old gran loves </a:t>
              </a:r>
            </a:p>
            <a:p>
              <a:pPr algn="ctr"/>
              <a:r>
                <a:rPr lang="en-GB" sz="800" b="1" dirty="0"/>
                <a:t>ice cream.</a:t>
              </a:r>
            </a:p>
          </p:txBody>
        </p:sp>
        <p:sp>
          <p:nvSpPr>
            <p:cNvPr id="81" name="Rectangle 80"/>
            <p:cNvSpPr/>
            <p:nvPr/>
          </p:nvSpPr>
          <p:spPr>
            <a:xfrm>
              <a:off x="2423541" y="4487307"/>
              <a:ext cx="217996" cy="3991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3175">
                    <a:solidFill>
                      <a:schemeClr val="bg1"/>
                    </a:solidFill>
                  </a:ln>
                </a:rPr>
                <a:t>-</a:t>
              </a:r>
              <a:endParaRPr lang="en-GB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3191172" y="4789217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3241584" y="4978154"/>
              <a:ext cx="695347" cy="323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00" b="1" dirty="0"/>
                <a:t>These are my favourite colours: purple, turquoise </a:t>
              </a:r>
            </a:p>
            <a:p>
              <a:pPr algn="ctr"/>
              <a:r>
                <a:rPr lang="en-GB" sz="700" b="1" dirty="0"/>
                <a:t>and pink.</a:t>
              </a: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3494479" y="4493262"/>
              <a:ext cx="185325" cy="3611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200" b="1" dirty="0">
                  <a:ln w="3175">
                    <a:solidFill>
                      <a:schemeClr val="bg1"/>
                    </a:solidFill>
                  </a:ln>
                </a:rPr>
                <a:t>: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4314714" y="4789217"/>
              <a:ext cx="852363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Semicolon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4386608" y="4970301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I don’t like broccoli; nevertheless, it is very good for you.</a:t>
              </a:r>
            </a:p>
          </p:txBody>
        </p:sp>
        <p:sp>
          <p:nvSpPr>
            <p:cNvPr id="87" name="Rectangle 86"/>
            <p:cNvSpPr/>
            <p:nvPr/>
          </p:nvSpPr>
          <p:spPr>
            <a:xfrm>
              <a:off x="4644589" y="4498147"/>
              <a:ext cx="179386" cy="323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b="1" dirty="0">
                  <a:ln w="3175">
                    <a:solidFill>
                      <a:schemeClr val="bg1"/>
                    </a:solidFill>
                  </a:ln>
                </a:rPr>
                <a:t>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56561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C9D5C1-4908-4D3E-BD08-4E6F9E2A697E}"/>
              </a:ext>
            </a:extLst>
          </p:cNvPr>
          <p:cNvSpPr/>
          <p:nvPr/>
        </p:nvSpPr>
        <p:spPr>
          <a:xfrm>
            <a:off x="1392572" y="1762122"/>
            <a:ext cx="6300133" cy="6962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Twinkl" pitchFamily="2" charset="0"/>
              </a:rPr>
              <a:t>Hidden Punctuation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21205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piece of punctuation is hidden?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0D3382D-048E-4BFF-A557-7DB67E725B5E}"/>
              </a:ext>
            </a:extLst>
          </p:cNvPr>
          <p:cNvSpPr/>
          <p:nvPr/>
        </p:nvSpPr>
        <p:spPr>
          <a:xfrm>
            <a:off x="755650" y="195899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Greta </a:t>
            </a:r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– </a:t>
            </a:r>
            <a:r>
              <a:rPr lang="en-GB" dirty="0">
                <a:latin typeface="Twinkl" pitchFamily="2" charset="0"/>
              </a:rPr>
              <a:t>weary and aged – hobbled towards the cottage.</a:t>
            </a:r>
            <a:endParaRPr lang="en-GB" sz="9600" dirty="0">
              <a:solidFill>
                <a:srgbClr val="FF0000"/>
              </a:solidFill>
              <a:latin typeface="Twinkl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B0464C-FDA9-4FFA-939E-F4E3ACC62C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787" y="2054826"/>
            <a:ext cx="119669" cy="15577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837" y="2882740"/>
            <a:ext cx="1236988" cy="161019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582" y="2864130"/>
            <a:ext cx="1251286" cy="162880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92" y="2864130"/>
            <a:ext cx="1251286" cy="162880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000" y="2864125"/>
            <a:ext cx="1251288" cy="1628803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335223" y="3196139"/>
            <a:ext cx="1317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Inverted </a:t>
            </a:r>
            <a:br>
              <a:rPr lang="en-GB" sz="1600" b="1" dirty="0">
                <a:ln w="3175">
                  <a:solidFill>
                    <a:schemeClr val="bg1"/>
                  </a:solidFill>
                </a:ln>
              </a:rPr>
            </a:br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Commas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412381" y="369133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“Good morning!” my friend shouted to me.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688369" y="2967652"/>
            <a:ext cx="6190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“ ”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081694" y="327799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Brackets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158112" y="3558321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He ended up using the bigger ruler </a:t>
            </a:r>
          </a:p>
          <a:p>
            <a:pPr algn="ctr"/>
            <a:r>
              <a:rPr lang="en-GB" sz="800" b="1" dirty="0"/>
              <a:t>(the 50cm ruler</a:t>
            </a:r>
            <a:r>
              <a:rPr lang="en-GB" sz="400" b="1" dirty="0"/>
              <a:t>).</a:t>
            </a:r>
          </a:p>
        </p:txBody>
      </p:sp>
      <p:sp>
        <p:nvSpPr>
          <p:cNvPr id="68" name="Rectangle 67"/>
          <p:cNvSpPr/>
          <p:nvPr/>
        </p:nvSpPr>
        <p:spPr>
          <a:xfrm>
            <a:off x="3531666" y="2915358"/>
            <a:ext cx="4443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dirty="0">
                <a:ln w="3175">
                  <a:solidFill>
                    <a:schemeClr val="bg1"/>
                  </a:solidFill>
                </a:ln>
              </a:rPr>
              <a:t>( )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802911" y="3169861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Dash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887966" y="346526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The film was very informative – I learned a great deal</a:t>
            </a:r>
            <a:r>
              <a:rPr lang="en-GB" sz="400" b="1" dirty="0"/>
              <a:t>.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504269" y="329257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Ellipsis</a:t>
            </a:r>
            <a:endParaRPr lang="en-GB" sz="11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580935" y="3616549"/>
            <a:ext cx="11473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/>
              <a:t>He thought and thought… and then thought some more.</a:t>
            </a:r>
          </a:p>
        </p:txBody>
      </p:sp>
      <p:sp>
        <p:nvSpPr>
          <p:cNvPr id="74" name="Rectangle 73"/>
          <p:cNvSpPr/>
          <p:nvPr/>
        </p:nvSpPr>
        <p:spPr>
          <a:xfrm>
            <a:off x="6944780" y="2872466"/>
            <a:ext cx="444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n w="3175">
                  <a:solidFill>
                    <a:schemeClr val="bg1"/>
                  </a:solidFill>
                </a:ln>
              </a:rPr>
              <a:t>…</a:t>
            </a:r>
          </a:p>
        </p:txBody>
      </p:sp>
      <p:grpSp>
        <p:nvGrpSpPr>
          <p:cNvPr id="75" name="Group 74"/>
          <p:cNvGrpSpPr/>
          <p:nvPr/>
        </p:nvGrpSpPr>
        <p:grpSpPr>
          <a:xfrm>
            <a:off x="2128181" y="4366710"/>
            <a:ext cx="4892146" cy="1742812"/>
            <a:chOff x="2145773" y="4487307"/>
            <a:chExt cx="3021304" cy="1076330"/>
          </a:xfrm>
        </p:grpSpPr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8024" y="4576540"/>
              <a:ext cx="749647" cy="975817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9602" y="4565259"/>
              <a:ext cx="749647" cy="975817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2739" y="4565258"/>
              <a:ext cx="766980" cy="998379"/>
            </a:xfrm>
            <a:prstGeom prst="rect">
              <a:avLst/>
            </a:prstGeom>
          </p:spPr>
        </p:pic>
        <p:sp>
          <p:nvSpPr>
            <p:cNvPr id="79" name="TextBox 78"/>
            <p:cNvSpPr txBox="1"/>
            <p:nvPr/>
          </p:nvSpPr>
          <p:spPr>
            <a:xfrm>
              <a:off x="2145773" y="4747119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hyphen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2184865" y="4955715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My eighty-three-year-old gran loves </a:t>
              </a:r>
            </a:p>
            <a:p>
              <a:pPr algn="ctr"/>
              <a:r>
                <a:rPr lang="en-GB" sz="800" b="1" dirty="0"/>
                <a:t>ice cream.</a:t>
              </a:r>
            </a:p>
          </p:txBody>
        </p:sp>
        <p:sp>
          <p:nvSpPr>
            <p:cNvPr id="81" name="Rectangle 80"/>
            <p:cNvSpPr/>
            <p:nvPr/>
          </p:nvSpPr>
          <p:spPr>
            <a:xfrm>
              <a:off x="2423541" y="4487307"/>
              <a:ext cx="217996" cy="3991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3175">
                    <a:solidFill>
                      <a:schemeClr val="bg1"/>
                    </a:solidFill>
                  </a:ln>
                </a:rPr>
                <a:t>-</a:t>
              </a:r>
              <a:endParaRPr lang="en-GB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3191172" y="4789217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3241584" y="4978154"/>
              <a:ext cx="695347" cy="323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00" b="1" dirty="0"/>
                <a:t>These are my favourite colours: purple, turquoise </a:t>
              </a:r>
            </a:p>
            <a:p>
              <a:pPr algn="ctr"/>
              <a:r>
                <a:rPr lang="en-GB" sz="700" b="1" dirty="0"/>
                <a:t>and pink.</a:t>
              </a: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3494479" y="4493262"/>
              <a:ext cx="185325" cy="3611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200" b="1" dirty="0">
                  <a:ln w="3175">
                    <a:solidFill>
                      <a:schemeClr val="bg1"/>
                    </a:solidFill>
                  </a:ln>
                </a:rPr>
                <a:t>: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4314714" y="4789217"/>
              <a:ext cx="852363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Semicolon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4386608" y="4970301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I don’t like broccoli; nevertheless, it is very good for you.</a:t>
              </a:r>
            </a:p>
          </p:txBody>
        </p:sp>
        <p:sp>
          <p:nvSpPr>
            <p:cNvPr id="87" name="Rectangle 86"/>
            <p:cNvSpPr/>
            <p:nvPr/>
          </p:nvSpPr>
          <p:spPr>
            <a:xfrm>
              <a:off x="4644589" y="4498147"/>
              <a:ext cx="179386" cy="323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b="1" dirty="0">
                  <a:ln w="3175">
                    <a:solidFill>
                      <a:schemeClr val="bg1"/>
                    </a:solidFill>
                  </a:ln>
                </a:rPr>
                <a:t>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96347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C9D5C1-4908-4D3E-BD08-4E6F9E2A697E}"/>
              </a:ext>
            </a:extLst>
          </p:cNvPr>
          <p:cNvSpPr/>
          <p:nvPr/>
        </p:nvSpPr>
        <p:spPr>
          <a:xfrm>
            <a:off x="1392572" y="1774470"/>
            <a:ext cx="6300133" cy="6962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Twinkl" pitchFamily="2" charset="0"/>
              </a:rPr>
              <a:t>Hidden Punctuation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23797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piece of punctuation is hidden?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0D3382D-048E-4BFF-A557-7DB67E725B5E}"/>
              </a:ext>
            </a:extLst>
          </p:cNvPr>
          <p:cNvSpPr/>
          <p:nvPr/>
        </p:nvSpPr>
        <p:spPr>
          <a:xfrm>
            <a:off x="781843" y="1971344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Frankie </a:t>
            </a:r>
            <a:r>
              <a:rPr lang="en-GB" dirty="0" err="1">
                <a:latin typeface="Twinkl" pitchFamily="2" charset="0"/>
              </a:rPr>
              <a:t>howled,</a:t>
            </a:r>
            <a:r>
              <a:rPr lang="en-GB" dirty="0" err="1">
                <a:solidFill>
                  <a:srgbClr val="FF0000"/>
                </a:solidFill>
                <a:latin typeface="Twinkl" pitchFamily="2" charset="0"/>
              </a:rPr>
              <a:t>“</a:t>
            </a:r>
            <a:r>
              <a:rPr lang="en-GB" dirty="0" err="1">
                <a:latin typeface="Twinkl" pitchFamily="2" charset="0"/>
              </a:rPr>
              <a:t>Tell</a:t>
            </a:r>
            <a:r>
              <a:rPr lang="en-GB" dirty="0">
                <a:latin typeface="Twinkl" pitchFamily="2" charset="0"/>
              </a:rPr>
              <a:t> us another joke!”</a:t>
            </a:r>
            <a:endParaRPr lang="en-GB" sz="9600" dirty="0">
              <a:solidFill>
                <a:srgbClr val="FF0000"/>
              </a:solidFill>
              <a:latin typeface="Twinkl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B0464C-FDA9-4FFA-939E-F4E3ACC62C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785" y="1988013"/>
            <a:ext cx="135809" cy="176783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837" y="2882740"/>
            <a:ext cx="1236988" cy="1610190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582" y="2864130"/>
            <a:ext cx="1251286" cy="1628801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92" y="2864130"/>
            <a:ext cx="1251286" cy="1628801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000" y="2864125"/>
            <a:ext cx="1251288" cy="1628803"/>
          </a:xfrm>
          <a:prstGeom prst="rect">
            <a:avLst/>
          </a:prstGeom>
        </p:spPr>
      </p:pic>
      <p:sp>
        <p:nvSpPr>
          <p:cNvPr id="92" name="TextBox 91"/>
          <p:cNvSpPr txBox="1"/>
          <p:nvPr/>
        </p:nvSpPr>
        <p:spPr>
          <a:xfrm>
            <a:off x="1335223" y="3196139"/>
            <a:ext cx="1317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Inverted </a:t>
            </a:r>
            <a:br>
              <a:rPr lang="en-GB" sz="1600" b="1" dirty="0">
                <a:ln w="3175">
                  <a:solidFill>
                    <a:schemeClr val="bg1"/>
                  </a:solidFill>
                </a:ln>
              </a:rPr>
            </a:br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Commas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1412381" y="369133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“Good morning!” my friend shouted to me.</a:t>
            </a:r>
          </a:p>
        </p:txBody>
      </p:sp>
      <p:sp>
        <p:nvSpPr>
          <p:cNvPr id="94" name="Rectangle 93"/>
          <p:cNvSpPr/>
          <p:nvPr/>
        </p:nvSpPr>
        <p:spPr>
          <a:xfrm>
            <a:off x="1688369" y="2967652"/>
            <a:ext cx="6190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“ ”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3081694" y="327799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Brackets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3158112" y="3558321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He ended up using the bigger ruler </a:t>
            </a:r>
          </a:p>
          <a:p>
            <a:pPr algn="ctr"/>
            <a:r>
              <a:rPr lang="en-GB" sz="800" b="1" dirty="0"/>
              <a:t>(the 50cm ruler</a:t>
            </a:r>
            <a:r>
              <a:rPr lang="en-GB" sz="400" b="1" dirty="0"/>
              <a:t>).</a:t>
            </a:r>
          </a:p>
        </p:txBody>
      </p:sp>
      <p:sp>
        <p:nvSpPr>
          <p:cNvPr id="97" name="Rectangle 96"/>
          <p:cNvSpPr/>
          <p:nvPr/>
        </p:nvSpPr>
        <p:spPr>
          <a:xfrm>
            <a:off x="3531666" y="2915358"/>
            <a:ext cx="4443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dirty="0">
                <a:ln w="3175">
                  <a:solidFill>
                    <a:schemeClr val="bg1"/>
                  </a:solidFill>
                </a:ln>
              </a:rPr>
              <a:t>( )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4802911" y="3169861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Dash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4887966" y="346526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The film was very informative – I learned a great deal</a:t>
            </a:r>
            <a:r>
              <a:rPr lang="en-GB" sz="400" b="1" dirty="0"/>
              <a:t>.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6504269" y="329257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Ellipsis</a:t>
            </a:r>
            <a:endParaRPr lang="en-GB" sz="11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6580935" y="3616549"/>
            <a:ext cx="11473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/>
              <a:t>He thought and thought… and then thought some more.</a:t>
            </a:r>
          </a:p>
        </p:txBody>
      </p:sp>
      <p:sp>
        <p:nvSpPr>
          <p:cNvPr id="102" name="Rectangle 101"/>
          <p:cNvSpPr/>
          <p:nvPr/>
        </p:nvSpPr>
        <p:spPr>
          <a:xfrm>
            <a:off x="6944780" y="2872466"/>
            <a:ext cx="444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n w="3175">
                  <a:solidFill>
                    <a:schemeClr val="bg1"/>
                  </a:solidFill>
                </a:ln>
              </a:rPr>
              <a:t>…</a:t>
            </a:r>
          </a:p>
        </p:txBody>
      </p:sp>
      <p:grpSp>
        <p:nvGrpSpPr>
          <p:cNvPr id="103" name="Group 102"/>
          <p:cNvGrpSpPr/>
          <p:nvPr/>
        </p:nvGrpSpPr>
        <p:grpSpPr>
          <a:xfrm>
            <a:off x="2128181" y="4366710"/>
            <a:ext cx="4892146" cy="1742812"/>
            <a:chOff x="2145773" y="4487307"/>
            <a:chExt cx="3021304" cy="1076330"/>
          </a:xfrm>
        </p:grpSpPr>
        <p:pic>
          <p:nvPicPr>
            <p:cNvPr id="104" name="Picture 10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8024" y="4576540"/>
              <a:ext cx="749647" cy="975817"/>
            </a:xfrm>
            <a:prstGeom prst="rect">
              <a:avLst/>
            </a:prstGeom>
          </p:spPr>
        </p:pic>
        <p:pic>
          <p:nvPicPr>
            <p:cNvPr id="105" name="Picture 10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9602" y="4565259"/>
              <a:ext cx="749647" cy="975817"/>
            </a:xfrm>
            <a:prstGeom prst="rect">
              <a:avLst/>
            </a:prstGeom>
          </p:spPr>
        </p:pic>
        <p:pic>
          <p:nvPicPr>
            <p:cNvPr id="106" name="Picture 10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2739" y="4565258"/>
              <a:ext cx="766980" cy="998379"/>
            </a:xfrm>
            <a:prstGeom prst="rect">
              <a:avLst/>
            </a:prstGeom>
          </p:spPr>
        </p:pic>
        <p:sp>
          <p:nvSpPr>
            <p:cNvPr id="107" name="TextBox 106"/>
            <p:cNvSpPr txBox="1"/>
            <p:nvPr/>
          </p:nvSpPr>
          <p:spPr>
            <a:xfrm>
              <a:off x="2145773" y="4747119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hyphen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2184865" y="4955715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My eighty-three-year-old gran loves </a:t>
              </a:r>
            </a:p>
            <a:p>
              <a:pPr algn="ctr"/>
              <a:r>
                <a:rPr lang="en-GB" sz="800" b="1" dirty="0"/>
                <a:t>ice cream.</a:t>
              </a:r>
            </a:p>
          </p:txBody>
        </p:sp>
        <p:sp>
          <p:nvSpPr>
            <p:cNvPr id="109" name="Rectangle 108"/>
            <p:cNvSpPr/>
            <p:nvPr/>
          </p:nvSpPr>
          <p:spPr>
            <a:xfrm>
              <a:off x="2423541" y="4487307"/>
              <a:ext cx="217996" cy="3991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3175">
                    <a:solidFill>
                      <a:schemeClr val="bg1"/>
                    </a:solidFill>
                  </a:ln>
                </a:rPr>
                <a:t>-</a:t>
              </a:r>
              <a:endParaRPr lang="en-GB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110" name="TextBox 109"/>
            <p:cNvSpPr txBox="1"/>
            <p:nvPr/>
          </p:nvSpPr>
          <p:spPr>
            <a:xfrm>
              <a:off x="3191172" y="4789217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3241584" y="4978154"/>
              <a:ext cx="695347" cy="323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00" b="1" dirty="0"/>
                <a:t>These are my favourite colours: purple, turquoise </a:t>
              </a:r>
            </a:p>
            <a:p>
              <a:pPr algn="ctr"/>
              <a:r>
                <a:rPr lang="en-GB" sz="700" b="1" dirty="0"/>
                <a:t>and pink.</a:t>
              </a:r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3494479" y="4493262"/>
              <a:ext cx="185325" cy="3611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200" b="1" dirty="0">
                  <a:ln w="3175">
                    <a:solidFill>
                      <a:schemeClr val="bg1"/>
                    </a:solidFill>
                  </a:ln>
                </a:rPr>
                <a:t>:</a:t>
              </a: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4314714" y="4789217"/>
              <a:ext cx="852363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Semicolon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114" name="TextBox 113"/>
            <p:cNvSpPr txBox="1"/>
            <p:nvPr/>
          </p:nvSpPr>
          <p:spPr>
            <a:xfrm>
              <a:off x="4386608" y="4970301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I don’t like broccoli; nevertheless, it is very good for you.</a:t>
              </a:r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4644589" y="4498147"/>
              <a:ext cx="179386" cy="323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b="1" dirty="0">
                  <a:ln w="3175">
                    <a:solidFill>
                      <a:schemeClr val="bg1"/>
                    </a:solidFill>
                  </a:ln>
                </a:rPr>
                <a:t>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50871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C9D5C1-4908-4D3E-BD08-4E6F9E2A697E}"/>
              </a:ext>
            </a:extLst>
          </p:cNvPr>
          <p:cNvSpPr/>
          <p:nvPr/>
        </p:nvSpPr>
        <p:spPr>
          <a:xfrm>
            <a:off x="1392572" y="1773031"/>
            <a:ext cx="6300133" cy="6962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Twinkl" pitchFamily="2" charset="0"/>
              </a:rPr>
              <a:t>Hidden Punctuation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24766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piece of punctuation is hidden?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0D3382D-048E-4BFF-A557-7DB67E725B5E}"/>
              </a:ext>
            </a:extLst>
          </p:cNvPr>
          <p:cNvSpPr/>
          <p:nvPr/>
        </p:nvSpPr>
        <p:spPr>
          <a:xfrm>
            <a:off x="755650" y="185885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The wicked wind howled</a:t>
            </a:r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; </a:t>
            </a:r>
            <a:r>
              <a:rPr lang="en-GB" dirty="0">
                <a:latin typeface="Twinkl" pitchFamily="2" charset="0"/>
              </a:rPr>
              <a:t>the shutters on the inn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clattered and banged.</a:t>
            </a:r>
            <a:endParaRPr lang="en-GB" sz="9600" dirty="0">
              <a:solidFill>
                <a:srgbClr val="FF0000"/>
              </a:solidFill>
              <a:latin typeface="Twinkl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B0464C-FDA9-4FFA-939E-F4E3ACC62C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845" y="1972357"/>
            <a:ext cx="106756" cy="138965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837" y="2882740"/>
            <a:ext cx="1236988" cy="161019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582" y="2864130"/>
            <a:ext cx="1251286" cy="162880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92" y="2864130"/>
            <a:ext cx="1251286" cy="162880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000" y="2864125"/>
            <a:ext cx="1251288" cy="1628803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335223" y="3196139"/>
            <a:ext cx="1317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Inverted </a:t>
            </a:r>
            <a:br>
              <a:rPr lang="en-GB" sz="1600" b="1" dirty="0">
                <a:ln w="3175">
                  <a:solidFill>
                    <a:schemeClr val="bg1"/>
                  </a:solidFill>
                </a:ln>
              </a:rPr>
            </a:br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Commas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412381" y="369133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“Good morning!” my friend shouted to me.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688369" y="2967652"/>
            <a:ext cx="6190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“ ”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081694" y="327799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Brackets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158112" y="3558321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He ended up using the bigger ruler </a:t>
            </a:r>
          </a:p>
          <a:p>
            <a:pPr algn="ctr"/>
            <a:r>
              <a:rPr lang="en-GB" sz="800" b="1" dirty="0"/>
              <a:t>(the 50cm ruler</a:t>
            </a:r>
            <a:r>
              <a:rPr lang="en-GB" sz="400" b="1" dirty="0"/>
              <a:t>).</a:t>
            </a:r>
          </a:p>
        </p:txBody>
      </p:sp>
      <p:sp>
        <p:nvSpPr>
          <p:cNvPr id="68" name="Rectangle 67"/>
          <p:cNvSpPr/>
          <p:nvPr/>
        </p:nvSpPr>
        <p:spPr>
          <a:xfrm>
            <a:off x="3531666" y="2915358"/>
            <a:ext cx="4443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dirty="0">
                <a:ln w="3175">
                  <a:solidFill>
                    <a:schemeClr val="bg1"/>
                  </a:solidFill>
                </a:ln>
              </a:rPr>
              <a:t>( )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802911" y="3169861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Dash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887966" y="346526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The film was very informative – I learned a great deal</a:t>
            </a:r>
            <a:r>
              <a:rPr lang="en-GB" sz="400" b="1" dirty="0"/>
              <a:t>.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504269" y="329257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Ellipsis</a:t>
            </a:r>
            <a:endParaRPr lang="en-GB" sz="11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580935" y="3616549"/>
            <a:ext cx="11473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/>
              <a:t>He thought and thought… and then thought some more.</a:t>
            </a:r>
          </a:p>
        </p:txBody>
      </p:sp>
      <p:sp>
        <p:nvSpPr>
          <p:cNvPr id="74" name="Rectangle 73"/>
          <p:cNvSpPr/>
          <p:nvPr/>
        </p:nvSpPr>
        <p:spPr>
          <a:xfrm>
            <a:off x="6944780" y="2872466"/>
            <a:ext cx="444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n w="3175">
                  <a:solidFill>
                    <a:schemeClr val="bg1"/>
                  </a:solidFill>
                </a:ln>
              </a:rPr>
              <a:t>…</a:t>
            </a:r>
          </a:p>
        </p:txBody>
      </p:sp>
      <p:grpSp>
        <p:nvGrpSpPr>
          <p:cNvPr id="75" name="Group 74"/>
          <p:cNvGrpSpPr/>
          <p:nvPr/>
        </p:nvGrpSpPr>
        <p:grpSpPr>
          <a:xfrm>
            <a:off x="2128181" y="4366710"/>
            <a:ext cx="4892146" cy="1742812"/>
            <a:chOff x="2145773" y="4487307"/>
            <a:chExt cx="3021304" cy="1076330"/>
          </a:xfrm>
        </p:grpSpPr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8024" y="4576540"/>
              <a:ext cx="749647" cy="975817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9602" y="4565259"/>
              <a:ext cx="749647" cy="975817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2739" y="4565258"/>
              <a:ext cx="766980" cy="998379"/>
            </a:xfrm>
            <a:prstGeom prst="rect">
              <a:avLst/>
            </a:prstGeom>
          </p:spPr>
        </p:pic>
        <p:sp>
          <p:nvSpPr>
            <p:cNvPr id="79" name="TextBox 78"/>
            <p:cNvSpPr txBox="1"/>
            <p:nvPr/>
          </p:nvSpPr>
          <p:spPr>
            <a:xfrm>
              <a:off x="2145773" y="4747119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hyphen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2184865" y="4955715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My eighty-three-year-old gran loves </a:t>
              </a:r>
            </a:p>
            <a:p>
              <a:pPr algn="ctr"/>
              <a:r>
                <a:rPr lang="en-GB" sz="800" b="1" dirty="0"/>
                <a:t>ice cream.</a:t>
              </a:r>
            </a:p>
          </p:txBody>
        </p:sp>
        <p:sp>
          <p:nvSpPr>
            <p:cNvPr id="81" name="Rectangle 80"/>
            <p:cNvSpPr/>
            <p:nvPr/>
          </p:nvSpPr>
          <p:spPr>
            <a:xfrm>
              <a:off x="2423541" y="4487307"/>
              <a:ext cx="217996" cy="3991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3175">
                    <a:solidFill>
                      <a:schemeClr val="bg1"/>
                    </a:solidFill>
                  </a:ln>
                </a:rPr>
                <a:t>-</a:t>
              </a:r>
              <a:endParaRPr lang="en-GB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3191172" y="4789217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3241584" y="4978154"/>
              <a:ext cx="695347" cy="323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00" b="1" dirty="0"/>
                <a:t>These are my favourite colours: purple, turquoise </a:t>
              </a:r>
            </a:p>
            <a:p>
              <a:pPr algn="ctr"/>
              <a:r>
                <a:rPr lang="en-GB" sz="700" b="1" dirty="0"/>
                <a:t>and pink.</a:t>
              </a: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3494479" y="4493262"/>
              <a:ext cx="185325" cy="3611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200" b="1" dirty="0">
                  <a:ln w="3175">
                    <a:solidFill>
                      <a:schemeClr val="bg1"/>
                    </a:solidFill>
                  </a:ln>
                </a:rPr>
                <a:t>: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4314714" y="4789217"/>
              <a:ext cx="852363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Semicolon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4386608" y="4970301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I don’t like broccoli; nevertheless, it is very good for you.</a:t>
              </a:r>
            </a:p>
          </p:txBody>
        </p:sp>
        <p:sp>
          <p:nvSpPr>
            <p:cNvPr id="87" name="Rectangle 86"/>
            <p:cNvSpPr/>
            <p:nvPr/>
          </p:nvSpPr>
          <p:spPr>
            <a:xfrm>
              <a:off x="4644589" y="4498147"/>
              <a:ext cx="179386" cy="323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b="1" dirty="0">
                  <a:ln w="3175">
                    <a:solidFill>
                      <a:schemeClr val="bg1"/>
                    </a:solidFill>
                  </a:ln>
                </a:rPr>
                <a:t>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26796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Twinkl" pitchFamily="2" charset="0"/>
              </a:rPr>
              <a:t>Missing Punctuation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966951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Each of the following sentences are missing one piece of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popping punctuation.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0D3382D-048E-4BFF-A557-7DB67E725B5E}"/>
              </a:ext>
            </a:extLst>
          </p:cNvPr>
          <p:cNvSpPr/>
          <p:nvPr/>
        </p:nvSpPr>
        <p:spPr>
          <a:xfrm>
            <a:off x="755650" y="298841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Click on the correct balloon to show which piece of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punctuation is missing. </a:t>
            </a:r>
          </a:p>
        </p:txBody>
      </p:sp>
    </p:spTree>
    <p:extLst>
      <p:ext uri="{BB962C8B-B14F-4D97-AF65-F5344CB8AC3E}">
        <p14:creationId xmlns:p14="http://schemas.microsoft.com/office/powerpoint/2010/main" val="2566607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C9D5C1-4908-4D3E-BD08-4E6F9E2A697E}"/>
              </a:ext>
            </a:extLst>
          </p:cNvPr>
          <p:cNvSpPr/>
          <p:nvPr/>
        </p:nvSpPr>
        <p:spPr>
          <a:xfrm>
            <a:off x="1392572" y="1902981"/>
            <a:ext cx="6300133" cy="6962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Twinkl" pitchFamily="2" charset="0"/>
              </a:rPr>
              <a:t>Missing Punctuation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33467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piece of punctuation is missing?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0D3382D-048E-4BFF-A557-7DB67E725B5E}"/>
              </a:ext>
            </a:extLst>
          </p:cNvPr>
          <p:cNvSpPr/>
          <p:nvPr/>
        </p:nvSpPr>
        <p:spPr>
          <a:xfrm>
            <a:off x="755650" y="198880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The sun rose over the hills </a:t>
            </a:r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it was a magnificent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sight to behold.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2D81F7D-06A1-4DC1-8256-E76CDE5F3BA3}"/>
              </a:ext>
            </a:extLst>
          </p:cNvPr>
          <p:cNvSpPr/>
          <p:nvPr/>
        </p:nvSpPr>
        <p:spPr>
          <a:xfrm>
            <a:off x="4687287" y="1937103"/>
            <a:ext cx="247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;</a:t>
            </a:r>
            <a:endParaRPr lang="en-GB" dirty="0"/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837" y="2882740"/>
            <a:ext cx="1236988" cy="161019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582" y="2864130"/>
            <a:ext cx="1251286" cy="162880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92" y="2864130"/>
            <a:ext cx="1251286" cy="162880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000" y="2864125"/>
            <a:ext cx="1251288" cy="1628803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335223" y="3196139"/>
            <a:ext cx="1317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Inverted </a:t>
            </a:r>
            <a:br>
              <a:rPr lang="en-GB" sz="1600" b="1" dirty="0">
                <a:ln w="3175">
                  <a:solidFill>
                    <a:schemeClr val="bg1"/>
                  </a:solidFill>
                </a:ln>
              </a:rPr>
            </a:br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Commas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412381" y="369133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“Good morning!” my friend shouted to me.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688369" y="2967652"/>
            <a:ext cx="6190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“ ”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081694" y="327799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Brackets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158112" y="3558321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He ended up using the bigger ruler </a:t>
            </a:r>
          </a:p>
          <a:p>
            <a:pPr algn="ctr"/>
            <a:r>
              <a:rPr lang="en-GB" sz="800" b="1" dirty="0"/>
              <a:t>(the 50cm ruler</a:t>
            </a:r>
            <a:r>
              <a:rPr lang="en-GB" sz="400" b="1" dirty="0"/>
              <a:t>).</a:t>
            </a:r>
          </a:p>
        </p:txBody>
      </p:sp>
      <p:sp>
        <p:nvSpPr>
          <p:cNvPr id="68" name="Rectangle 67"/>
          <p:cNvSpPr/>
          <p:nvPr/>
        </p:nvSpPr>
        <p:spPr>
          <a:xfrm>
            <a:off x="3531666" y="2915358"/>
            <a:ext cx="4443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dirty="0">
                <a:ln w="3175">
                  <a:solidFill>
                    <a:schemeClr val="bg1"/>
                  </a:solidFill>
                </a:ln>
              </a:rPr>
              <a:t>( )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802911" y="3169861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Dash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887966" y="346526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The film was very informative – I learned a great deal</a:t>
            </a:r>
            <a:r>
              <a:rPr lang="en-GB" sz="400" b="1" dirty="0"/>
              <a:t>.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504269" y="329257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Ellipsis</a:t>
            </a:r>
            <a:endParaRPr lang="en-GB" sz="11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580935" y="3616549"/>
            <a:ext cx="11473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/>
              <a:t>He thought and thought… and then thought some more.</a:t>
            </a:r>
          </a:p>
        </p:txBody>
      </p:sp>
      <p:sp>
        <p:nvSpPr>
          <p:cNvPr id="74" name="Rectangle 73"/>
          <p:cNvSpPr/>
          <p:nvPr/>
        </p:nvSpPr>
        <p:spPr>
          <a:xfrm>
            <a:off x="6944780" y="2872466"/>
            <a:ext cx="444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n w="3175">
                  <a:solidFill>
                    <a:schemeClr val="bg1"/>
                  </a:solidFill>
                </a:ln>
              </a:rPr>
              <a:t>…</a:t>
            </a:r>
          </a:p>
        </p:txBody>
      </p:sp>
      <p:grpSp>
        <p:nvGrpSpPr>
          <p:cNvPr id="75" name="Group 74"/>
          <p:cNvGrpSpPr/>
          <p:nvPr/>
        </p:nvGrpSpPr>
        <p:grpSpPr>
          <a:xfrm>
            <a:off x="2128181" y="4366710"/>
            <a:ext cx="4892146" cy="1742812"/>
            <a:chOff x="2145773" y="4487307"/>
            <a:chExt cx="3021304" cy="1076330"/>
          </a:xfrm>
        </p:grpSpPr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8024" y="4576540"/>
              <a:ext cx="749647" cy="975817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9602" y="4565259"/>
              <a:ext cx="749647" cy="975817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2739" y="4565258"/>
              <a:ext cx="766980" cy="998379"/>
            </a:xfrm>
            <a:prstGeom prst="rect">
              <a:avLst/>
            </a:prstGeom>
          </p:spPr>
        </p:pic>
        <p:sp>
          <p:nvSpPr>
            <p:cNvPr id="79" name="TextBox 78"/>
            <p:cNvSpPr txBox="1"/>
            <p:nvPr/>
          </p:nvSpPr>
          <p:spPr>
            <a:xfrm>
              <a:off x="2145773" y="4747119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hyphen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2184865" y="4955715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My eighty-three-year-old gran loves </a:t>
              </a:r>
            </a:p>
            <a:p>
              <a:pPr algn="ctr"/>
              <a:r>
                <a:rPr lang="en-GB" sz="800" b="1" dirty="0"/>
                <a:t>ice cream.</a:t>
              </a:r>
            </a:p>
          </p:txBody>
        </p:sp>
        <p:sp>
          <p:nvSpPr>
            <p:cNvPr id="81" name="Rectangle 80"/>
            <p:cNvSpPr/>
            <p:nvPr/>
          </p:nvSpPr>
          <p:spPr>
            <a:xfrm>
              <a:off x="2423541" y="4487307"/>
              <a:ext cx="217996" cy="3991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3175">
                    <a:solidFill>
                      <a:schemeClr val="bg1"/>
                    </a:solidFill>
                  </a:ln>
                </a:rPr>
                <a:t>-</a:t>
              </a:r>
              <a:endParaRPr lang="en-GB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3191172" y="4789217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3241584" y="4978154"/>
              <a:ext cx="695347" cy="323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00" b="1" dirty="0"/>
                <a:t>These are my favourite colours: purple, turquoise </a:t>
              </a:r>
            </a:p>
            <a:p>
              <a:pPr algn="ctr"/>
              <a:r>
                <a:rPr lang="en-GB" sz="700" b="1" dirty="0"/>
                <a:t>and pink.</a:t>
              </a: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3494479" y="4493262"/>
              <a:ext cx="185325" cy="3611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200" b="1" dirty="0">
                  <a:ln w="3175">
                    <a:solidFill>
                      <a:schemeClr val="bg1"/>
                    </a:solidFill>
                  </a:ln>
                </a:rPr>
                <a:t>: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4314714" y="4789217"/>
              <a:ext cx="852363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Semicolon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4386608" y="4970301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I don’t like broccoli; nevertheless, it is very good for you.</a:t>
              </a:r>
            </a:p>
          </p:txBody>
        </p:sp>
        <p:sp>
          <p:nvSpPr>
            <p:cNvPr id="87" name="Rectangle 86"/>
            <p:cNvSpPr/>
            <p:nvPr/>
          </p:nvSpPr>
          <p:spPr>
            <a:xfrm>
              <a:off x="4644589" y="4498147"/>
              <a:ext cx="179386" cy="323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b="1" dirty="0">
                  <a:ln w="3175">
                    <a:solidFill>
                      <a:schemeClr val="bg1"/>
                    </a:solidFill>
                  </a:ln>
                </a:rPr>
                <a:t>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11259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C9D5C1-4908-4D3E-BD08-4E6F9E2A697E}"/>
              </a:ext>
            </a:extLst>
          </p:cNvPr>
          <p:cNvSpPr/>
          <p:nvPr/>
        </p:nvSpPr>
        <p:spPr>
          <a:xfrm>
            <a:off x="1392572" y="1937048"/>
            <a:ext cx="6300133" cy="6962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Twinkl" pitchFamily="2" charset="0"/>
              </a:rPr>
              <a:t>Missing Punctuation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32165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piece of punctuation is missing?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0D3382D-048E-4BFF-A557-7DB67E725B5E}"/>
              </a:ext>
            </a:extLst>
          </p:cNvPr>
          <p:cNvSpPr/>
          <p:nvPr/>
        </p:nvSpPr>
        <p:spPr>
          <a:xfrm>
            <a:off x="755650" y="2114962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The beast’s razor</a:t>
            </a:r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sharp teeth dripped with saliva.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B13FAB6-64EA-4448-A5CB-7BC735633BCD}"/>
              </a:ext>
            </a:extLst>
          </p:cNvPr>
          <p:cNvSpPr/>
          <p:nvPr/>
        </p:nvSpPr>
        <p:spPr>
          <a:xfrm>
            <a:off x="3675141" y="2068795"/>
            <a:ext cx="2712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-</a:t>
            </a:r>
            <a:endParaRPr lang="en-GB" dirty="0"/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837" y="2882740"/>
            <a:ext cx="1236988" cy="161019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582" y="2864130"/>
            <a:ext cx="1251286" cy="162880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92" y="2864130"/>
            <a:ext cx="1251286" cy="1628801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000" y="2864125"/>
            <a:ext cx="1251288" cy="1628803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1335223" y="3196139"/>
            <a:ext cx="1317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Inverted </a:t>
            </a:r>
            <a:br>
              <a:rPr lang="en-GB" sz="1600" b="1" dirty="0">
                <a:ln w="3175">
                  <a:solidFill>
                    <a:schemeClr val="bg1"/>
                  </a:solidFill>
                </a:ln>
              </a:rPr>
            </a:br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Commas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412381" y="369133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“Good morning!” my friend shouted to me.</a:t>
            </a:r>
          </a:p>
        </p:txBody>
      </p:sp>
      <p:sp>
        <p:nvSpPr>
          <p:cNvPr id="66" name="Rectangle 65"/>
          <p:cNvSpPr/>
          <p:nvPr/>
        </p:nvSpPr>
        <p:spPr>
          <a:xfrm>
            <a:off x="1688369" y="2967652"/>
            <a:ext cx="6190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“ ”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081694" y="327799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Brackets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3158112" y="3558321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He ended up using the bigger ruler </a:t>
            </a:r>
          </a:p>
          <a:p>
            <a:pPr algn="ctr"/>
            <a:r>
              <a:rPr lang="en-GB" sz="800" b="1" dirty="0"/>
              <a:t>(the 50cm ruler</a:t>
            </a:r>
            <a:r>
              <a:rPr lang="en-GB" sz="400" b="1" dirty="0"/>
              <a:t>).</a:t>
            </a:r>
          </a:p>
        </p:txBody>
      </p:sp>
      <p:sp>
        <p:nvSpPr>
          <p:cNvPr id="69" name="Rectangle 68"/>
          <p:cNvSpPr/>
          <p:nvPr/>
        </p:nvSpPr>
        <p:spPr>
          <a:xfrm>
            <a:off x="3531666" y="2915358"/>
            <a:ext cx="4443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dirty="0">
                <a:ln w="3175">
                  <a:solidFill>
                    <a:schemeClr val="bg1"/>
                  </a:solidFill>
                </a:ln>
              </a:rPr>
              <a:t>( )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802911" y="3169861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Dash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887966" y="346526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The film was very informative – I learned a great deal</a:t>
            </a:r>
            <a:r>
              <a:rPr lang="en-GB" sz="400" b="1" dirty="0"/>
              <a:t>.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504269" y="329257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Ellipsis</a:t>
            </a:r>
            <a:endParaRPr lang="en-GB" sz="11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580935" y="3616549"/>
            <a:ext cx="11473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/>
              <a:t>He thought and thought… and then thought some more.</a:t>
            </a:r>
          </a:p>
        </p:txBody>
      </p:sp>
      <p:sp>
        <p:nvSpPr>
          <p:cNvPr id="75" name="Rectangle 74"/>
          <p:cNvSpPr/>
          <p:nvPr/>
        </p:nvSpPr>
        <p:spPr>
          <a:xfrm>
            <a:off x="6944780" y="2872466"/>
            <a:ext cx="444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n w="3175">
                  <a:solidFill>
                    <a:schemeClr val="bg1"/>
                  </a:solidFill>
                </a:ln>
              </a:rPr>
              <a:t>…</a:t>
            </a:r>
          </a:p>
        </p:txBody>
      </p:sp>
      <p:grpSp>
        <p:nvGrpSpPr>
          <p:cNvPr id="76" name="Group 75"/>
          <p:cNvGrpSpPr/>
          <p:nvPr/>
        </p:nvGrpSpPr>
        <p:grpSpPr>
          <a:xfrm>
            <a:off x="2128181" y="4366710"/>
            <a:ext cx="4892146" cy="1742812"/>
            <a:chOff x="2145773" y="4487307"/>
            <a:chExt cx="3021304" cy="1076330"/>
          </a:xfrm>
        </p:grpSpPr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8024" y="4576540"/>
              <a:ext cx="749647" cy="975817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9602" y="4565259"/>
              <a:ext cx="749647" cy="975817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2739" y="4565258"/>
              <a:ext cx="766980" cy="998379"/>
            </a:xfrm>
            <a:prstGeom prst="rect">
              <a:avLst/>
            </a:prstGeom>
          </p:spPr>
        </p:pic>
        <p:sp>
          <p:nvSpPr>
            <p:cNvPr id="80" name="TextBox 79"/>
            <p:cNvSpPr txBox="1"/>
            <p:nvPr/>
          </p:nvSpPr>
          <p:spPr>
            <a:xfrm>
              <a:off x="2145773" y="4747119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hyphen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2184865" y="4955715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My eighty-three-year-old gran loves </a:t>
              </a:r>
            </a:p>
            <a:p>
              <a:pPr algn="ctr"/>
              <a:r>
                <a:rPr lang="en-GB" sz="800" b="1" dirty="0"/>
                <a:t>ice cream.</a:t>
              </a: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2423541" y="4487307"/>
              <a:ext cx="217996" cy="3991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3175">
                    <a:solidFill>
                      <a:schemeClr val="bg1"/>
                    </a:solidFill>
                  </a:ln>
                </a:rPr>
                <a:t>-</a:t>
              </a:r>
              <a:endParaRPr lang="en-GB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3191172" y="4789217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3241584" y="4978154"/>
              <a:ext cx="695347" cy="323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00" b="1" dirty="0"/>
                <a:t>These are my favourite colours: purple, turquoise </a:t>
              </a:r>
            </a:p>
            <a:p>
              <a:pPr algn="ctr"/>
              <a:r>
                <a:rPr lang="en-GB" sz="700" b="1" dirty="0"/>
                <a:t>and pink.</a:t>
              </a: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3494479" y="4493262"/>
              <a:ext cx="185325" cy="3611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200" b="1" dirty="0">
                  <a:ln w="3175">
                    <a:solidFill>
                      <a:schemeClr val="bg1"/>
                    </a:solidFill>
                  </a:ln>
                </a:rPr>
                <a:t>:</a:t>
              </a: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4314714" y="4789217"/>
              <a:ext cx="852363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Semicolon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4386608" y="4970301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I don’t like broccoli; nevertheless, it is very good for you.</a:t>
              </a: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4644589" y="4498147"/>
              <a:ext cx="179386" cy="323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b="1" dirty="0">
                  <a:ln w="3175">
                    <a:solidFill>
                      <a:schemeClr val="bg1"/>
                    </a:solidFill>
                  </a:ln>
                </a:rPr>
                <a:t>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14111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C9D5C1-4908-4D3E-BD08-4E6F9E2A697E}"/>
              </a:ext>
            </a:extLst>
          </p:cNvPr>
          <p:cNvSpPr/>
          <p:nvPr/>
        </p:nvSpPr>
        <p:spPr>
          <a:xfrm>
            <a:off x="1392572" y="1788574"/>
            <a:ext cx="6300133" cy="6962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Twinkl" pitchFamily="2" charset="0"/>
              </a:rPr>
              <a:t>Missing Punctuation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25394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piece of punctuation is missing?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0D3382D-048E-4BFF-A557-7DB67E725B5E}"/>
              </a:ext>
            </a:extLst>
          </p:cNvPr>
          <p:cNvSpPr/>
          <p:nvPr/>
        </p:nvSpPr>
        <p:spPr>
          <a:xfrm>
            <a:off x="755650" y="196648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Hurry!</a:t>
            </a:r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 called Callie, as they ran from the cave.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F1A8C29-C3B5-4D11-8106-D68BB52B62EE}"/>
              </a:ext>
            </a:extLst>
          </p:cNvPr>
          <p:cNvSpPr/>
          <p:nvPr/>
        </p:nvSpPr>
        <p:spPr>
          <a:xfrm>
            <a:off x="232097" y="19277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“         ”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837" y="2882740"/>
            <a:ext cx="1236988" cy="161019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582" y="2864130"/>
            <a:ext cx="1251286" cy="162880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92" y="2864130"/>
            <a:ext cx="1251286" cy="162880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000" y="2864125"/>
            <a:ext cx="1251288" cy="1628803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335223" y="3196139"/>
            <a:ext cx="1317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Inverted </a:t>
            </a:r>
            <a:br>
              <a:rPr lang="en-GB" sz="1600" b="1" dirty="0">
                <a:ln w="3175">
                  <a:solidFill>
                    <a:schemeClr val="bg1"/>
                  </a:solidFill>
                </a:ln>
              </a:rPr>
            </a:br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Commas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412381" y="369133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“Good morning!” my friend shouted to me.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688369" y="2967652"/>
            <a:ext cx="6190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“ ”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081694" y="327799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Brackets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158112" y="3558321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He ended up using the bigger ruler </a:t>
            </a:r>
          </a:p>
          <a:p>
            <a:pPr algn="ctr"/>
            <a:r>
              <a:rPr lang="en-GB" sz="800" b="1" dirty="0"/>
              <a:t>(the 50cm ruler</a:t>
            </a:r>
            <a:r>
              <a:rPr lang="en-GB" sz="400" b="1" dirty="0"/>
              <a:t>).</a:t>
            </a:r>
          </a:p>
        </p:txBody>
      </p:sp>
      <p:sp>
        <p:nvSpPr>
          <p:cNvPr id="68" name="Rectangle 67"/>
          <p:cNvSpPr/>
          <p:nvPr/>
        </p:nvSpPr>
        <p:spPr>
          <a:xfrm>
            <a:off x="3531666" y="2915358"/>
            <a:ext cx="4443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dirty="0">
                <a:ln w="3175">
                  <a:solidFill>
                    <a:schemeClr val="bg1"/>
                  </a:solidFill>
                </a:ln>
              </a:rPr>
              <a:t>( )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802911" y="3169861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Dash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887966" y="346526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The film was very informative – I learned a great deal</a:t>
            </a:r>
            <a:r>
              <a:rPr lang="en-GB" sz="400" b="1" dirty="0"/>
              <a:t>.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504269" y="329257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Ellipsis</a:t>
            </a:r>
            <a:endParaRPr lang="en-GB" sz="11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580935" y="3616549"/>
            <a:ext cx="11473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/>
              <a:t>He thought and thought… and then thought some more.</a:t>
            </a:r>
          </a:p>
        </p:txBody>
      </p:sp>
      <p:sp>
        <p:nvSpPr>
          <p:cNvPr id="74" name="Rectangle 73"/>
          <p:cNvSpPr/>
          <p:nvPr/>
        </p:nvSpPr>
        <p:spPr>
          <a:xfrm>
            <a:off x="6944780" y="2872466"/>
            <a:ext cx="444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n w="3175">
                  <a:solidFill>
                    <a:schemeClr val="bg1"/>
                  </a:solidFill>
                </a:ln>
              </a:rPr>
              <a:t>…</a:t>
            </a:r>
          </a:p>
        </p:txBody>
      </p:sp>
      <p:grpSp>
        <p:nvGrpSpPr>
          <p:cNvPr id="75" name="Group 74"/>
          <p:cNvGrpSpPr/>
          <p:nvPr/>
        </p:nvGrpSpPr>
        <p:grpSpPr>
          <a:xfrm>
            <a:off x="2128181" y="4366710"/>
            <a:ext cx="4892146" cy="1742812"/>
            <a:chOff x="2145773" y="4487307"/>
            <a:chExt cx="3021304" cy="1076330"/>
          </a:xfrm>
        </p:grpSpPr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8024" y="4576540"/>
              <a:ext cx="749647" cy="975817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9602" y="4565259"/>
              <a:ext cx="749647" cy="975817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2739" y="4565258"/>
              <a:ext cx="766980" cy="998379"/>
            </a:xfrm>
            <a:prstGeom prst="rect">
              <a:avLst/>
            </a:prstGeom>
          </p:spPr>
        </p:pic>
        <p:sp>
          <p:nvSpPr>
            <p:cNvPr id="79" name="TextBox 78"/>
            <p:cNvSpPr txBox="1"/>
            <p:nvPr/>
          </p:nvSpPr>
          <p:spPr>
            <a:xfrm>
              <a:off x="2145773" y="4747119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hyphen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2184865" y="4955715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My eighty-three-year-old gran loves </a:t>
              </a:r>
            </a:p>
            <a:p>
              <a:pPr algn="ctr"/>
              <a:r>
                <a:rPr lang="en-GB" sz="800" b="1" dirty="0"/>
                <a:t>ice cream.</a:t>
              </a:r>
            </a:p>
          </p:txBody>
        </p:sp>
        <p:sp>
          <p:nvSpPr>
            <p:cNvPr id="81" name="Rectangle 80"/>
            <p:cNvSpPr/>
            <p:nvPr/>
          </p:nvSpPr>
          <p:spPr>
            <a:xfrm>
              <a:off x="2423541" y="4487307"/>
              <a:ext cx="217996" cy="3991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3175">
                    <a:solidFill>
                      <a:schemeClr val="bg1"/>
                    </a:solidFill>
                  </a:ln>
                </a:rPr>
                <a:t>-</a:t>
              </a:r>
              <a:endParaRPr lang="en-GB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3191172" y="4789217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3241584" y="4978154"/>
              <a:ext cx="695347" cy="323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00" b="1" dirty="0"/>
                <a:t>These are my favourite colours: purple, turquoise </a:t>
              </a:r>
            </a:p>
            <a:p>
              <a:pPr algn="ctr"/>
              <a:r>
                <a:rPr lang="en-GB" sz="700" b="1" dirty="0"/>
                <a:t>and pink.</a:t>
              </a: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3494479" y="4493262"/>
              <a:ext cx="185325" cy="3611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200" b="1" dirty="0">
                  <a:ln w="3175">
                    <a:solidFill>
                      <a:schemeClr val="bg1"/>
                    </a:solidFill>
                  </a:ln>
                </a:rPr>
                <a:t>: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4314714" y="4789217"/>
              <a:ext cx="852363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Semicolon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4386608" y="4970301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I don’t like broccoli; nevertheless, it is very good for you.</a:t>
              </a:r>
            </a:p>
          </p:txBody>
        </p:sp>
        <p:sp>
          <p:nvSpPr>
            <p:cNvPr id="87" name="Rectangle 86"/>
            <p:cNvSpPr/>
            <p:nvPr/>
          </p:nvSpPr>
          <p:spPr>
            <a:xfrm>
              <a:off x="4644589" y="4498147"/>
              <a:ext cx="179386" cy="323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b="1" dirty="0">
                  <a:ln w="3175">
                    <a:solidFill>
                      <a:schemeClr val="bg1"/>
                    </a:solidFill>
                  </a:ln>
                </a:rPr>
                <a:t>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18796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C9D5C1-4908-4D3E-BD08-4E6F9E2A697E}"/>
              </a:ext>
            </a:extLst>
          </p:cNvPr>
          <p:cNvSpPr/>
          <p:nvPr/>
        </p:nvSpPr>
        <p:spPr>
          <a:xfrm>
            <a:off x="1392572" y="1846559"/>
            <a:ext cx="6300133" cy="6962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Twinkl" pitchFamily="2" charset="0"/>
              </a:rPr>
              <a:t>Missing Punctuation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297874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piece of punctuation is missing?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0D3382D-048E-4BFF-A557-7DB67E725B5E}"/>
              </a:ext>
            </a:extLst>
          </p:cNvPr>
          <p:cNvSpPr/>
          <p:nvPr/>
        </p:nvSpPr>
        <p:spPr>
          <a:xfrm>
            <a:off x="755650" y="2024473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Lynn </a:t>
            </a:r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my childminder</a:t>
            </a:r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 always makes sure we have fun.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48703C6D-6482-4C14-8B3A-3DFE1376407A}"/>
              </a:ext>
            </a:extLst>
          </p:cNvPr>
          <p:cNvSpPr/>
          <p:nvPr/>
        </p:nvSpPr>
        <p:spPr>
          <a:xfrm>
            <a:off x="-625303" y="2021333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(</a:t>
            </a:r>
            <a:r>
              <a:rPr lang="en-GB" dirty="0">
                <a:latin typeface="Twinkl" pitchFamily="2" charset="0"/>
              </a:rPr>
              <a:t>                      </a:t>
            </a:r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)</a:t>
            </a:r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837" y="2882740"/>
            <a:ext cx="1236988" cy="161019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582" y="2864130"/>
            <a:ext cx="1251286" cy="162880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92" y="2864130"/>
            <a:ext cx="1251286" cy="1628801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000" y="2864125"/>
            <a:ext cx="1251288" cy="1628803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1335223" y="3196139"/>
            <a:ext cx="1317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Inverted </a:t>
            </a:r>
            <a:br>
              <a:rPr lang="en-GB" sz="1600" b="1" dirty="0">
                <a:ln w="3175">
                  <a:solidFill>
                    <a:schemeClr val="bg1"/>
                  </a:solidFill>
                </a:ln>
              </a:rPr>
            </a:br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Commas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412381" y="369133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“Good morning!” my friend shouted to me.</a:t>
            </a:r>
          </a:p>
        </p:txBody>
      </p:sp>
      <p:sp>
        <p:nvSpPr>
          <p:cNvPr id="66" name="Rectangle 65"/>
          <p:cNvSpPr/>
          <p:nvPr/>
        </p:nvSpPr>
        <p:spPr>
          <a:xfrm>
            <a:off x="1688369" y="2967652"/>
            <a:ext cx="6190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“ ”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081694" y="327799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Brackets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3158112" y="3558321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He ended up using the bigger ruler </a:t>
            </a:r>
          </a:p>
          <a:p>
            <a:pPr algn="ctr"/>
            <a:r>
              <a:rPr lang="en-GB" sz="800" b="1" dirty="0"/>
              <a:t>(the 50cm ruler</a:t>
            </a:r>
            <a:r>
              <a:rPr lang="en-GB" sz="400" b="1" dirty="0"/>
              <a:t>).</a:t>
            </a:r>
          </a:p>
        </p:txBody>
      </p:sp>
      <p:sp>
        <p:nvSpPr>
          <p:cNvPr id="69" name="Rectangle 68"/>
          <p:cNvSpPr/>
          <p:nvPr/>
        </p:nvSpPr>
        <p:spPr>
          <a:xfrm>
            <a:off x="3531666" y="2915358"/>
            <a:ext cx="4443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dirty="0">
                <a:ln w="3175">
                  <a:solidFill>
                    <a:schemeClr val="bg1"/>
                  </a:solidFill>
                </a:ln>
              </a:rPr>
              <a:t>( )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802911" y="3169861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Dash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887966" y="346526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The film was very informative – I learned a great deal</a:t>
            </a:r>
            <a:r>
              <a:rPr lang="en-GB" sz="400" b="1" dirty="0"/>
              <a:t>.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504269" y="329257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Ellipsis</a:t>
            </a:r>
            <a:endParaRPr lang="en-GB" sz="11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580935" y="3616549"/>
            <a:ext cx="11473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/>
              <a:t>He thought and thought… and then thought some more.</a:t>
            </a:r>
          </a:p>
        </p:txBody>
      </p:sp>
      <p:sp>
        <p:nvSpPr>
          <p:cNvPr id="75" name="Rectangle 74"/>
          <p:cNvSpPr/>
          <p:nvPr/>
        </p:nvSpPr>
        <p:spPr>
          <a:xfrm>
            <a:off x="6944780" y="2872466"/>
            <a:ext cx="444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n w="3175">
                  <a:solidFill>
                    <a:schemeClr val="bg1"/>
                  </a:solidFill>
                </a:ln>
              </a:rPr>
              <a:t>…</a:t>
            </a:r>
          </a:p>
        </p:txBody>
      </p:sp>
      <p:grpSp>
        <p:nvGrpSpPr>
          <p:cNvPr id="76" name="Group 75"/>
          <p:cNvGrpSpPr/>
          <p:nvPr/>
        </p:nvGrpSpPr>
        <p:grpSpPr>
          <a:xfrm>
            <a:off x="2128181" y="4366710"/>
            <a:ext cx="4892146" cy="1742812"/>
            <a:chOff x="2145773" y="4487307"/>
            <a:chExt cx="3021304" cy="1076330"/>
          </a:xfrm>
        </p:grpSpPr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8024" y="4576540"/>
              <a:ext cx="749647" cy="975817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9602" y="4565259"/>
              <a:ext cx="749647" cy="975817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2739" y="4565258"/>
              <a:ext cx="766980" cy="998379"/>
            </a:xfrm>
            <a:prstGeom prst="rect">
              <a:avLst/>
            </a:prstGeom>
          </p:spPr>
        </p:pic>
        <p:sp>
          <p:nvSpPr>
            <p:cNvPr id="80" name="TextBox 79"/>
            <p:cNvSpPr txBox="1"/>
            <p:nvPr/>
          </p:nvSpPr>
          <p:spPr>
            <a:xfrm>
              <a:off x="2145773" y="4747119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hyphen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2184865" y="4955715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My eighty-three-year-old gran loves </a:t>
              </a:r>
            </a:p>
            <a:p>
              <a:pPr algn="ctr"/>
              <a:r>
                <a:rPr lang="en-GB" sz="800" b="1" dirty="0"/>
                <a:t>ice cream.</a:t>
              </a: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2423541" y="4487307"/>
              <a:ext cx="217996" cy="3991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3175">
                    <a:solidFill>
                      <a:schemeClr val="bg1"/>
                    </a:solidFill>
                  </a:ln>
                </a:rPr>
                <a:t>-</a:t>
              </a:r>
              <a:endParaRPr lang="en-GB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3191172" y="4789217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3241584" y="4978154"/>
              <a:ext cx="695347" cy="323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00" b="1" dirty="0"/>
                <a:t>These are my favourite colours: purple, turquoise </a:t>
              </a:r>
            </a:p>
            <a:p>
              <a:pPr algn="ctr"/>
              <a:r>
                <a:rPr lang="en-GB" sz="700" b="1" dirty="0"/>
                <a:t>and pink.</a:t>
              </a: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3494479" y="4493262"/>
              <a:ext cx="185325" cy="3611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200" b="1" dirty="0">
                  <a:ln w="3175">
                    <a:solidFill>
                      <a:schemeClr val="bg1"/>
                    </a:solidFill>
                  </a:ln>
                </a:rPr>
                <a:t>:</a:t>
              </a: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4314714" y="4789217"/>
              <a:ext cx="852363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Semicolon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4386608" y="4970301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I don’t like broccoli; nevertheless, it is very good for you.</a:t>
              </a: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4644589" y="4498147"/>
              <a:ext cx="179386" cy="323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b="1" dirty="0">
                  <a:ln w="3175">
                    <a:solidFill>
                      <a:schemeClr val="bg1"/>
                    </a:solidFill>
                  </a:ln>
                </a:rPr>
                <a:t>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97311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C9D5C1-4908-4D3E-BD08-4E6F9E2A697E}"/>
              </a:ext>
            </a:extLst>
          </p:cNvPr>
          <p:cNvSpPr/>
          <p:nvPr/>
        </p:nvSpPr>
        <p:spPr>
          <a:xfrm>
            <a:off x="1421933" y="1881022"/>
            <a:ext cx="6300133" cy="6962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Twinkl" pitchFamily="2" charset="0"/>
              </a:rPr>
              <a:t>Missing Punctuation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277470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piece of punctuation is missing?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C041419-F7A7-452D-ABF6-41AEFED2480C}"/>
              </a:ext>
            </a:extLst>
          </p:cNvPr>
          <p:cNvSpPr/>
          <p:nvPr/>
        </p:nvSpPr>
        <p:spPr>
          <a:xfrm>
            <a:off x="1801318" y="2010017"/>
            <a:ext cx="54360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She crept nervously into the ancient pyramid   </a:t>
            </a:r>
            <a:endParaRPr lang="en-GB" dirty="0">
              <a:solidFill>
                <a:srgbClr val="FF0000"/>
              </a:solidFill>
              <a:latin typeface="Twinkl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506B79B-95B9-4F35-95F1-E46A69AC9501}"/>
              </a:ext>
            </a:extLst>
          </p:cNvPr>
          <p:cNvSpPr/>
          <p:nvPr/>
        </p:nvSpPr>
        <p:spPr>
          <a:xfrm>
            <a:off x="6734458" y="2010017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…</a:t>
            </a:r>
            <a:endParaRPr lang="en-GB" dirty="0"/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837" y="2882740"/>
            <a:ext cx="1236988" cy="161019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582" y="2864130"/>
            <a:ext cx="1251286" cy="162880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92" y="2864130"/>
            <a:ext cx="1251286" cy="162880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000" y="2864125"/>
            <a:ext cx="1251288" cy="1628803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335223" y="3196139"/>
            <a:ext cx="1317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Inverted </a:t>
            </a:r>
            <a:br>
              <a:rPr lang="en-GB" sz="1600" b="1" dirty="0">
                <a:ln w="3175">
                  <a:solidFill>
                    <a:schemeClr val="bg1"/>
                  </a:solidFill>
                </a:ln>
              </a:rPr>
            </a:br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Commas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412381" y="369133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“Good morning!” my friend shouted to me.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688369" y="2967652"/>
            <a:ext cx="6190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“ ”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081694" y="327799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Brackets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158112" y="3558321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He ended up using the bigger ruler </a:t>
            </a:r>
          </a:p>
          <a:p>
            <a:pPr algn="ctr"/>
            <a:r>
              <a:rPr lang="en-GB" sz="800" b="1" dirty="0"/>
              <a:t>(the 50cm ruler</a:t>
            </a:r>
            <a:r>
              <a:rPr lang="en-GB" sz="400" b="1" dirty="0"/>
              <a:t>).</a:t>
            </a:r>
          </a:p>
        </p:txBody>
      </p:sp>
      <p:sp>
        <p:nvSpPr>
          <p:cNvPr id="68" name="Rectangle 67"/>
          <p:cNvSpPr/>
          <p:nvPr/>
        </p:nvSpPr>
        <p:spPr>
          <a:xfrm>
            <a:off x="3531666" y="2915358"/>
            <a:ext cx="4443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dirty="0">
                <a:ln w="3175">
                  <a:solidFill>
                    <a:schemeClr val="bg1"/>
                  </a:solidFill>
                </a:ln>
              </a:rPr>
              <a:t>( )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802911" y="3169861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Dash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887966" y="346526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The film was very informative – I learned a great deal</a:t>
            </a:r>
            <a:r>
              <a:rPr lang="en-GB" sz="400" b="1" dirty="0"/>
              <a:t>.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504269" y="329257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Ellipsis</a:t>
            </a:r>
            <a:endParaRPr lang="en-GB" sz="11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6580935" y="3616549"/>
            <a:ext cx="11473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/>
              <a:t>He thought and thought… and then thought some more.</a:t>
            </a:r>
          </a:p>
        </p:txBody>
      </p:sp>
      <p:sp>
        <p:nvSpPr>
          <p:cNvPr id="73" name="Rectangle 72"/>
          <p:cNvSpPr/>
          <p:nvPr/>
        </p:nvSpPr>
        <p:spPr>
          <a:xfrm>
            <a:off x="6944780" y="2872466"/>
            <a:ext cx="444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n w="3175">
                  <a:solidFill>
                    <a:schemeClr val="bg1"/>
                  </a:solidFill>
                </a:ln>
              </a:rPr>
              <a:t>…</a:t>
            </a:r>
          </a:p>
        </p:txBody>
      </p:sp>
      <p:grpSp>
        <p:nvGrpSpPr>
          <p:cNvPr id="74" name="Group 73"/>
          <p:cNvGrpSpPr/>
          <p:nvPr/>
        </p:nvGrpSpPr>
        <p:grpSpPr>
          <a:xfrm>
            <a:off x="2128181" y="4366710"/>
            <a:ext cx="4892146" cy="1742812"/>
            <a:chOff x="2145773" y="4487307"/>
            <a:chExt cx="3021304" cy="1076330"/>
          </a:xfrm>
        </p:grpSpPr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8024" y="4576540"/>
              <a:ext cx="749647" cy="975817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9602" y="4565259"/>
              <a:ext cx="749647" cy="975817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2739" y="4565258"/>
              <a:ext cx="766980" cy="998379"/>
            </a:xfrm>
            <a:prstGeom prst="rect">
              <a:avLst/>
            </a:prstGeom>
          </p:spPr>
        </p:pic>
        <p:sp>
          <p:nvSpPr>
            <p:cNvPr id="78" name="TextBox 77"/>
            <p:cNvSpPr txBox="1"/>
            <p:nvPr/>
          </p:nvSpPr>
          <p:spPr>
            <a:xfrm>
              <a:off x="2145773" y="4747119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hyphen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2184865" y="4955715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My eighty-three-year-old gran loves </a:t>
              </a:r>
            </a:p>
            <a:p>
              <a:pPr algn="ctr"/>
              <a:r>
                <a:rPr lang="en-GB" sz="800" b="1" dirty="0"/>
                <a:t>ice cream.</a:t>
              </a:r>
            </a:p>
          </p:txBody>
        </p:sp>
        <p:sp>
          <p:nvSpPr>
            <p:cNvPr id="80" name="Rectangle 79"/>
            <p:cNvSpPr/>
            <p:nvPr/>
          </p:nvSpPr>
          <p:spPr>
            <a:xfrm>
              <a:off x="2423541" y="4487307"/>
              <a:ext cx="217996" cy="3991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3175">
                    <a:solidFill>
                      <a:schemeClr val="bg1"/>
                    </a:solidFill>
                  </a:ln>
                </a:rPr>
                <a:t>-</a:t>
              </a:r>
              <a:endParaRPr lang="en-GB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3191172" y="4789217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3241584" y="4978154"/>
              <a:ext cx="695347" cy="323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00" b="1" dirty="0"/>
                <a:t>These are my favourite colours: purple, turquoise </a:t>
              </a:r>
            </a:p>
            <a:p>
              <a:pPr algn="ctr"/>
              <a:r>
                <a:rPr lang="en-GB" sz="700" b="1" dirty="0"/>
                <a:t>and pink.</a:t>
              </a:r>
            </a:p>
          </p:txBody>
        </p:sp>
        <p:sp>
          <p:nvSpPr>
            <p:cNvPr id="83" name="Rectangle 82"/>
            <p:cNvSpPr/>
            <p:nvPr/>
          </p:nvSpPr>
          <p:spPr>
            <a:xfrm>
              <a:off x="3494479" y="4493262"/>
              <a:ext cx="185325" cy="3611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200" b="1" dirty="0">
                  <a:ln w="3175">
                    <a:solidFill>
                      <a:schemeClr val="bg1"/>
                    </a:solidFill>
                  </a:ln>
                </a:rPr>
                <a:t>:</a:t>
              </a: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4314714" y="4789217"/>
              <a:ext cx="852363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Semicolon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4386608" y="4970301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I don’t like broccoli; nevertheless, it is very good for you.</a:t>
              </a: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4644589" y="4498147"/>
              <a:ext cx="179386" cy="323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b="1" dirty="0">
                  <a:ln w="3175">
                    <a:solidFill>
                      <a:schemeClr val="bg1"/>
                    </a:solidFill>
                  </a:ln>
                </a:rPr>
                <a:t>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39787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C9D5C1-4908-4D3E-BD08-4E6F9E2A697E}"/>
              </a:ext>
            </a:extLst>
          </p:cNvPr>
          <p:cNvSpPr/>
          <p:nvPr/>
        </p:nvSpPr>
        <p:spPr>
          <a:xfrm>
            <a:off x="1421933" y="1724792"/>
            <a:ext cx="6300133" cy="97331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Twinkl" pitchFamily="2" charset="0"/>
              </a:rPr>
              <a:t>Missing Punctuation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26165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piece of punctuation is missing?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C041419-F7A7-452D-ABF6-41AEFED2480C}"/>
              </a:ext>
            </a:extLst>
          </p:cNvPr>
          <p:cNvSpPr/>
          <p:nvPr/>
        </p:nvSpPr>
        <p:spPr>
          <a:xfrm>
            <a:off x="1801318" y="1764516"/>
            <a:ext cx="54360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The book was interesting </a:t>
            </a:r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 I learnt lots of facts.</a:t>
            </a:r>
          </a:p>
          <a:p>
            <a:pPr algn="ctr"/>
            <a:r>
              <a:rPr lang="en-GB" dirty="0">
                <a:latin typeface="Twinkl" pitchFamily="2" charset="0"/>
              </a:rPr>
              <a:t>The book was interesting</a:t>
            </a:r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 I learnt lots of facts.</a:t>
            </a:r>
          </a:p>
          <a:p>
            <a:pPr algn="ctr"/>
            <a:r>
              <a:rPr lang="en-GB" dirty="0">
                <a:latin typeface="Twinkl" pitchFamily="2" charset="0"/>
              </a:rPr>
              <a:t>The book was interesting</a:t>
            </a:r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 I learnt lots of facts.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15C6B6E-EC3A-416E-95E7-E2EE092F031F}"/>
              </a:ext>
            </a:extLst>
          </p:cNvPr>
          <p:cNvSpPr/>
          <p:nvPr/>
        </p:nvSpPr>
        <p:spPr>
          <a:xfrm>
            <a:off x="4572000" y="1765536"/>
            <a:ext cx="2712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-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855560F-C6DA-409A-9458-6A79112CC77B}"/>
              </a:ext>
            </a:extLst>
          </p:cNvPr>
          <p:cNvSpPr/>
          <p:nvPr/>
        </p:nvSpPr>
        <p:spPr>
          <a:xfrm>
            <a:off x="4587817" y="2035171"/>
            <a:ext cx="247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;</a:t>
            </a:r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B3546AB-AAE5-4633-BCD3-CF9998B092EC}"/>
              </a:ext>
            </a:extLst>
          </p:cNvPr>
          <p:cNvSpPr/>
          <p:nvPr/>
        </p:nvSpPr>
        <p:spPr>
          <a:xfrm>
            <a:off x="4586856" y="2304806"/>
            <a:ext cx="2439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Twinkl" pitchFamily="2" charset="0"/>
              </a:rPr>
              <a:t>:</a:t>
            </a:r>
            <a:endParaRPr lang="en-GB" dirty="0"/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837" y="2882740"/>
            <a:ext cx="1236988" cy="161019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582" y="2864130"/>
            <a:ext cx="1251286" cy="1628801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92" y="2864130"/>
            <a:ext cx="1251286" cy="1628801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000" y="2864125"/>
            <a:ext cx="1251288" cy="1628803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1335223" y="3196139"/>
            <a:ext cx="1317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Inverted </a:t>
            </a:r>
            <a:br>
              <a:rPr lang="en-GB" sz="1600" b="1" dirty="0">
                <a:ln w="3175">
                  <a:solidFill>
                    <a:schemeClr val="bg1"/>
                  </a:solidFill>
                </a:ln>
              </a:rPr>
            </a:br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Commas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412381" y="369133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“Good morning!” my friend shouted to me.</a:t>
            </a:r>
          </a:p>
        </p:txBody>
      </p:sp>
      <p:sp>
        <p:nvSpPr>
          <p:cNvPr id="69" name="Rectangle 68"/>
          <p:cNvSpPr/>
          <p:nvPr/>
        </p:nvSpPr>
        <p:spPr>
          <a:xfrm>
            <a:off x="1688369" y="2967652"/>
            <a:ext cx="6190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 w="3175">
                  <a:solidFill>
                    <a:schemeClr val="bg1"/>
                  </a:solidFill>
                </a:ln>
              </a:rPr>
              <a:t>“ ”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081694" y="327799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Brackets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3158112" y="3558321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He ended up using the bigger ruler </a:t>
            </a:r>
          </a:p>
          <a:p>
            <a:pPr algn="ctr"/>
            <a:r>
              <a:rPr lang="en-GB" sz="800" b="1" dirty="0"/>
              <a:t>(the 50cm ruler</a:t>
            </a:r>
            <a:r>
              <a:rPr lang="en-GB" sz="400" b="1" dirty="0"/>
              <a:t>).</a:t>
            </a:r>
          </a:p>
        </p:txBody>
      </p:sp>
      <p:sp>
        <p:nvSpPr>
          <p:cNvPr id="72" name="Rectangle 71"/>
          <p:cNvSpPr/>
          <p:nvPr/>
        </p:nvSpPr>
        <p:spPr>
          <a:xfrm>
            <a:off x="3531666" y="2915358"/>
            <a:ext cx="4443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dirty="0">
                <a:ln w="3175">
                  <a:solidFill>
                    <a:schemeClr val="bg1"/>
                  </a:solidFill>
                </a:ln>
              </a:rPr>
              <a:t>( )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802911" y="3169861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Dash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887966" y="3465263"/>
            <a:ext cx="11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The film was very informative – I learned a great deal</a:t>
            </a:r>
            <a:r>
              <a:rPr lang="en-GB" sz="400" b="1" dirty="0"/>
              <a:t>.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504269" y="3292575"/>
            <a:ext cx="1317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 w="3175">
                  <a:solidFill>
                    <a:schemeClr val="bg1"/>
                  </a:solidFill>
                </a:ln>
              </a:rPr>
              <a:t>Ellipsis</a:t>
            </a:r>
            <a:endParaRPr lang="en-GB" sz="1100" b="1" dirty="0">
              <a:ln w="3175">
                <a:solidFill>
                  <a:schemeClr val="bg1"/>
                </a:solidFill>
              </a:ln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6580935" y="3616549"/>
            <a:ext cx="11473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/>
              <a:t>He thought and thought… and then thought some more.</a:t>
            </a:r>
          </a:p>
        </p:txBody>
      </p:sp>
      <p:sp>
        <p:nvSpPr>
          <p:cNvPr id="77" name="Rectangle 76"/>
          <p:cNvSpPr/>
          <p:nvPr/>
        </p:nvSpPr>
        <p:spPr>
          <a:xfrm>
            <a:off x="6944780" y="2872466"/>
            <a:ext cx="444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n w="3175">
                  <a:solidFill>
                    <a:schemeClr val="bg1"/>
                  </a:solidFill>
                </a:ln>
              </a:rPr>
              <a:t>…</a:t>
            </a:r>
          </a:p>
        </p:txBody>
      </p:sp>
      <p:grpSp>
        <p:nvGrpSpPr>
          <p:cNvPr id="78" name="Group 77"/>
          <p:cNvGrpSpPr/>
          <p:nvPr/>
        </p:nvGrpSpPr>
        <p:grpSpPr>
          <a:xfrm>
            <a:off x="2128181" y="4366710"/>
            <a:ext cx="4892146" cy="1742812"/>
            <a:chOff x="2145773" y="4487307"/>
            <a:chExt cx="3021304" cy="1076330"/>
          </a:xfrm>
        </p:grpSpPr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8024" y="4576540"/>
              <a:ext cx="749647" cy="975817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9602" y="4565259"/>
              <a:ext cx="749647" cy="975817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2739" y="4565258"/>
              <a:ext cx="766980" cy="998379"/>
            </a:xfrm>
            <a:prstGeom prst="rect">
              <a:avLst/>
            </a:prstGeom>
          </p:spPr>
        </p:pic>
        <p:sp>
          <p:nvSpPr>
            <p:cNvPr id="82" name="TextBox 81"/>
            <p:cNvSpPr txBox="1"/>
            <p:nvPr/>
          </p:nvSpPr>
          <p:spPr>
            <a:xfrm>
              <a:off x="2145773" y="4747119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hyphen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2184865" y="4955715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My eighty-three-year-old gran loves </a:t>
              </a:r>
            </a:p>
            <a:p>
              <a:pPr algn="ctr"/>
              <a:r>
                <a:rPr lang="en-GB" sz="800" b="1" dirty="0"/>
                <a:t>ice cream.</a:t>
              </a: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2423541" y="4487307"/>
              <a:ext cx="217996" cy="3991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600" b="1" dirty="0">
                  <a:ln w="3175">
                    <a:solidFill>
                      <a:schemeClr val="bg1"/>
                    </a:solidFill>
                  </a:ln>
                </a:rPr>
                <a:t>-</a:t>
              </a:r>
              <a:endParaRPr lang="en-GB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3191172" y="4789217"/>
              <a:ext cx="798438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3241584" y="4978154"/>
              <a:ext cx="695347" cy="323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00" b="1" dirty="0"/>
                <a:t>These are my favourite colours: purple, turquoise </a:t>
              </a:r>
            </a:p>
            <a:p>
              <a:pPr algn="ctr"/>
              <a:r>
                <a:rPr lang="en-GB" sz="700" b="1" dirty="0"/>
                <a:t>and pink.</a:t>
              </a:r>
            </a:p>
          </p:txBody>
        </p:sp>
        <p:sp>
          <p:nvSpPr>
            <p:cNvPr id="87" name="Rectangle 86"/>
            <p:cNvSpPr/>
            <p:nvPr/>
          </p:nvSpPr>
          <p:spPr>
            <a:xfrm>
              <a:off x="3494479" y="4493262"/>
              <a:ext cx="185325" cy="3611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3200" b="1" dirty="0">
                  <a:ln w="3175">
                    <a:solidFill>
                      <a:schemeClr val="bg1"/>
                    </a:solidFill>
                  </a:ln>
                </a:rPr>
                <a:t>:</a:t>
              </a: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4314714" y="4789217"/>
              <a:ext cx="852363" cy="209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3175">
                    <a:solidFill>
                      <a:schemeClr val="bg1"/>
                    </a:solidFill>
                  </a:ln>
                </a:rPr>
                <a:t>Semicolon</a:t>
              </a:r>
              <a:endParaRPr lang="en-GB" sz="1100" b="1" dirty="0">
                <a:ln w="3175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4386608" y="4970301"/>
              <a:ext cx="695347" cy="285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/>
                <a:t>I don’t like broccoli; nevertheless, it is very good for you.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4644589" y="4498147"/>
              <a:ext cx="179386" cy="323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b="1" dirty="0">
                  <a:ln w="3175">
                    <a:solidFill>
                      <a:schemeClr val="bg1"/>
                    </a:solidFill>
                  </a:ln>
                </a:rPr>
                <a:t>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09196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2441</TotalTime>
  <Words>1974</Words>
  <Application>Microsoft Office PowerPoint</Application>
  <PresentationFormat>On-screen Show (4:3)</PresentationFormat>
  <Paragraphs>436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Twinkl SemiBold</vt:lpstr>
      <vt:lpstr>Calibri</vt:lpstr>
      <vt:lpstr>Twinkl</vt:lpstr>
      <vt:lpstr>Office Theme</vt:lpstr>
      <vt:lpstr>PowerPoint Presentation</vt:lpstr>
      <vt:lpstr>Popping Punctuation</vt:lpstr>
      <vt:lpstr>Popping Punctuation</vt:lpstr>
      <vt:lpstr>Why Use Popping Punctuation?</vt:lpstr>
      <vt:lpstr>Hidden Punctuation</vt:lpstr>
      <vt:lpstr>Hidden Punctuation</vt:lpstr>
      <vt:lpstr>Hidden Punctuation</vt:lpstr>
      <vt:lpstr>Hidden Punctuation</vt:lpstr>
      <vt:lpstr>Hidden Punctuation</vt:lpstr>
      <vt:lpstr>Hidden Punctuation</vt:lpstr>
      <vt:lpstr>Hidden Punctuation</vt:lpstr>
      <vt:lpstr>Hidden Punctuation</vt:lpstr>
      <vt:lpstr>Hidden Punctuation</vt:lpstr>
      <vt:lpstr>Missing Punctuation</vt:lpstr>
      <vt:lpstr>Missing Punctuation</vt:lpstr>
      <vt:lpstr>Missing Punctuation</vt:lpstr>
      <vt:lpstr>Missing Punctuation</vt:lpstr>
      <vt:lpstr>Missing Punctuation</vt:lpstr>
      <vt:lpstr>Missing Punctuation</vt:lpstr>
      <vt:lpstr>Missing Punctuation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Oldfield</dc:creator>
  <cp:lastModifiedBy>Lauren Molloy</cp:lastModifiedBy>
  <cp:revision>36</cp:revision>
  <dcterms:created xsi:type="dcterms:W3CDTF">2018-08-28T16:00:40Z</dcterms:created>
  <dcterms:modified xsi:type="dcterms:W3CDTF">2020-03-26T17:19:30Z</dcterms:modified>
</cp:coreProperties>
</file>