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1"/>
  </p:notesMasterIdLst>
  <p:handoutMasterIdLst>
    <p:handoutMasterId r:id="rId22"/>
  </p:handoutMasterIdLst>
  <p:sldIdLst>
    <p:sldId id="273" r:id="rId2"/>
    <p:sldId id="274" r:id="rId3"/>
    <p:sldId id="275" r:id="rId4"/>
    <p:sldId id="276" r:id="rId5"/>
    <p:sldId id="277" r:id="rId6"/>
    <p:sldId id="278" r:id="rId7"/>
    <p:sldId id="279" r:id="rId8"/>
    <p:sldId id="280" r:id="rId9"/>
    <p:sldId id="281" r:id="rId10"/>
    <p:sldId id="285" r:id="rId11"/>
    <p:sldId id="286" r:id="rId12"/>
    <p:sldId id="287" r:id="rId13"/>
    <p:sldId id="282" r:id="rId14"/>
    <p:sldId id="288" r:id="rId15"/>
    <p:sldId id="289" r:id="rId16"/>
    <p:sldId id="284" r:id="rId17"/>
    <p:sldId id="283" r:id="rId18"/>
    <p:sldId id="290" r:id="rId19"/>
    <p:sldId id="267" r:id="rId20"/>
  </p:sldIdLst>
  <p:sldSz cx="9144000" cy="6858000" type="screen4x3"/>
  <p:notesSz cx="6858000" cy="9144000"/>
  <p:embeddedFontLst>
    <p:embeddedFont>
      <p:font typeface="Twinkl" pitchFamily="2" charset="0"/>
      <p:regular r:id="rId23"/>
      <p:bold r:id="rId24"/>
    </p:embeddedFont>
    <p:embeddedFont>
      <p:font typeface="Calibri" panose="020F0502020204030204" pitchFamily="34" charset="0"/>
      <p:regular r:id="rId25"/>
      <p:bold r:id="rId26"/>
      <p:italic r:id="rId27"/>
      <p:boldItalic r:id="rId28"/>
    </p:embeddedFont>
    <p:embeddedFont>
      <p:font typeface="Tuffy" panose="020B0603060100000000" pitchFamily="34" charset="0"/>
      <p:regular r:id="rId29"/>
      <p:bold r:id="rId30"/>
      <p:italic r:id="rId31"/>
      <p:boldItalic r:id="rId3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D9CCD"/>
    <a:srgbClr val="DE1E5A"/>
    <a:srgbClr val="18A0DB"/>
    <a:srgbClr val="BC0105"/>
    <a:srgbClr val="4DB1E3"/>
    <a:srgbClr val="80C1EB"/>
    <a:srgbClr val="ACDDFC"/>
    <a:srgbClr val="FFFFFF"/>
    <a:srgbClr val="4AA1D9"/>
    <a:srgbClr val="21A6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114" d="100"/>
          <a:sy n="114" d="100"/>
        </p:scale>
        <p:origin x="1506" y="10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notesMaster" Target="notesMasters/notesMaster1.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font" Target="fonts/font10.fntdata"/><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09/10/2019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09/10/2019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s>
</file>

<file path=ppt/slides/_rels/slide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s://www.flickr.com/photos/ikewinski/with/28910773007/" TargetMode="External"/><Relationship Id="rId2" Type="http://schemas.openxmlformats.org/officeDocument/2006/relationships/hyperlink" Target="https://www.flickr.com/photos/73449134@N04/8260706179" TargetMode="External"/><Relationship Id="rId1" Type="http://schemas.openxmlformats.org/officeDocument/2006/relationships/slideLayout" Target="../slideLayouts/slideLayout3.xml"/><Relationship Id="rId5" Type="http://schemas.openxmlformats.org/officeDocument/2006/relationships/image" Target="../media/image14.jpeg"/><Relationship Id="rId4" Type="http://schemas.openxmlformats.org/officeDocument/2006/relationships/hyperlink" Target="https://creativecommons.org/licenses/by/2.0/"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3.xml"/><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hyperlink" Target="https://www.flickr.com/photos/elsie/154054369/in/photolist-eByZP-6ykVhS-9wRoYE-a1zoEB-21QTktw-9FAzfJ-6WrSWA-o25QQr-qoKdPX-cxNBSo-Wb2sCS-fPLBz-e19nBK-kHP461-aXYmu-LzJt8G-qM2sB2-CmHkX-ivwdLr-ngZFaj-XGcy2q-9PEif5-26CAcD7-4tvCfg-5ukZhj-JoiEsB-oE6z77-79b6WP-a8DAfv-dbiRqZ-Mfpx5n-8ajNk9-oJeGCJ-28GPfNL-fqZ4JJ-K2GcS-fpHNck-22K16p9-Qh76TA-7aaoh6-oE3g1k-j6KXMr-NLMLtq-dXNQAV-5gHz1-9PRL5k-U7nNSq-eCfEGF-8RhQ3S-aUEB8e" TargetMode="External"/><Relationship Id="rId2" Type="http://schemas.openxmlformats.org/officeDocument/2006/relationships/image" Target="../media/image19.jpg"/><Relationship Id="rId1" Type="http://schemas.openxmlformats.org/officeDocument/2006/relationships/slideLayout" Target="../slideLayouts/slideLayout3.xml"/><Relationship Id="rId5" Type="http://schemas.openxmlformats.org/officeDocument/2006/relationships/hyperlink" Target="https://creativecommons.org/licenses/by/2.0/" TargetMode="External"/><Relationship Id="rId4" Type="http://schemas.openxmlformats.org/officeDocument/2006/relationships/hyperlink" Target="https://www.flickr.com/photos/elsie/" TargetMode="External"/></Relationships>
</file>

<file path=ppt/slides/_rels/slide8.xml.rels><?xml version="1.0" encoding="UTF-8" standalone="yes"?>
<Relationships xmlns="http://schemas.openxmlformats.org/package/2006/relationships"><Relationship Id="rId8" Type="http://schemas.openxmlformats.org/officeDocument/2006/relationships/hyperlink" Target="https://creativecommons.org/licenses/by/2.0/" TargetMode="External"/><Relationship Id="rId3" Type="http://schemas.openxmlformats.org/officeDocument/2006/relationships/image" Target="../media/image20.jpeg"/><Relationship Id="rId7" Type="http://schemas.openxmlformats.org/officeDocument/2006/relationships/hyperlink" Target="https://www.flickr.com/photos/kokogiak/" TargetMode="External"/><Relationship Id="rId12" Type="http://schemas.openxmlformats.org/officeDocument/2006/relationships/image" Target="../media/image23.jpeg"/><Relationship Id="rId2" Type="http://schemas.openxmlformats.org/officeDocument/2006/relationships/slide" Target="slide9.xml"/><Relationship Id="rId1" Type="http://schemas.openxmlformats.org/officeDocument/2006/relationships/slideLayout" Target="../slideLayouts/slideLayout3.xml"/><Relationship Id="rId6" Type="http://schemas.openxmlformats.org/officeDocument/2006/relationships/hyperlink" Target="https://www.flickr.com/photos/kokogiak/7066088/in/photolist-Cdv7-9NzatL-GAwjQ8-8inS9a-83MCyd-HFD6tb-UiSNm3-dhUaBe-UXdSBs-UC86QM-cFQRk9-dkq1rj-f565GB-UKwP8e-4toWa2-8Abhp6-EBm8-4tMXCo-4LiQpz-dyBHvz-TxdVE9-baZo4e-bWfeR8-cSvgj9-285CyV3-29shFAx-2aQHRZp-GS57C-Mb4bva-oVbKqs-W7Zsh9-28PeqVP-oeX1Hz-29scZYe-aYXh7F-29shGjM-29shGwv-eCfEGF-cpf17o-SDWv7P-VcevZM-83j55i-jGnuw9-rj3a6Z-2aLjRNJ-TADvro-285CxSm-eeW8pG-NH7gnA-22UWNEx" TargetMode="External"/><Relationship Id="rId11" Type="http://schemas.openxmlformats.org/officeDocument/2006/relationships/slide" Target="slide12.xml"/><Relationship Id="rId5" Type="http://schemas.openxmlformats.org/officeDocument/2006/relationships/image" Target="../media/image21.jpeg"/><Relationship Id="rId10" Type="http://schemas.openxmlformats.org/officeDocument/2006/relationships/image" Target="../media/image22.jpeg"/><Relationship Id="rId4" Type="http://schemas.openxmlformats.org/officeDocument/2006/relationships/slide" Target="slide10.xml"/><Relationship Id="rId9" Type="http://schemas.openxmlformats.org/officeDocument/2006/relationships/slide" Target="slide11.xml"/></Relationships>
</file>

<file path=ppt/slides/_rels/slide9.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24.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21.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hyperlink" Target="https://www.flickr.com/photos/kokogiak/7066088/in/photolist-Cdv7-9NzatL-GAwjQ8-8inS9a-83MCyd-HFD6tb-UiSNm3-dhUaBe-UXdSBs-UC86QM-cFQRk9-dkq1rj-f565GB-UKwP8e-4toWa2-8Abhp6-EBm8-4tMXCo-4LiQpz-dyBHvz-TxdVE9-baZo4e-bWfeR8-cSvgj9-285CyV3-29shFAx-2aQHRZp-GS57C-Mb4bva-oVbKqs-W7Zsh9-28PeqVP-oeX1Hz-29scZYe-aYXh7F-29shGjM-29shGwv-eCfEGF-cpf17o-SDWv7P-VcevZM-83j55i-jGnuw9-rj3a6Z-2aLjRNJ-TADvro-285CxSm-eeW8pG-NH7gnA-22UWNEx" TargetMode="External"/><Relationship Id="rId2" Type="http://schemas.openxmlformats.org/officeDocument/2006/relationships/image" Target="../media/image22.jpeg"/><Relationship Id="rId1" Type="http://schemas.openxmlformats.org/officeDocument/2006/relationships/slideLayout" Target="../slideLayouts/slideLayout3.xml"/><Relationship Id="rId6" Type="http://schemas.openxmlformats.org/officeDocument/2006/relationships/slide" Target="slide8.xml"/><Relationship Id="rId5" Type="http://schemas.openxmlformats.org/officeDocument/2006/relationships/hyperlink" Target="https://creativecommons.org/licenses/by/2.0/" TargetMode="External"/><Relationship Id="rId4" Type="http://schemas.openxmlformats.org/officeDocument/2006/relationships/hyperlink" Target="https://www.flickr.com/photos/kokogiak/" TargetMode="External"/></Relationships>
</file>

<file path=ppt/slides/_rels/slide12.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25.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hyperlink" Target="https://images.nasa.gov/details-PIA00030.html" TargetMode="External"/><Relationship Id="rId2" Type="http://schemas.openxmlformats.org/officeDocument/2006/relationships/image" Target="../media/image29.jpeg"/><Relationship Id="rId1" Type="http://schemas.openxmlformats.org/officeDocument/2006/relationships/slideLayout" Target="../slideLayouts/slideLayout3.xml"/><Relationship Id="rId4" Type="http://schemas.openxmlformats.org/officeDocument/2006/relationships/hyperlink" Target="https://www.nasa.gov/"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nasa.gov/" TargetMode="External"/><Relationship Id="rId2" Type="http://schemas.openxmlformats.org/officeDocument/2006/relationships/hyperlink" Target="https://images.nasa.gov/details-PIA21047.html" TargetMode="External"/><Relationship Id="rId1" Type="http://schemas.openxmlformats.org/officeDocument/2006/relationships/slideLayout" Target="../slideLayouts/slideLayout3.xml"/><Relationship Id="rId4" Type="http://schemas.openxmlformats.org/officeDocument/2006/relationships/image" Target="../media/image30.jpeg"/></Relationships>
</file>

<file path=ppt/slides/_rels/slide18.xml.rels><?xml version="1.0" encoding="UTF-8" standalone="yes"?>
<Relationships xmlns="http://schemas.openxmlformats.org/package/2006/relationships"><Relationship Id="rId3" Type="http://schemas.openxmlformats.org/officeDocument/2006/relationships/hyperlink" Target="https://www.nasa.gov/" TargetMode="External"/><Relationship Id="rId2" Type="http://schemas.openxmlformats.org/officeDocument/2006/relationships/hyperlink" Target="https://images.nasa.gov/details-PIA14640.html" TargetMode="External"/><Relationship Id="rId1" Type="http://schemas.openxmlformats.org/officeDocument/2006/relationships/slideLayout" Target="../slideLayouts/slideLayout3.xml"/><Relationship Id="rId4" Type="http://schemas.openxmlformats.org/officeDocument/2006/relationships/image" Target="../media/image31.jpeg"/></Relationships>
</file>

<file path=ppt/slides/_rels/slide19.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394303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465138" y="469515"/>
            <a:ext cx="8259762" cy="13430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pPr eaLnBrk="1" fontAlgn="auto" hangingPunct="1">
              <a:spcBef>
                <a:spcPts val="0"/>
              </a:spcBef>
              <a:spcAft>
                <a:spcPts val="0"/>
              </a:spcAft>
              <a:defRPr/>
            </a:pPr>
            <a:r>
              <a:rPr lang="en-GB" sz="1600" dirty="0">
                <a:solidFill>
                  <a:schemeClr val="tx1"/>
                </a:solidFill>
                <a:latin typeface="Twinkl" pitchFamily="2" charset="0"/>
              </a:rPr>
              <a:t>Earth is only one of the planets in our Solar System. There are seven other planets that also orbit our Sun.</a:t>
            </a:r>
          </a:p>
        </p:txBody>
      </p:sp>
      <p:pic>
        <p:nvPicPr>
          <p:cNvPr id="4" name="Picture 1"/>
          <p:cNvPicPr>
            <a:picLocks noChangeAspect="1"/>
          </p:cNvPicPr>
          <p:nvPr/>
        </p:nvPicPr>
        <p:blipFill>
          <a:blip r:embed="rId2" cstate="screen">
            <a:extLst>
              <a:ext uri="{28A0092B-C50C-407E-A947-70E740481C1C}">
                <a14:useLocalDpi xmlns:a14="http://schemas.microsoft.com/office/drawing/2010/main"/>
              </a:ext>
            </a:extLst>
          </a:blip>
          <a:srcRect t="-858" r="-22980"/>
          <a:stretch>
            <a:fillRect/>
          </a:stretch>
        </p:blipFill>
        <p:spPr bwMode="auto">
          <a:xfrm>
            <a:off x="-7938" y="1474788"/>
            <a:ext cx="1189038" cy="511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52488" y="2030413"/>
            <a:ext cx="763587" cy="858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428750" y="3883025"/>
            <a:ext cx="1036638" cy="98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4"/>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2373313" y="2459038"/>
            <a:ext cx="1096962"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3478213" y="3852863"/>
            <a:ext cx="995362" cy="995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4202113" y="1711325"/>
            <a:ext cx="1500187" cy="149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bwMode="auto">
          <a:xfrm>
            <a:off x="6448425" y="2959100"/>
            <a:ext cx="1343025" cy="1341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8"/>
          <p:cNvPicPr>
            <a:picLocks noChangeAspect="1"/>
          </p:cNvPicPr>
          <p:nvPr/>
        </p:nvPicPr>
        <p:blipFill>
          <a:blip r:embed="rId9" cstate="screen">
            <a:extLst>
              <a:ext uri="{28A0092B-C50C-407E-A947-70E740481C1C}">
                <a14:useLocalDpi xmlns:a14="http://schemas.microsoft.com/office/drawing/2010/main"/>
              </a:ext>
            </a:extLst>
          </a:blip>
          <a:srcRect/>
          <a:stretch>
            <a:fillRect/>
          </a:stretch>
        </p:blipFill>
        <p:spPr bwMode="auto">
          <a:xfrm>
            <a:off x="5140325" y="4611688"/>
            <a:ext cx="2111375" cy="1112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p:cNvPicPr>
            <a:picLocks noChangeAspect="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7630897" y="1547813"/>
            <a:ext cx="1343025" cy="134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Box 12"/>
          <p:cNvSpPr txBox="1">
            <a:spLocks noChangeArrowheads="1"/>
          </p:cNvSpPr>
          <p:nvPr/>
        </p:nvSpPr>
        <p:spPr bwMode="auto">
          <a:xfrm>
            <a:off x="3616325" y="3471863"/>
            <a:ext cx="681038"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800">
                <a:latin typeface="Twinkl" pitchFamily="2" charset="0"/>
              </a:rPr>
              <a:t>Mars</a:t>
            </a:r>
          </a:p>
        </p:txBody>
      </p:sp>
      <p:sp>
        <p:nvSpPr>
          <p:cNvPr id="14" name="TextBox 15"/>
          <p:cNvSpPr txBox="1">
            <a:spLocks noChangeArrowheads="1"/>
          </p:cNvSpPr>
          <p:nvPr/>
        </p:nvSpPr>
        <p:spPr bwMode="auto">
          <a:xfrm>
            <a:off x="1568450" y="3513138"/>
            <a:ext cx="7953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800">
                <a:latin typeface="Twinkl" pitchFamily="2" charset="0"/>
              </a:rPr>
              <a:t>Venus</a:t>
            </a:r>
          </a:p>
        </p:txBody>
      </p:sp>
      <p:sp>
        <p:nvSpPr>
          <p:cNvPr id="15" name="TextBox 16"/>
          <p:cNvSpPr txBox="1">
            <a:spLocks noChangeArrowheads="1"/>
          </p:cNvSpPr>
          <p:nvPr/>
        </p:nvSpPr>
        <p:spPr bwMode="auto">
          <a:xfrm>
            <a:off x="2549525" y="2090738"/>
            <a:ext cx="7445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800">
                <a:latin typeface="Twinkl" pitchFamily="2" charset="0"/>
              </a:rPr>
              <a:t>Earth</a:t>
            </a:r>
          </a:p>
        </p:txBody>
      </p:sp>
      <p:sp>
        <p:nvSpPr>
          <p:cNvPr id="16" name="TextBox 17"/>
          <p:cNvSpPr txBox="1">
            <a:spLocks noChangeArrowheads="1"/>
          </p:cNvSpPr>
          <p:nvPr/>
        </p:nvSpPr>
        <p:spPr bwMode="auto">
          <a:xfrm>
            <a:off x="4541838" y="1341438"/>
            <a:ext cx="8985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1800">
                <a:latin typeface="Twinkl" pitchFamily="2" charset="0"/>
              </a:rPr>
              <a:t>Jupiter</a:t>
            </a:r>
          </a:p>
        </p:txBody>
      </p:sp>
      <p:sp>
        <p:nvSpPr>
          <p:cNvPr id="17" name="TextBox 18"/>
          <p:cNvSpPr txBox="1">
            <a:spLocks noChangeArrowheads="1"/>
          </p:cNvSpPr>
          <p:nvPr/>
        </p:nvSpPr>
        <p:spPr bwMode="auto">
          <a:xfrm>
            <a:off x="755650" y="1744663"/>
            <a:ext cx="10239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800">
                <a:latin typeface="Twinkl" pitchFamily="2" charset="0"/>
              </a:rPr>
              <a:t>Mercury</a:t>
            </a:r>
          </a:p>
        </p:txBody>
      </p:sp>
      <p:sp>
        <p:nvSpPr>
          <p:cNvPr id="18" name="TextBox 19"/>
          <p:cNvSpPr txBox="1">
            <a:spLocks noChangeArrowheads="1"/>
          </p:cNvSpPr>
          <p:nvPr/>
        </p:nvSpPr>
        <p:spPr bwMode="auto">
          <a:xfrm>
            <a:off x="5646738" y="4311650"/>
            <a:ext cx="8794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1800">
                <a:latin typeface="Twinkl" pitchFamily="2" charset="0"/>
              </a:rPr>
              <a:t>Saturn</a:t>
            </a:r>
          </a:p>
        </p:txBody>
      </p:sp>
      <p:sp>
        <p:nvSpPr>
          <p:cNvPr id="19" name="TextBox 20"/>
          <p:cNvSpPr txBox="1">
            <a:spLocks noChangeArrowheads="1"/>
          </p:cNvSpPr>
          <p:nvPr/>
        </p:nvSpPr>
        <p:spPr bwMode="auto">
          <a:xfrm>
            <a:off x="6699250" y="2589213"/>
            <a:ext cx="9191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1800" dirty="0">
                <a:latin typeface="Twinkl" pitchFamily="2" charset="0"/>
              </a:rPr>
              <a:t>Uranus</a:t>
            </a:r>
          </a:p>
        </p:txBody>
      </p:sp>
      <p:sp>
        <p:nvSpPr>
          <p:cNvPr id="20" name="TextBox 21"/>
          <p:cNvSpPr txBox="1">
            <a:spLocks noChangeArrowheads="1"/>
          </p:cNvSpPr>
          <p:nvPr/>
        </p:nvSpPr>
        <p:spPr bwMode="auto">
          <a:xfrm>
            <a:off x="7706797" y="1177925"/>
            <a:ext cx="10255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1800" dirty="0">
                <a:latin typeface="Twinkl" pitchFamily="2" charset="0"/>
              </a:rPr>
              <a:t>Neptune</a:t>
            </a:r>
          </a:p>
        </p:txBody>
      </p:sp>
    </p:spTree>
    <p:extLst>
      <p:ext uri="{BB962C8B-B14F-4D97-AF65-F5344CB8AC3E}">
        <p14:creationId xmlns:p14="http://schemas.microsoft.com/office/powerpoint/2010/main" val="26977955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Ringed Planet</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0703" y="2041441"/>
            <a:ext cx="8510488" cy="4480452"/>
          </a:xfrm>
          <a:prstGeom prst="rect">
            <a:avLst/>
          </a:prstGeom>
        </p:spPr>
      </p:pic>
      <p:sp>
        <p:nvSpPr>
          <p:cNvPr id="4" name="Content Placeholder 2"/>
          <p:cNvSpPr txBox="1">
            <a:spLocks/>
          </p:cNvSpPr>
          <p:nvPr/>
        </p:nvSpPr>
        <p:spPr>
          <a:xfrm>
            <a:off x="835015" y="1473201"/>
            <a:ext cx="746444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dirty="0">
                <a:latin typeface="Twinkl" pitchFamily="2" charset="0"/>
              </a:rPr>
              <a:t>The planet Saturn is the second largest planet in the Solar System. It is the sixth planet from the Sun and 1.2 billion kilometres away from Earth.</a:t>
            </a:r>
          </a:p>
        </p:txBody>
      </p:sp>
    </p:spTree>
    <p:extLst>
      <p:ext uri="{BB962C8B-B14F-4D97-AF65-F5344CB8AC3E}">
        <p14:creationId xmlns:p14="http://schemas.microsoft.com/office/powerpoint/2010/main" val="16020855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551935" y="6012057"/>
            <a:ext cx="8009238" cy="462884"/>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pPr algn="ctr"/>
            <a:r>
              <a:rPr lang="en-GB" sz="900" dirty="0">
                <a:solidFill>
                  <a:schemeClr val="tx1"/>
                </a:solidFill>
                <a:latin typeface="Tuffy" panose="020B0603060100000000" pitchFamily="34" charset="0"/>
                <a:ea typeface="Tuffy" panose="020B0603060100000000" pitchFamily="34" charset="0"/>
              </a:rPr>
              <a:t>“</a:t>
            </a:r>
            <a:r>
              <a:rPr lang="en-GB" sz="900" dirty="0">
                <a:solidFill>
                  <a:schemeClr val="tx1"/>
                </a:solidFill>
                <a:latin typeface="Tuffy" panose="020B0603060100000000" pitchFamily="34" charset="0"/>
                <a:ea typeface="Tuffy" panose="020B0603060100000000" pitchFamily="34" charset="0"/>
                <a:hlinkClick r:id="rId2"/>
              </a:rPr>
              <a:t>Saturn, Moon, Venus and Mercury at dawn</a:t>
            </a:r>
            <a:r>
              <a:rPr lang="en-GB" sz="900" dirty="0">
                <a:solidFill>
                  <a:schemeClr val="tx1"/>
                </a:solidFill>
                <a:latin typeface="Tuffy" panose="020B0603060100000000" pitchFamily="34" charset="0"/>
                <a:ea typeface="Tuffy" panose="020B0603060100000000" pitchFamily="34" charset="0"/>
              </a:rPr>
              <a:t>” by </a:t>
            </a:r>
            <a:r>
              <a:rPr lang="en-GB" sz="900" dirty="0">
                <a:solidFill>
                  <a:schemeClr val="tx1"/>
                </a:solidFill>
                <a:latin typeface="Tuffy" panose="020B0603060100000000" pitchFamily="34" charset="0"/>
                <a:ea typeface="Tuffy" panose="020B0603060100000000" pitchFamily="34" charset="0"/>
                <a:hlinkClick r:id="rId3"/>
              </a:rPr>
              <a:t>Mike Lewinski </a:t>
            </a:r>
            <a:r>
              <a:rPr lang="en-GB" sz="900" dirty="0">
                <a:solidFill>
                  <a:schemeClr val="tx1"/>
                </a:solidFill>
                <a:latin typeface="Tuffy" panose="020B0603060100000000" pitchFamily="34" charset="0"/>
                <a:ea typeface="Tuffy" panose="020B0603060100000000" pitchFamily="34" charset="0"/>
              </a:rPr>
              <a:t>is licensed under </a:t>
            </a:r>
            <a:r>
              <a:rPr lang="en-GB" sz="900" dirty="0">
                <a:solidFill>
                  <a:schemeClr val="tx1"/>
                </a:solidFill>
                <a:latin typeface="Tuffy" panose="020B0603060100000000" pitchFamily="34" charset="0"/>
                <a:ea typeface="Tuffy" panose="020B0603060100000000" pitchFamily="34" charset="0"/>
                <a:hlinkClick r:id="rId4"/>
              </a:rPr>
              <a:t>CC BY 2.0</a:t>
            </a:r>
            <a:endParaRPr lang="en-GB" sz="900" dirty="0">
              <a:solidFill>
                <a:schemeClr val="tx1"/>
              </a:solidFill>
              <a:latin typeface="Tuffy" panose="020B0603060100000000" pitchFamily="34" charset="0"/>
              <a:ea typeface="Tuffy" panose="020B0603060100000000" pitchFamily="34" charset="0"/>
            </a:endParaRPr>
          </a:p>
          <a:p>
            <a:pPr algn="ctr"/>
            <a:endParaRPr lang="en-GB" sz="1600" dirty="0">
              <a:solidFill>
                <a:schemeClr val="tx1"/>
              </a:solidFill>
              <a:latin typeface="Tuffy" panose="020B0603060100000000" pitchFamily="34" charset="0"/>
              <a:ea typeface="Tuffy" panose="020B0603060100000000" pitchFamily="34" charset="0"/>
            </a:endParaRPr>
          </a:p>
          <a:p>
            <a:pPr algn="ctr"/>
            <a:endParaRPr lang="en-GB" sz="1600" dirty="0">
              <a:solidFill>
                <a:schemeClr val="tx1"/>
              </a:solidFill>
            </a:endParaRPr>
          </a:p>
          <a:p>
            <a:pPr algn="ctr"/>
            <a:endParaRPr lang="en-GB" sz="1600" dirty="0"/>
          </a:p>
        </p:txBody>
      </p:sp>
      <p:sp>
        <p:nvSpPr>
          <p:cNvPr id="6" name="Rectangle 5"/>
          <p:cNvSpPr/>
          <p:nvPr/>
        </p:nvSpPr>
        <p:spPr>
          <a:xfrm>
            <a:off x="440240" y="626076"/>
            <a:ext cx="8249101" cy="1048939"/>
          </a:xfrm>
          <a:prstGeom prst="rect">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02710" y="1784661"/>
            <a:ext cx="4307687" cy="4093036"/>
          </a:xfrm>
          <a:prstGeom prst="rect">
            <a:avLst/>
          </a:prstGeom>
        </p:spPr>
      </p:pic>
      <p:sp>
        <p:nvSpPr>
          <p:cNvPr id="7" name="TextBox 6"/>
          <p:cNvSpPr txBox="1"/>
          <p:nvPr/>
        </p:nvSpPr>
        <p:spPr>
          <a:xfrm>
            <a:off x="1210579" y="856795"/>
            <a:ext cx="6708421" cy="584775"/>
          </a:xfrm>
          <a:prstGeom prst="rect">
            <a:avLst/>
          </a:prstGeom>
          <a:noFill/>
        </p:spPr>
        <p:txBody>
          <a:bodyPr wrap="square" rtlCol="0">
            <a:spAutoFit/>
          </a:bodyPr>
          <a:lstStyle/>
          <a:p>
            <a:r>
              <a:rPr lang="en-GB" sz="1600" dirty="0">
                <a:latin typeface="Twinkl" pitchFamily="2" charset="0"/>
              </a:rPr>
              <a:t>Even though it is so far away, Saturn can sometimes be seen in the night sky as a yellow point of light.</a:t>
            </a:r>
          </a:p>
        </p:txBody>
      </p:sp>
      <p:cxnSp>
        <p:nvCxnSpPr>
          <p:cNvPr id="8" name="Straight Arrow Connector 7"/>
          <p:cNvCxnSpPr/>
          <p:nvPr/>
        </p:nvCxnSpPr>
        <p:spPr>
          <a:xfrm flipV="1">
            <a:off x="4234249" y="2789093"/>
            <a:ext cx="1186248" cy="786128"/>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2973860" y="3500201"/>
            <a:ext cx="2520778" cy="369332"/>
          </a:xfrm>
          <a:prstGeom prst="rect">
            <a:avLst/>
          </a:prstGeom>
          <a:noFill/>
        </p:spPr>
        <p:txBody>
          <a:bodyPr wrap="square" rtlCol="0">
            <a:spAutoFit/>
          </a:bodyPr>
          <a:lstStyle/>
          <a:p>
            <a:pPr algn="ctr"/>
            <a:r>
              <a:rPr lang="en-GB" dirty="0">
                <a:solidFill>
                  <a:schemeClr val="bg1"/>
                </a:solidFill>
              </a:rPr>
              <a:t>Saturn</a:t>
            </a:r>
          </a:p>
        </p:txBody>
      </p:sp>
    </p:spTree>
    <p:extLst>
      <p:ext uri="{BB962C8B-B14F-4D97-AF65-F5344CB8AC3E}">
        <p14:creationId xmlns:p14="http://schemas.microsoft.com/office/powerpoint/2010/main" val="22189969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b="9014"/>
          <a:stretch/>
        </p:blipFill>
        <p:spPr>
          <a:xfrm>
            <a:off x="443656" y="2778251"/>
            <a:ext cx="8247263" cy="3630787"/>
          </a:xfrm>
          <a:prstGeom prst="rect">
            <a:avLst/>
          </a:prstGeom>
        </p:spPr>
      </p:pic>
      <p:sp>
        <p:nvSpPr>
          <p:cNvPr id="4" name="Content Placeholder 2"/>
          <p:cNvSpPr txBox="1">
            <a:spLocks/>
          </p:cNvSpPr>
          <p:nvPr/>
        </p:nvSpPr>
        <p:spPr>
          <a:xfrm>
            <a:off x="832477" y="915309"/>
            <a:ext cx="7603068" cy="349523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dirty="0">
                <a:latin typeface="Twinkl" pitchFamily="2" charset="0"/>
              </a:rPr>
              <a:t>Saturn is a gas giant. It is an enormous ball of gas with no solid surface.</a:t>
            </a:r>
          </a:p>
          <a:p>
            <a:pPr marL="0" indent="0">
              <a:buFont typeface="Arial" panose="020B0604020202020204" pitchFamily="34" charset="0"/>
              <a:buNone/>
            </a:pPr>
            <a:r>
              <a:rPr lang="en-GB" sz="1600" dirty="0">
                <a:latin typeface="Twinkl" pitchFamily="2" charset="0"/>
              </a:rPr>
              <a:t>It is famous for its seven beautiful rings. These are made of chunks of rock and ice.</a:t>
            </a:r>
          </a:p>
          <a:p>
            <a:pPr marL="0" indent="0">
              <a:buFont typeface="Arial" panose="020B0604020202020204" pitchFamily="34" charset="0"/>
              <a:buNone/>
            </a:pPr>
            <a:r>
              <a:rPr lang="en-GB" sz="1600" dirty="0">
                <a:latin typeface="Twinkl" pitchFamily="2" charset="0"/>
              </a:rPr>
              <a:t>It is not the only planet in the Solar System with rings but none are as spectacular as the ones around Saturn.</a:t>
            </a:r>
          </a:p>
        </p:txBody>
      </p:sp>
    </p:spTree>
    <p:extLst>
      <p:ext uri="{BB962C8B-B14F-4D97-AF65-F5344CB8AC3E}">
        <p14:creationId xmlns:p14="http://schemas.microsoft.com/office/powerpoint/2010/main" val="9443899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40239" y="1027789"/>
            <a:ext cx="8249101" cy="1517703"/>
          </a:xfrm>
          <a:prstGeom prst="rect">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p:cNvSpPr txBox="1">
            <a:spLocks/>
          </p:cNvSpPr>
          <p:nvPr/>
        </p:nvSpPr>
        <p:spPr>
          <a:xfrm>
            <a:off x="825244" y="1334227"/>
            <a:ext cx="4911055" cy="133483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dirty="0">
                <a:latin typeface="Twinkl" pitchFamily="2" charset="0"/>
              </a:rPr>
              <a:t>Saturn is named after the Roman god of agriculture and time. In Roman times, it was known as ‘the star of Saturn’ and believed to be sacred to the god Saturn.</a:t>
            </a:r>
          </a:p>
        </p:txBody>
      </p:sp>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r="26319"/>
          <a:stretch/>
        </p:blipFill>
        <p:spPr>
          <a:xfrm>
            <a:off x="521589" y="2846741"/>
            <a:ext cx="3845552" cy="3055514"/>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9591789">
            <a:off x="3581767" y="2639505"/>
            <a:ext cx="3647575" cy="3644847"/>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96344" y="1049662"/>
            <a:ext cx="2969517" cy="5264490"/>
          </a:xfrm>
          <a:prstGeom prst="rect">
            <a:avLst/>
          </a:prstGeom>
        </p:spPr>
      </p:pic>
    </p:spTree>
    <p:extLst>
      <p:ext uri="{BB962C8B-B14F-4D97-AF65-F5344CB8AC3E}">
        <p14:creationId xmlns:p14="http://schemas.microsoft.com/office/powerpoint/2010/main" val="15935512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Saturn and Earth</a:t>
            </a:r>
          </a:p>
        </p:txBody>
      </p:sp>
      <p:sp>
        <p:nvSpPr>
          <p:cNvPr id="3" name="Content Placeholder 2"/>
          <p:cNvSpPr txBox="1">
            <a:spLocks/>
          </p:cNvSpPr>
          <p:nvPr/>
        </p:nvSpPr>
        <p:spPr>
          <a:xfrm>
            <a:off x="838200" y="1346924"/>
            <a:ext cx="7458512"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dirty="0">
                <a:latin typeface="Twinkl" pitchFamily="2" charset="0"/>
              </a:rPr>
              <a:t>Saturn is very different from Earth.</a:t>
            </a:r>
          </a:p>
          <a:p>
            <a:r>
              <a:rPr lang="en-GB" sz="1600" dirty="0">
                <a:latin typeface="Twinkl" pitchFamily="2" charset="0"/>
              </a:rPr>
              <a:t>One day on Saturn is less than 11 hours long. </a:t>
            </a:r>
          </a:p>
          <a:p>
            <a:r>
              <a:rPr lang="en-GB" sz="1600" dirty="0">
                <a:latin typeface="Twinkl" pitchFamily="2" charset="0"/>
              </a:rPr>
              <a:t>Saturn takes a long time to orbit the Sun. One year on Saturn is the same as 29 years on Earth.</a:t>
            </a:r>
          </a:p>
          <a:p>
            <a:r>
              <a:rPr lang="en-GB" sz="1600" dirty="0">
                <a:latin typeface="Twinkl" pitchFamily="2" charset="0"/>
              </a:rPr>
              <a:t>Saturn has 82 moons, more than any other planet in the solar system. 53 of its moons are named.</a:t>
            </a:r>
          </a:p>
          <a:p>
            <a:pPr marL="0" indent="0">
              <a:buFont typeface="Arial" panose="020B0604020202020204" pitchFamily="34" charset="0"/>
              <a:buNone/>
            </a:pPr>
            <a:endParaRPr lang="en-GB" sz="2000" dirty="0">
              <a:latin typeface="Twinkl" pitchFamily="2" charset="0"/>
            </a:endParaRPr>
          </a:p>
        </p:txBody>
      </p:sp>
      <p:sp>
        <p:nvSpPr>
          <p:cNvPr id="5" name="Rectangle 4"/>
          <p:cNvSpPr/>
          <p:nvPr/>
        </p:nvSpPr>
        <p:spPr>
          <a:xfrm>
            <a:off x="442683" y="3196279"/>
            <a:ext cx="8249101" cy="2769072"/>
          </a:xfrm>
          <a:prstGeom prst="rect">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06530" y="3196279"/>
            <a:ext cx="4121409" cy="2769072"/>
          </a:xfrm>
          <a:prstGeom prst="rect">
            <a:avLst/>
          </a:prstGeom>
        </p:spPr>
      </p:pic>
      <p:sp>
        <p:nvSpPr>
          <p:cNvPr id="6" name="Rounded Rectangle 5"/>
          <p:cNvSpPr/>
          <p:nvPr/>
        </p:nvSpPr>
        <p:spPr>
          <a:xfrm>
            <a:off x="551935" y="6012057"/>
            <a:ext cx="8009238" cy="462884"/>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pPr algn="ctr"/>
            <a:r>
              <a:rPr lang="en-GB" sz="900" dirty="0">
                <a:solidFill>
                  <a:schemeClr val="tx1"/>
                </a:solidFill>
                <a:latin typeface="Tuffy" panose="020B0603060100000000" pitchFamily="34" charset="0"/>
                <a:ea typeface="Tuffy" panose="020B0603060100000000" pitchFamily="34" charset="0"/>
              </a:rPr>
              <a:t>“</a:t>
            </a:r>
            <a:r>
              <a:rPr lang="en-GB" sz="900" dirty="0">
                <a:solidFill>
                  <a:schemeClr val="tx1"/>
                </a:solidFill>
                <a:latin typeface="Tuffy" panose="020B0603060100000000" pitchFamily="34" charset="0"/>
                <a:ea typeface="Tuffy" panose="020B0603060100000000" pitchFamily="34" charset="0"/>
                <a:hlinkClick r:id="rId3"/>
              </a:rPr>
              <a:t>Saturn portrait</a:t>
            </a:r>
            <a:r>
              <a:rPr lang="en-GB" sz="900" dirty="0">
                <a:solidFill>
                  <a:schemeClr val="tx1"/>
                </a:solidFill>
                <a:latin typeface="Tuffy" panose="020B0603060100000000" pitchFamily="34" charset="0"/>
                <a:ea typeface="Tuffy" panose="020B0603060100000000" pitchFamily="34" charset="0"/>
              </a:rPr>
              <a:t>” by </a:t>
            </a:r>
            <a:r>
              <a:rPr lang="en-GB" sz="900" dirty="0">
                <a:solidFill>
                  <a:schemeClr val="tx1"/>
                </a:solidFill>
                <a:latin typeface="Tuffy" panose="020B0603060100000000" pitchFamily="34" charset="0"/>
                <a:ea typeface="Tuffy" panose="020B0603060100000000" pitchFamily="34" charset="0"/>
                <a:hlinkClick r:id="rId4"/>
              </a:rPr>
              <a:t>Les Chatfield</a:t>
            </a:r>
            <a:r>
              <a:rPr lang="en-GB" sz="900" dirty="0">
                <a:solidFill>
                  <a:schemeClr val="tx1"/>
                </a:solidFill>
                <a:latin typeface="Tuffy" panose="020B0603060100000000" pitchFamily="34" charset="0"/>
                <a:ea typeface="Tuffy" panose="020B0603060100000000" pitchFamily="34" charset="0"/>
              </a:rPr>
              <a:t> is licensed under </a:t>
            </a:r>
            <a:r>
              <a:rPr lang="en-GB" sz="900" dirty="0">
                <a:solidFill>
                  <a:schemeClr val="tx1"/>
                </a:solidFill>
                <a:latin typeface="Tuffy" panose="020B0603060100000000" pitchFamily="34" charset="0"/>
                <a:ea typeface="Tuffy" panose="020B0603060100000000" pitchFamily="34" charset="0"/>
                <a:hlinkClick r:id="rId5"/>
              </a:rPr>
              <a:t>CC BY 2.0</a:t>
            </a:r>
            <a:endParaRPr lang="en-GB" sz="900" dirty="0">
              <a:solidFill>
                <a:schemeClr val="tx1"/>
              </a:solidFill>
              <a:latin typeface="Tuffy" panose="020B0603060100000000" pitchFamily="34" charset="0"/>
              <a:ea typeface="Tuffy" panose="020B0603060100000000" pitchFamily="34" charset="0"/>
            </a:endParaRPr>
          </a:p>
          <a:p>
            <a:pPr algn="ctr"/>
            <a:endParaRPr lang="en-GB" sz="1600" dirty="0">
              <a:solidFill>
                <a:schemeClr val="tx1"/>
              </a:solidFill>
              <a:latin typeface="Tuffy" panose="020B0603060100000000" pitchFamily="34" charset="0"/>
              <a:ea typeface="Tuffy" panose="020B0603060100000000" pitchFamily="34" charset="0"/>
            </a:endParaRPr>
          </a:p>
          <a:p>
            <a:pPr algn="ctr"/>
            <a:endParaRPr lang="en-GB" sz="1600" dirty="0">
              <a:solidFill>
                <a:schemeClr val="tx1"/>
              </a:solidFill>
            </a:endParaRPr>
          </a:p>
          <a:p>
            <a:pPr algn="ctr"/>
            <a:endParaRPr lang="en-GB" sz="1600" dirty="0"/>
          </a:p>
        </p:txBody>
      </p:sp>
    </p:spTree>
    <p:extLst>
      <p:ext uri="{BB962C8B-B14F-4D97-AF65-F5344CB8AC3E}">
        <p14:creationId xmlns:p14="http://schemas.microsoft.com/office/powerpoint/2010/main" val="34669773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Saturn’s Moons</a:t>
            </a:r>
          </a:p>
        </p:txBody>
      </p:sp>
      <p:sp>
        <p:nvSpPr>
          <p:cNvPr id="3" name="Content Placeholder 2"/>
          <p:cNvSpPr txBox="1">
            <a:spLocks/>
          </p:cNvSpPr>
          <p:nvPr/>
        </p:nvSpPr>
        <p:spPr>
          <a:xfrm>
            <a:off x="838200" y="1551963"/>
            <a:ext cx="7559180" cy="143451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dirty="0">
                <a:latin typeface="Twinkl" pitchFamily="2" charset="0"/>
              </a:rPr>
              <a:t>Out of </a:t>
            </a:r>
            <a:r>
              <a:rPr lang="en-GB" sz="1600">
                <a:latin typeface="Twinkl" pitchFamily="2" charset="0"/>
              </a:rPr>
              <a:t>Saturn’s 82 </a:t>
            </a:r>
            <a:r>
              <a:rPr lang="en-GB" sz="1600" dirty="0">
                <a:latin typeface="Twinkl" pitchFamily="2" charset="0"/>
              </a:rPr>
              <a:t>moons, the moons of Mimas, Enceladus, Titan and Rhea are of the most interest to scientists.</a:t>
            </a:r>
          </a:p>
          <a:p>
            <a:pPr marL="0" indent="0">
              <a:buFont typeface="Arial" panose="020B0604020202020204" pitchFamily="34" charset="0"/>
              <a:buNone/>
            </a:pPr>
            <a:r>
              <a:rPr lang="en-GB" sz="1600" dirty="0">
                <a:latin typeface="Twinkl" pitchFamily="2" charset="0"/>
              </a:rPr>
              <a:t>Click on each moon below to find out more information!</a:t>
            </a:r>
          </a:p>
        </p:txBody>
      </p:sp>
      <p:pic>
        <p:nvPicPr>
          <p:cNvPr id="4" name="Picture 3">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0535" y="3065243"/>
            <a:ext cx="1740243" cy="1740243"/>
          </a:xfrm>
          <a:prstGeom prst="rect">
            <a:avLst/>
          </a:prstGeom>
        </p:spPr>
      </p:pic>
      <p:pic>
        <p:nvPicPr>
          <p:cNvPr id="5" name="Picture 4">
            <a:hlinkClick r:id="rId4" action="ppaction://hlinksldjump"/>
          </p:cNvPr>
          <p:cNvPicPr>
            <a:picLocks noChangeAspect="1"/>
          </p:cNvPicPr>
          <p:nvPr/>
        </p:nvPicPr>
        <p:blipFill rotWithShape="1">
          <a:blip r:embed="rId5" cstate="print">
            <a:extLst>
              <a:ext uri="{28A0092B-C50C-407E-A947-70E740481C1C}">
                <a14:useLocalDpi xmlns:a14="http://schemas.microsoft.com/office/drawing/2010/main" val="0"/>
              </a:ext>
            </a:extLst>
          </a:blip>
          <a:srcRect l="23187" t="17159" r="11660" b="18030"/>
          <a:stretch/>
        </p:blipFill>
        <p:spPr>
          <a:xfrm>
            <a:off x="2710249" y="3065244"/>
            <a:ext cx="1746421" cy="1737278"/>
          </a:xfrm>
          <a:prstGeom prst="rect">
            <a:avLst/>
          </a:prstGeom>
        </p:spPr>
      </p:pic>
      <p:sp>
        <p:nvSpPr>
          <p:cNvPr id="6" name="Rounded Rectangle 5"/>
          <p:cNvSpPr/>
          <p:nvPr/>
        </p:nvSpPr>
        <p:spPr>
          <a:xfrm>
            <a:off x="551935" y="6012057"/>
            <a:ext cx="8009238" cy="462884"/>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pPr algn="ctr"/>
            <a:r>
              <a:rPr lang="en-GB" sz="900" dirty="0">
                <a:solidFill>
                  <a:schemeClr val="tx1"/>
                </a:solidFill>
                <a:latin typeface="Tuffy" panose="020B0603060100000000" pitchFamily="34" charset="0"/>
                <a:ea typeface="Tuffy" panose="020B0603060100000000" pitchFamily="34" charset="0"/>
              </a:rPr>
              <a:t>“</a:t>
            </a:r>
            <a:r>
              <a:rPr lang="en-GB" sz="900" dirty="0">
                <a:solidFill>
                  <a:schemeClr val="tx1"/>
                </a:solidFill>
                <a:latin typeface="Tuffy" panose="020B0603060100000000" pitchFamily="34" charset="0"/>
                <a:ea typeface="Tuffy" panose="020B0603060100000000" pitchFamily="34" charset="0"/>
                <a:hlinkClick r:id="rId6"/>
              </a:rPr>
              <a:t>Titan4</a:t>
            </a:r>
            <a:r>
              <a:rPr lang="en-GB" sz="900" dirty="0">
                <a:solidFill>
                  <a:schemeClr val="tx1"/>
                </a:solidFill>
                <a:latin typeface="Tuffy" panose="020B0603060100000000" pitchFamily="34" charset="0"/>
                <a:ea typeface="Tuffy" panose="020B0603060100000000" pitchFamily="34" charset="0"/>
              </a:rPr>
              <a:t>” by </a:t>
            </a:r>
            <a:r>
              <a:rPr lang="en-GB" sz="900" dirty="0">
                <a:solidFill>
                  <a:schemeClr val="tx1"/>
                </a:solidFill>
                <a:latin typeface="Tuffy" panose="020B0603060100000000" pitchFamily="34" charset="0"/>
                <a:ea typeface="Tuffy" panose="020B0603060100000000" pitchFamily="34" charset="0"/>
                <a:hlinkClick r:id="rId7"/>
              </a:rPr>
              <a:t>alan </a:t>
            </a:r>
            <a:r>
              <a:rPr lang="en-GB" sz="900" dirty="0" err="1">
                <a:solidFill>
                  <a:schemeClr val="tx1"/>
                </a:solidFill>
                <a:latin typeface="Tuffy" panose="020B0603060100000000" pitchFamily="34" charset="0"/>
                <a:ea typeface="Tuffy" panose="020B0603060100000000" pitchFamily="34" charset="0"/>
                <a:hlinkClick r:id="rId7"/>
              </a:rPr>
              <a:t>taylor</a:t>
            </a:r>
            <a:r>
              <a:rPr lang="en-GB" sz="900" dirty="0">
                <a:solidFill>
                  <a:schemeClr val="tx1"/>
                </a:solidFill>
                <a:latin typeface="Tuffy" panose="020B0603060100000000" pitchFamily="34" charset="0"/>
                <a:ea typeface="Tuffy" panose="020B0603060100000000" pitchFamily="34" charset="0"/>
              </a:rPr>
              <a:t> is licensed under </a:t>
            </a:r>
            <a:r>
              <a:rPr lang="en-GB" sz="900" dirty="0">
                <a:solidFill>
                  <a:schemeClr val="tx1"/>
                </a:solidFill>
                <a:latin typeface="Tuffy" panose="020B0603060100000000" pitchFamily="34" charset="0"/>
                <a:ea typeface="Tuffy" panose="020B0603060100000000" pitchFamily="34" charset="0"/>
                <a:hlinkClick r:id="rId8"/>
              </a:rPr>
              <a:t>CC BY 2.0</a:t>
            </a:r>
            <a:endParaRPr lang="en-GB" sz="900" dirty="0">
              <a:solidFill>
                <a:schemeClr val="tx1"/>
              </a:solidFill>
              <a:latin typeface="Tuffy" panose="020B0603060100000000" pitchFamily="34" charset="0"/>
              <a:ea typeface="Tuffy" panose="020B0603060100000000" pitchFamily="34" charset="0"/>
            </a:endParaRPr>
          </a:p>
          <a:p>
            <a:pPr algn="ctr"/>
            <a:endParaRPr lang="en-GB" sz="1600" dirty="0">
              <a:solidFill>
                <a:schemeClr val="tx1"/>
              </a:solidFill>
              <a:latin typeface="Tuffy" panose="020B0603060100000000" pitchFamily="34" charset="0"/>
              <a:ea typeface="Tuffy" panose="020B0603060100000000" pitchFamily="34" charset="0"/>
            </a:endParaRPr>
          </a:p>
          <a:p>
            <a:pPr algn="ctr"/>
            <a:endParaRPr lang="en-GB" sz="1600" dirty="0">
              <a:solidFill>
                <a:schemeClr val="tx1"/>
              </a:solidFill>
            </a:endParaRPr>
          </a:p>
          <a:p>
            <a:pPr algn="ctr"/>
            <a:endParaRPr lang="en-GB" sz="1600" dirty="0"/>
          </a:p>
        </p:txBody>
      </p:sp>
      <p:pic>
        <p:nvPicPr>
          <p:cNvPr id="7" name="Picture 6">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646141" y="3065244"/>
            <a:ext cx="1729945" cy="1732108"/>
          </a:xfrm>
          <a:prstGeom prst="rect">
            <a:avLst/>
          </a:prstGeom>
        </p:spPr>
      </p:pic>
      <p:pic>
        <p:nvPicPr>
          <p:cNvPr id="8" name="Picture 7">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565557" y="3065243"/>
            <a:ext cx="1774158" cy="1737197"/>
          </a:xfrm>
          <a:prstGeom prst="rect">
            <a:avLst/>
          </a:prstGeom>
        </p:spPr>
      </p:pic>
      <p:sp>
        <p:nvSpPr>
          <p:cNvPr id="9" name="TextBox 8"/>
          <p:cNvSpPr txBox="1"/>
          <p:nvPr/>
        </p:nvSpPr>
        <p:spPr>
          <a:xfrm>
            <a:off x="901013" y="4969470"/>
            <a:ext cx="1509584" cy="338554"/>
          </a:xfrm>
          <a:prstGeom prst="rect">
            <a:avLst/>
          </a:prstGeom>
          <a:noFill/>
        </p:spPr>
        <p:txBody>
          <a:bodyPr wrap="square" rtlCol="0">
            <a:spAutoFit/>
          </a:bodyPr>
          <a:lstStyle/>
          <a:p>
            <a:pPr algn="ctr"/>
            <a:r>
              <a:rPr lang="en-GB" sz="1600" dirty="0"/>
              <a:t>Mimas</a:t>
            </a:r>
            <a:endParaRPr lang="en-GB" dirty="0"/>
          </a:p>
        </p:txBody>
      </p:sp>
      <p:sp>
        <p:nvSpPr>
          <p:cNvPr id="10" name="TextBox 9"/>
          <p:cNvSpPr txBox="1"/>
          <p:nvPr/>
        </p:nvSpPr>
        <p:spPr>
          <a:xfrm>
            <a:off x="2828667" y="4969470"/>
            <a:ext cx="1509584" cy="338554"/>
          </a:xfrm>
          <a:prstGeom prst="rect">
            <a:avLst/>
          </a:prstGeom>
          <a:noFill/>
        </p:spPr>
        <p:txBody>
          <a:bodyPr wrap="square" rtlCol="0">
            <a:spAutoFit/>
          </a:bodyPr>
          <a:lstStyle/>
          <a:p>
            <a:pPr algn="ctr"/>
            <a:r>
              <a:rPr lang="en-GB" sz="1600" dirty="0">
                <a:latin typeface="Twinkl" pitchFamily="2" charset="0"/>
              </a:rPr>
              <a:t>Enceladus</a:t>
            </a:r>
          </a:p>
        </p:txBody>
      </p:sp>
      <p:sp>
        <p:nvSpPr>
          <p:cNvPr id="11" name="TextBox 10"/>
          <p:cNvSpPr txBox="1"/>
          <p:nvPr/>
        </p:nvSpPr>
        <p:spPr>
          <a:xfrm>
            <a:off x="4756321" y="4969470"/>
            <a:ext cx="1509584" cy="338554"/>
          </a:xfrm>
          <a:prstGeom prst="rect">
            <a:avLst/>
          </a:prstGeom>
          <a:noFill/>
        </p:spPr>
        <p:txBody>
          <a:bodyPr wrap="square" rtlCol="0">
            <a:spAutoFit/>
          </a:bodyPr>
          <a:lstStyle/>
          <a:p>
            <a:pPr algn="ctr"/>
            <a:r>
              <a:rPr lang="en-GB" sz="1600" dirty="0">
                <a:latin typeface="Twinkl" pitchFamily="2" charset="0"/>
              </a:rPr>
              <a:t>Titan</a:t>
            </a:r>
          </a:p>
        </p:txBody>
      </p:sp>
      <p:sp>
        <p:nvSpPr>
          <p:cNvPr id="12" name="TextBox 11"/>
          <p:cNvSpPr txBox="1"/>
          <p:nvPr/>
        </p:nvSpPr>
        <p:spPr>
          <a:xfrm>
            <a:off x="6697844" y="4969470"/>
            <a:ext cx="1509584" cy="338554"/>
          </a:xfrm>
          <a:prstGeom prst="rect">
            <a:avLst/>
          </a:prstGeom>
          <a:noFill/>
        </p:spPr>
        <p:txBody>
          <a:bodyPr wrap="square" rtlCol="0">
            <a:spAutoFit/>
          </a:bodyPr>
          <a:lstStyle/>
          <a:p>
            <a:pPr algn="ctr"/>
            <a:r>
              <a:rPr lang="en-GB" sz="1600" dirty="0">
                <a:latin typeface="Twinkl" pitchFamily="2" charset="0"/>
              </a:rPr>
              <a:t>Rhea</a:t>
            </a:r>
          </a:p>
        </p:txBody>
      </p:sp>
    </p:spTree>
    <p:extLst>
      <p:ext uri="{BB962C8B-B14F-4D97-AF65-F5344CB8AC3E}">
        <p14:creationId xmlns:p14="http://schemas.microsoft.com/office/powerpoint/2010/main" val="13211981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Mimas</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5205" y="1994324"/>
            <a:ext cx="3379573" cy="3379573"/>
          </a:xfrm>
          <a:prstGeom prst="rect">
            <a:avLst/>
          </a:prstGeom>
        </p:spPr>
      </p:pic>
      <p:sp>
        <p:nvSpPr>
          <p:cNvPr id="4" name="TextBox 3"/>
          <p:cNvSpPr txBox="1"/>
          <p:nvPr/>
        </p:nvSpPr>
        <p:spPr>
          <a:xfrm>
            <a:off x="4190341" y="2037505"/>
            <a:ext cx="4006310" cy="3293209"/>
          </a:xfrm>
          <a:prstGeom prst="rect">
            <a:avLst/>
          </a:prstGeom>
          <a:noFill/>
        </p:spPr>
        <p:txBody>
          <a:bodyPr wrap="square" rtlCol="0">
            <a:spAutoFit/>
          </a:bodyPr>
          <a:lstStyle/>
          <a:p>
            <a:r>
              <a:rPr lang="en-GB" sz="1600" dirty="0">
                <a:latin typeface="Twinkl" pitchFamily="2" charset="0"/>
              </a:rPr>
              <a:t>Mimas is the closest moon to Saturn.</a:t>
            </a:r>
          </a:p>
          <a:p>
            <a:endParaRPr lang="en-GB" sz="1600" dirty="0">
              <a:latin typeface="Twinkl" pitchFamily="2" charset="0"/>
            </a:endParaRPr>
          </a:p>
          <a:p>
            <a:r>
              <a:rPr lang="en-GB" sz="1600" dirty="0">
                <a:latin typeface="Twinkl" pitchFamily="2" charset="0"/>
              </a:rPr>
              <a:t>It is incredibly small. Its whole surface area would cover about the same amount of land as Spain.</a:t>
            </a:r>
          </a:p>
          <a:p>
            <a:endParaRPr lang="en-GB" sz="1600" dirty="0">
              <a:latin typeface="Twinkl" pitchFamily="2" charset="0"/>
            </a:endParaRPr>
          </a:p>
          <a:p>
            <a:r>
              <a:rPr lang="en-GB" sz="1600" dirty="0">
                <a:latin typeface="Twinkl" pitchFamily="2" charset="0"/>
              </a:rPr>
              <a:t>It was discovered by the astronomer William Herschel in 1789.</a:t>
            </a:r>
          </a:p>
          <a:p>
            <a:endParaRPr lang="en-GB" sz="1600" dirty="0">
              <a:latin typeface="Twinkl" pitchFamily="2" charset="0"/>
            </a:endParaRPr>
          </a:p>
          <a:p>
            <a:r>
              <a:rPr lang="en-GB" sz="1600" dirty="0">
                <a:latin typeface="Twinkl" pitchFamily="2" charset="0"/>
              </a:rPr>
              <a:t>The biggest feature of Mimas is its massive crater, named Herschel after Mimas’ discoverer. The crater is 81 miles across and about 3 miles deep.</a:t>
            </a:r>
          </a:p>
        </p:txBody>
      </p:sp>
      <p:sp>
        <p:nvSpPr>
          <p:cNvPr id="6" name="TextBox 5">
            <a:hlinkClick r:id="rId3" action="ppaction://hlinksldjump"/>
          </p:cNvPr>
          <p:cNvSpPr txBox="1"/>
          <p:nvPr/>
        </p:nvSpPr>
        <p:spPr>
          <a:xfrm>
            <a:off x="6870357" y="6043299"/>
            <a:ext cx="1819200" cy="369332"/>
          </a:xfrm>
          <a:prstGeom prst="rect">
            <a:avLst/>
          </a:prstGeom>
          <a:solidFill>
            <a:srgbClr val="9D9CCD"/>
          </a:solidFill>
        </p:spPr>
        <p:txBody>
          <a:bodyPr wrap="square" rtlCol="0">
            <a:spAutoFit/>
          </a:bodyPr>
          <a:lstStyle/>
          <a:p>
            <a:pPr algn="ctr"/>
            <a:r>
              <a:rPr lang="en-GB" dirty="0"/>
              <a:t>Back</a:t>
            </a:r>
          </a:p>
        </p:txBody>
      </p:sp>
    </p:spTree>
    <p:extLst>
      <p:ext uri="{BB962C8B-B14F-4D97-AF65-F5344CB8AC3E}">
        <p14:creationId xmlns:p14="http://schemas.microsoft.com/office/powerpoint/2010/main" val="5751026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Enceladus</a:t>
            </a: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23187" t="17159" r="11660" b="18030"/>
          <a:stretch/>
        </p:blipFill>
        <p:spPr>
          <a:xfrm>
            <a:off x="665205" y="1994324"/>
            <a:ext cx="3397359" cy="3379573"/>
          </a:xfrm>
          <a:prstGeom prst="rect">
            <a:avLst/>
          </a:prstGeom>
        </p:spPr>
      </p:pic>
      <p:sp>
        <p:nvSpPr>
          <p:cNvPr id="6" name="TextBox 5"/>
          <p:cNvSpPr txBox="1"/>
          <p:nvPr/>
        </p:nvSpPr>
        <p:spPr>
          <a:xfrm>
            <a:off x="4198578" y="1473201"/>
            <a:ext cx="4006310" cy="4524315"/>
          </a:xfrm>
          <a:prstGeom prst="rect">
            <a:avLst/>
          </a:prstGeom>
          <a:noFill/>
        </p:spPr>
        <p:txBody>
          <a:bodyPr wrap="square" rtlCol="0">
            <a:spAutoFit/>
          </a:bodyPr>
          <a:lstStyle/>
          <a:p>
            <a:r>
              <a:rPr lang="en-GB" sz="1600" dirty="0">
                <a:latin typeface="Twinkl" pitchFamily="2" charset="0"/>
              </a:rPr>
              <a:t>Enceladus is the sixth largest moon of Saturn. </a:t>
            </a:r>
          </a:p>
          <a:p>
            <a:endParaRPr lang="en-GB" sz="1600" dirty="0">
              <a:latin typeface="Twinkl" pitchFamily="2" charset="0"/>
            </a:endParaRPr>
          </a:p>
          <a:p>
            <a:r>
              <a:rPr lang="en-GB" sz="1600" dirty="0">
                <a:latin typeface="Twinkl" pitchFamily="2" charset="0"/>
              </a:rPr>
              <a:t>It is also the sixth largest moon in the Solar System.</a:t>
            </a:r>
          </a:p>
          <a:p>
            <a:endParaRPr lang="en-GB" sz="1600" dirty="0">
              <a:latin typeface="Twinkl" pitchFamily="2" charset="0"/>
            </a:endParaRPr>
          </a:p>
          <a:p>
            <a:r>
              <a:rPr lang="en-GB" sz="1600" dirty="0">
                <a:latin typeface="Twinkl" pitchFamily="2" charset="0"/>
              </a:rPr>
              <a:t>It was discovered by the scientist Galileo in 1610.</a:t>
            </a:r>
          </a:p>
          <a:p>
            <a:endParaRPr lang="en-GB" sz="1600" dirty="0">
              <a:latin typeface="Twinkl" pitchFamily="2" charset="0"/>
            </a:endParaRPr>
          </a:p>
          <a:p>
            <a:r>
              <a:rPr lang="en-GB" sz="1600" dirty="0">
                <a:latin typeface="Twinkl" pitchFamily="2" charset="0"/>
              </a:rPr>
              <a:t>Enceladus is covered in a layer of fresh, clean ice, making it very reflective.</a:t>
            </a:r>
          </a:p>
          <a:p>
            <a:endParaRPr lang="en-GB" sz="1600" dirty="0">
              <a:latin typeface="Twinkl" pitchFamily="2" charset="0"/>
            </a:endParaRPr>
          </a:p>
          <a:p>
            <a:r>
              <a:rPr lang="en-GB" sz="1600" dirty="0">
                <a:latin typeface="Twinkl" pitchFamily="2" charset="0"/>
              </a:rPr>
              <a:t>It also has geysers on its surface that shoot up hot water vapour into the sky.</a:t>
            </a:r>
          </a:p>
          <a:p>
            <a:endParaRPr lang="en-GB" sz="1600" dirty="0">
              <a:latin typeface="Twinkl" pitchFamily="2" charset="0"/>
            </a:endParaRPr>
          </a:p>
          <a:p>
            <a:r>
              <a:rPr lang="en-GB" sz="1600" dirty="0">
                <a:latin typeface="Twinkl" pitchFamily="2" charset="0"/>
              </a:rPr>
              <a:t>Scientists are very interested in Enceladus as they think it has most of the chemical ingredients needed for life.</a:t>
            </a:r>
          </a:p>
        </p:txBody>
      </p:sp>
      <p:sp>
        <p:nvSpPr>
          <p:cNvPr id="7" name="TextBox 6">
            <a:hlinkClick r:id="rId3" action="ppaction://hlinksldjump"/>
          </p:cNvPr>
          <p:cNvSpPr txBox="1"/>
          <p:nvPr/>
        </p:nvSpPr>
        <p:spPr>
          <a:xfrm>
            <a:off x="6870357" y="6043299"/>
            <a:ext cx="1819200" cy="369332"/>
          </a:xfrm>
          <a:prstGeom prst="rect">
            <a:avLst/>
          </a:prstGeom>
          <a:solidFill>
            <a:srgbClr val="9D9CCD"/>
          </a:solidFill>
        </p:spPr>
        <p:txBody>
          <a:bodyPr wrap="square" rtlCol="0">
            <a:spAutoFit/>
          </a:bodyPr>
          <a:lstStyle/>
          <a:p>
            <a:pPr algn="ctr"/>
            <a:r>
              <a:rPr lang="en-GB" dirty="0"/>
              <a:t>Back</a:t>
            </a:r>
          </a:p>
        </p:txBody>
      </p:sp>
    </p:spTree>
    <p:extLst>
      <p:ext uri="{BB962C8B-B14F-4D97-AF65-F5344CB8AC3E}">
        <p14:creationId xmlns:p14="http://schemas.microsoft.com/office/powerpoint/2010/main" val="25034968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Titan</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5205" y="1994323"/>
            <a:ext cx="3397359" cy="3401607"/>
          </a:xfrm>
          <a:prstGeom prst="rect">
            <a:avLst/>
          </a:prstGeom>
        </p:spPr>
      </p:pic>
      <p:sp>
        <p:nvSpPr>
          <p:cNvPr id="6" name="TextBox 5"/>
          <p:cNvSpPr txBox="1"/>
          <p:nvPr/>
        </p:nvSpPr>
        <p:spPr>
          <a:xfrm>
            <a:off x="4272718" y="2048521"/>
            <a:ext cx="4006310" cy="3293209"/>
          </a:xfrm>
          <a:prstGeom prst="rect">
            <a:avLst/>
          </a:prstGeom>
          <a:noFill/>
        </p:spPr>
        <p:txBody>
          <a:bodyPr wrap="square" rtlCol="0">
            <a:spAutoFit/>
          </a:bodyPr>
          <a:lstStyle/>
          <a:p>
            <a:r>
              <a:rPr lang="en-GB" sz="1600" dirty="0">
                <a:latin typeface="Twinkl" pitchFamily="2" charset="0"/>
              </a:rPr>
              <a:t>Titan is the largest of Saturn’s moons and the second largest moon in the Solar System. It is even larger than the planet Mercury.</a:t>
            </a:r>
          </a:p>
          <a:p>
            <a:endParaRPr lang="en-GB" sz="1600" dirty="0">
              <a:latin typeface="Twinkl" pitchFamily="2" charset="0"/>
            </a:endParaRPr>
          </a:p>
          <a:p>
            <a:r>
              <a:rPr lang="en-GB" sz="1600" dirty="0">
                <a:latin typeface="Twinkl" pitchFamily="2" charset="0"/>
              </a:rPr>
              <a:t>Titan is made mainly of ice and rock.</a:t>
            </a:r>
          </a:p>
          <a:p>
            <a:endParaRPr lang="en-GB" sz="1600" dirty="0">
              <a:latin typeface="Twinkl" pitchFamily="2" charset="0"/>
            </a:endParaRPr>
          </a:p>
          <a:p>
            <a:r>
              <a:rPr lang="en-GB" sz="1600" dirty="0">
                <a:latin typeface="Twinkl" pitchFamily="2" charset="0"/>
              </a:rPr>
              <a:t>It is the only moon with its own atmosphere. It has clouds, rain, rivers, lakes and seas of liquid methane.</a:t>
            </a:r>
          </a:p>
          <a:p>
            <a:endParaRPr lang="en-GB" sz="1600" dirty="0">
              <a:latin typeface="Twinkl" pitchFamily="2" charset="0"/>
            </a:endParaRPr>
          </a:p>
          <a:p>
            <a:r>
              <a:rPr lang="en-GB" sz="1600" dirty="0">
                <a:latin typeface="Twinkl" pitchFamily="2" charset="0"/>
              </a:rPr>
              <a:t>Scientists think that Titan might have a liquid water ocean below its surface.</a:t>
            </a:r>
          </a:p>
        </p:txBody>
      </p:sp>
      <p:sp>
        <p:nvSpPr>
          <p:cNvPr id="7" name="Rounded Rectangle 6"/>
          <p:cNvSpPr/>
          <p:nvPr/>
        </p:nvSpPr>
        <p:spPr>
          <a:xfrm>
            <a:off x="551935" y="6012057"/>
            <a:ext cx="8009238" cy="462884"/>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pPr algn="ctr"/>
            <a:r>
              <a:rPr lang="en-GB" sz="900" dirty="0">
                <a:solidFill>
                  <a:schemeClr val="tx1"/>
                </a:solidFill>
                <a:latin typeface="Tuffy" panose="020B0603060100000000" pitchFamily="34" charset="0"/>
                <a:ea typeface="Tuffy" panose="020B0603060100000000" pitchFamily="34" charset="0"/>
              </a:rPr>
              <a:t>“</a:t>
            </a:r>
            <a:r>
              <a:rPr lang="en-GB" sz="900" dirty="0">
                <a:solidFill>
                  <a:schemeClr val="tx1"/>
                </a:solidFill>
                <a:latin typeface="Tuffy" panose="020B0603060100000000" pitchFamily="34" charset="0"/>
                <a:ea typeface="Tuffy" panose="020B0603060100000000" pitchFamily="34" charset="0"/>
                <a:hlinkClick r:id="rId3"/>
              </a:rPr>
              <a:t>Titan4</a:t>
            </a:r>
            <a:r>
              <a:rPr lang="en-GB" sz="900" dirty="0">
                <a:solidFill>
                  <a:schemeClr val="tx1"/>
                </a:solidFill>
                <a:latin typeface="Tuffy" panose="020B0603060100000000" pitchFamily="34" charset="0"/>
                <a:ea typeface="Tuffy" panose="020B0603060100000000" pitchFamily="34" charset="0"/>
              </a:rPr>
              <a:t>” by </a:t>
            </a:r>
            <a:r>
              <a:rPr lang="en-GB" sz="900" dirty="0">
                <a:solidFill>
                  <a:schemeClr val="tx1"/>
                </a:solidFill>
                <a:latin typeface="Tuffy" panose="020B0603060100000000" pitchFamily="34" charset="0"/>
                <a:ea typeface="Tuffy" panose="020B0603060100000000" pitchFamily="34" charset="0"/>
                <a:hlinkClick r:id="rId4"/>
              </a:rPr>
              <a:t>alan </a:t>
            </a:r>
            <a:r>
              <a:rPr lang="en-GB" sz="900" dirty="0" err="1">
                <a:solidFill>
                  <a:schemeClr val="tx1"/>
                </a:solidFill>
                <a:latin typeface="Tuffy" panose="020B0603060100000000" pitchFamily="34" charset="0"/>
                <a:ea typeface="Tuffy" panose="020B0603060100000000" pitchFamily="34" charset="0"/>
                <a:hlinkClick r:id="rId4"/>
              </a:rPr>
              <a:t>taylor</a:t>
            </a:r>
            <a:r>
              <a:rPr lang="en-GB" sz="900" dirty="0">
                <a:solidFill>
                  <a:schemeClr val="tx1"/>
                </a:solidFill>
                <a:latin typeface="Tuffy" panose="020B0603060100000000" pitchFamily="34" charset="0"/>
                <a:ea typeface="Tuffy" panose="020B0603060100000000" pitchFamily="34" charset="0"/>
              </a:rPr>
              <a:t> is licensed under </a:t>
            </a:r>
            <a:r>
              <a:rPr lang="en-GB" sz="900" dirty="0">
                <a:solidFill>
                  <a:schemeClr val="tx1"/>
                </a:solidFill>
                <a:latin typeface="Tuffy" panose="020B0603060100000000" pitchFamily="34" charset="0"/>
                <a:ea typeface="Tuffy" panose="020B0603060100000000" pitchFamily="34" charset="0"/>
                <a:hlinkClick r:id="rId5"/>
              </a:rPr>
              <a:t>CC BY 2.0</a:t>
            </a:r>
            <a:endParaRPr lang="en-GB" sz="900" dirty="0">
              <a:solidFill>
                <a:schemeClr val="tx1"/>
              </a:solidFill>
              <a:latin typeface="Tuffy" panose="020B0603060100000000" pitchFamily="34" charset="0"/>
              <a:ea typeface="Tuffy" panose="020B0603060100000000" pitchFamily="34" charset="0"/>
            </a:endParaRPr>
          </a:p>
          <a:p>
            <a:pPr algn="ctr"/>
            <a:endParaRPr lang="en-GB" sz="1600" dirty="0">
              <a:solidFill>
                <a:schemeClr val="tx1"/>
              </a:solidFill>
              <a:latin typeface="Tuffy" panose="020B0603060100000000" pitchFamily="34" charset="0"/>
              <a:ea typeface="Tuffy" panose="020B0603060100000000" pitchFamily="34" charset="0"/>
            </a:endParaRPr>
          </a:p>
          <a:p>
            <a:pPr algn="ctr"/>
            <a:endParaRPr lang="en-GB" sz="1600" dirty="0">
              <a:solidFill>
                <a:schemeClr val="tx1"/>
              </a:solidFill>
            </a:endParaRPr>
          </a:p>
          <a:p>
            <a:pPr algn="ctr"/>
            <a:endParaRPr lang="en-GB" sz="1600" dirty="0"/>
          </a:p>
        </p:txBody>
      </p:sp>
      <p:sp>
        <p:nvSpPr>
          <p:cNvPr id="8" name="TextBox 7">
            <a:hlinkClick r:id="rId6" action="ppaction://hlinksldjump"/>
          </p:cNvPr>
          <p:cNvSpPr txBox="1"/>
          <p:nvPr/>
        </p:nvSpPr>
        <p:spPr>
          <a:xfrm>
            <a:off x="6870357" y="6043299"/>
            <a:ext cx="1819200" cy="369332"/>
          </a:xfrm>
          <a:prstGeom prst="rect">
            <a:avLst/>
          </a:prstGeom>
          <a:solidFill>
            <a:srgbClr val="9D9CCD"/>
          </a:solidFill>
        </p:spPr>
        <p:txBody>
          <a:bodyPr wrap="square" rtlCol="0">
            <a:spAutoFit/>
          </a:bodyPr>
          <a:lstStyle/>
          <a:p>
            <a:pPr algn="ctr"/>
            <a:r>
              <a:rPr lang="en-GB" dirty="0"/>
              <a:t>Back</a:t>
            </a:r>
          </a:p>
        </p:txBody>
      </p:sp>
    </p:spTree>
    <p:extLst>
      <p:ext uri="{BB962C8B-B14F-4D97-AF65-F5344CB8AC3E}">
        <p14:creationId xmlns:p14="http://schemas.microsoft.com/office/powerpoint/2010/main" val="40782320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Rhea</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5205" y="1994323"/>
            <a:ext cx="3473980" cy="3401607"/>
          </a:xfrm>
          <a:prstGeom prst="rect">
            <a:avLst/>
          </a:prstGeom>
        </p:spPr>
      </p:pic>
      <p:sp>
        <p:nvSpPr>
          <p:cNvPr id="6" name="TextBox 5"/>
          <p:cNvSpPr txBox="1"/>
          <p:nvPr/>
        </p:nvSpPr>
        <p:spPr>
          <a:xfrm>
            <a:off x="4297432" y="1962137"/>
            <a:ext cx="4006310" cy="3631763"/>
          </a:xfrm>
          <a:prstGeom prst="rect">
            <a:avLst/>
          </a:prstGeom>
          <a:noFill/>
        </p:spPr>
        <p:txBody>
          <a:bodyPr wrap="square" rtlCol="0">
            <a:spAutoFit/>
          </a:bodyPr>
          <a:lstStyle/>
          <a:p>
            <a:r>
              <a:rPr lang="en-GB" sz="1600" dirty="0">
                <a:latin typeface="Twinkl" pitchFamily="2" charset="0"/>
              </a:rPr>
              <a:t>Rhea is Saturn’s second largest moon and the ninth largest moon in the Solar System.</a:t>
            </a:r>
          </a:p>
          <a:p>
            <a:endParaRPr lang="en-GB" sz="1600" dirty="0">
              <a:latin typeface="Twinkl" pitchFamily="2" charset="0"/>
            </a:endParaRPr>
          </a:p>
          <a:p>
            <a:r>
              <a:rPr lang="en-GB" sz="1600" dirty="0">
                <a:latin typeface="Twinkl" pitchFamily="2" charset="0"/>
              </a:rPr>
              <a:t>It was discovered by the astronomer Giovanni Cassini in 1672.</a:t>
            </a:r>
          </a:p>
          <a:p>
            <a:endParaRPr lang="en-GB" sz="1600" dirty="0">
              <a:latin typeface="Twinkl" pitchFamily="2" charset="0"/>
            </a:endParaRPr>
          </a:p>
          <a:p>
            <a:r>
              <a:rPr lang="en-GB" sz="1600" dirty="0">
                <a:latin typeface="Twinkl" pitchFamily="2" charset="0"/>
              </a:rPr>
              <a:t>Rhea is an icy moon covered in craters and canyons. The canyons look like cracks on its surface.</a:t>
            </a:r>
          </a:p>
          <a:p>
            <a:endParaRPr lang="en-GB" sz="1600" dirty="0">
              <a:latin typeface="Twinkl" pitchFamily="2" charset="0"/>
            </a:endParaRPr>
          </a:p>
          <a:p>
            <a:r>
              <a:rPr lang="en-GB" sz="1600" dirty="0">
                <a:latin typeface="Twinkl" pitchFamily="2" charset="0"/>
              </a:rPr>
              <a:t>As Rhea orbits Saturn, the same area of the moon faces the planet in the same way that Earth’s moon does.</a:t>
            </a:r>
          </a:p>
        </p:txBody>
      </p:sp>
      <p:sp>
        <p:nvSpPr>
          <p:cNvPr id="7" name="TextBox 6">
            <a:hlinkClick r:id="rId3" action="ppaction://hlinksldjump"/>
          </p:cNvPr>
          <p:cNvSpPr txBox="1"/>
          <p:nvPr/>
        </p:nvSpPr>
        <p:spPr>
          <a:xfrm>
            <a:off x="6870357" y="6043299"/>
            <a:ext cx="1819200" cy="369332"/>
          </a:xfrm>
          <a:prstGeom prst="rect">
            <a:avLst/>
          </a:prstGeom>
          <a:solidFill>
            <a:srgbClr val="9D9CCD"/>
          </a:solidFill>
        </p:spPr>
        <p:txBody>
          <a:bodyPr wrap="square" rtlCol="0">
            <a:spAutoFit/>
          </a:bodyPr>
          <a:lstStyle/>
          <a:p>
            <a:pPr algn="ctr"/>
            <a:r>
              <a:rPr lang="en-GB" dirty="0"/>
              <a:t>Back</a:t>
            </a:r>
          </a:p>
        </p:txBody>
      </p:sp>
    </p:spTree>
    <p:extLst>
      <p:ext uri="{BB962C8B-B14F-4D97-AF65-F5344CB8AC3E}">
        <p14:creationId xmlns:p14="http://schemas.microsoft.com/office/powerpoint/2010/main" val="38484631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Exploring</a:t>
            </a:r>
          </a:p>
        </p:txBody>
      </p:sp>
      <p:sp>
        <p:nvSpPr>
          <p:cNvPr id="7" name="Rectangle 6"/>
          <p:cNvSpPr/>
          <p:nvPr/>
        </p:nvSpPr>
        <p:spPr>
          <a:xfrm>
            <a:off x="442684" y="1816815"/>
            <a:ext cx="8249101" cy="2483335"/>
          </a:xfrm>
          <a:prstGeom prst="rect">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9648" y="1816815"/>
            <a:ext cx="3787587" cy="2483335"/>
          </a:xfrm>
          <a:prstGeom prst="rect">
            <a:avLst/>
          </a:prstGeom>
        </p:spPr>
      </p:pic>
      <p:sp>
        <p:nvSpPr>
          <p:cNvPr id="5" name="Content Placeholder 2"/>
          <p:cNvSpPr txBox="1">
            <a:spLocks/>
          </p:cNvSpPr>
          <p:nvPr/>
        </p:nvSpPr>
        <p:spPr>
          <a:xfrm>
            <a:off x="4830846" y="2402554"/>
            <a:ext cx="3209284" cy="131185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dirty="0">
                <a:latin typeface="Twinkl" pitchFamily="2" charset="0"/>
              </a:rPr>
              <a:t>Humans have known about Saturn for thousands of years. However, it is only recently that we have had the technology to study Saturn, its rings and its moons close up.</a:t>
            </a:r>
          </a:p>
          <a:p>
            <a:pPr marL="0" indent="0">
              <a:buFont typeface="Arial" panose="020B0604020202020204" pitchFamily="34" charset="0"/>
              <a:buNone/>
            </a:pPr>
            <a:endParaRPr lang="en-GB" sz="2000" dirty="0">
              <a:latin typeface="Twinkl" pitchFamily="2" charset="0"/>
            </a:endParaRPr>
          </a:p>
          <a:p>
            <a:pPr marL="0" indent="0">
              <a:buFont typeface="Arial" panose="020B0604020202020204" pitchFamily="34" charset="0"/>
              <a:buNone/>
            </a:pPr>
            <a:endParaRPr lang="en-GB" sz="2000" dirty="0">
              <a:latin typeface="Twinkl" pitchFamily="2" charset="0"/>
            </a:endParaRPr>
          </a:p>
        </p:txBody>
      </p:sp>
      <p:sp>
        <p:nvSpPr>
          <p:cNvPr id="6" name="Content Placeholder 2"/>
          <p:cNvSpPr txBox="1">
            <a:spLocks/>
          </p:cNvSpPr>
          <p:nvPr/>
        </p:nvSpPr>
        <p:spPr>
          <a:xfrm>
            <a:off x="966270" y="4885889"/>
            <a:ext cx="7201930" cy="76526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dirty="0">
                <a:latin typeface="Twinkl" pitchFamily="2" charset="0"/>
              </a:rPr>
              <a:t>The Pioneer 11 spacecraft was the first to reach Saturn in 1979. It found out the number of rings Saturn has and it discovered a new moon.</a:t>
            </a:r>
          </a:p>
          <a:p>
            <a:pPr marL="0" indent="0">
              <a:buFont typeface="Arial" panose="020B0604020202020204" pitchFamily="34" charset="0"/>
              <a:buNone/>
            </a:pPr>
            <a:endParaRPr lang="en-GB" sz="2000" dirty="0">
              <a:latin typeface="Twinkl" pitchFamily="2" charset="0"/>
            </a:endParaRPr>
          </a:p>
          <a:p>
            <a:pPr marL="0" indent="0">
              <a:buFont typeface="Arial" panose="020B0604020202020204" pitchFamily="34" charset="0"/>
              <a:buNone/>
            </a:pPr>
            <a:endParaRPr lang="en-GB" sz="2000" dirty="0">
              <a:latin typeface="Twinkl" pitchFamily="2" charset="0"/>
            </a:endParaRPr>
          </a:p>
        </p:txBody>
      </p:sp>
    </p:spTree>
    <p:extLst>
      <p:ext uri="{BB962C8B-B14F-4D97-AF65-F5344CB8AC3E}">
        <p14:creationId xmlns:p14="http://schemas.microsoft.com/office/powerpoint/2010/main" val="12229204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Exploring</a:t>
            </a:r>
          </a:p>
        </p:txBody>
      </p:sp>
      <p:sp>
        <p:nvSpPr>
          <p:cNvPr id="7" name="Rectangle 6"/>
          <p:cNvSpPr/>
          <p:nvPr/>
        </p:nvSpPr>
        <p:spPr>
          <a:xfrm>
            <a:off x="442684" y="1816815"/>
            <a:ext cx="8249101" cy="2483335"/>
          </a:xfrm>
          <a:prstGeom prst="rect">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Content Placeholder 2"/>
          <p:cNvSpPr txBox="1">
            <a:spLocks/>
          </p:cNvSpPr>
          <p:nvPr/>
        </p:nvSpPr>
        <p:spPr>
          <a:xfrm>
            <a:off x="4830846" y="2402554"/>
            <a:ext cx="3209284" cy="131185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dirty="0">
                <a:latin typeface="Twinkl" pitchFamily="2" charset="0"/>
              </a:rPr>
              <a:t>In 1980, the Voyager 1 probe visited Saturn. It studied what the rings of Saturn were made from and found out that they are made up of tiny ringlets.</a:t>
            </a:r>
          </a:p>
          <a:p>
            <a:pPr marL="0" indent="0">
              <a:buFont typeface="Arial" panose="020B0604020202020204" pitchFamily="34" charset="0"/>
              <a:buNone/>
            </a:pPr>
            <a:endParaRPr lang="en-GB" sz="2000" dirty="0">
              <a:latin typeface="Twinkl" pitchFamily="2" charset="0"/>
            </a:endParaRPr>
          </a:p>
          <a:p>
            <a:pPr marL="0" indent="0">
              <a:buFont typeface="Arial" panose="020B0604020202020204" pitchFamily="34" charset="0"/>
              <a:buNone/>
            </a:pPr>
            <a:endParaRPr lang="en-GB" sz="2000" dirty="0">
              <a:latin typeface="Twinkl" pitchFamily="2" charset="0"/>
            </a:endParaRPr>
          </a:p>
        </p:txBody>
      </p:sp>
      <p:sp>
        <p:nvSpPr>
          <p:cNvPr id="6" name="Content Placeholder 2"/>
          <p:cNvSpPr txBox="1">
            <a:spLocks/>
          </p:cNvSpPr>
          <p:nvPr/>
        </p:nvSpPr>
        <p:spPr>
          <a:xfrm>
            <a:off x="966270" y="4885889"/>
            <a:ext cx="7201930" cy="76526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dirty="0">
                <a:latin typeface="Twinkl" pitchFamily="2" charset="0"/>
              </a:rPr>
              <a:t>In 1981, the Voyager 2 probe took some even more detailed photos of Saturn’s rings and found out that they are quite thin compared to the size of the planet.</a:t>
            </a:r>
          </a:p>
          <a:p>
            <a:pPr marL="0" indent="0">
              <a:buFont typeface="Arial" panose="020B0604020202020204" pitchFamily="34" charset="0"/>
              <a:buNone/>
            </a:pPr>
            <a:endParaRPr lang="en-GB" sz="2000" dirty="0">
              <a:latin typeface="Twinkl" pitchFamily="2" charset="0"/>
            </a:endParaRPr>
          </a:p>
          <a:p>
            <a:pPr marL="0" indent="0">
              <a:buFont typeface="Arial" panose="020B0604020202020204" pitchFamily="34" charset="0"/>
              <a:buNone/>
            </a:pPr>
            <a:endParaRPr lang="en-GB" sz="2000" dirty="0">
              <a:latin typeface="Twinkl" pitchFamily="2"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3961" y="1739573"/>
            <a:ext cx="4125609" cy="2637818"/>
          </a:xfrm>
          <a:prstGeom prst="rect">
            <a:avLst/>
          </a:prstGeom>
        </p:spPr>
      </p:pic>
    </p:spTree>
    <p:extLst>
      <p:ext uri="{BB962C8B-B14F-4D97-AF65-F5344CB8AC3E}">
        <p14:creationId xmlns:p14="http://schemas.microsoft.com/office/powerpoint/2010/main" val="40116908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Exploring</a:t>
            </a:r>
          </a:p>
        </p:txBody>
      </p:sp>
      <p:sp>
        <p:nvSpPr>
          <p:cNvPr id="7" name="Rectangle 6"/>
          <p:cNvSpPr/>
          <p:nvPr/>
        </p:nvSpPr>
        <p:spPr>
          <a:xfrm>
            <a:off x="442684" y="1816815"/>
            <a:ext cx="8249101" cy="2483335"/>
          </a:xfrm>
          <a:prstGeom prst="rect">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Content Placeholder 2"/>
          <p:cNvSpPr txBox="1">
            <a:spLocks/>
          </p:cNvSpPr>
          <p:nvPr/>
        </p:nvSpPr>
        <p:spPr>
          <a:xfrm>
            <a:off x="4830847" y="1861897"/>
            <a:ext cx="3209284" cy="290418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dirty="0">
                <a:latin typeface="Twinkl" pitchFamily="2" charset="0"/>
              </a:rPr>
              <a:t>In 2004, the Cassini spacecraft began to orbit Saturn. It found out lots of new information about the planet, its rings and its moons.</a:t>
            </a:r>
          </a:p>
          <a:p>
            <a:pPr marL="0" indent="0">
              <a:buNone/>
            </a:pPr>
            <a:r>
              <a:rPr lang="en-GB" sz="1600" dirty="0">
                <a:latin typeface="Twinkl" pitchFamily="2" charset="0"/>
              </a:rPr>
              <a:t>Cassini ended its mission in September 2017 when it flew into Saturn, sending information back to Earth about Saturn’s atmosphere before it crashed.</a:t>
            </a:r>
          </a:p>
          <a:p>
            <a:pPr marL="0" indent="0">
              <a:buFont typeface="Arial" panose="020B0604020202020204" pitchFamily="34" charset="0"/>
              <a:buNone/>
            </a:pPr>
            <a:endParaRPr lang="en-GB" sz="2000" dirty="0">
              <a:latin typeface="Twinkl" pitchFamily="2" charset="0"/>
            </a:endParaRPr>
          </a:p>
          <a:p>
            <a:pPr marL="0" indent="0">
              <a:buFont typeface="Arial" panose="020B0604020202020204" pitchFamily="34" charset="0"/>
              <a:buNone/>
            </a:pPr>
            <a:endParaRPr lang="en-GB" sz="2000" dirty="0">
              <a:latin typeface="Twinkl" pitchFamily="2" charset="0"/>
            </a:endParaRPr>
          </a:p>
        </p:txBody>
      </p:sp>
      <p:sp>
        <p:nvSpPr>
          <p:cNvPr id="6" name="Content Placeholder 2"/>
          <p:cNvSpPr txBox="1">
            <a:spLocks/>
          </p:cNvSpPr>
          <p:nvPr/>
        </p:nvSpPr>
        <p:spPr>
          <a:xfrm>
            <a:off x="966270" y="4885889"/>
            <a:ext cx="7201930" cy="76526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dirty="0">
                <a:latin typeface="Twinkl" pitchFamily="2" charset="0"/>
              </a:rPr>
              <a:t>In 2005, the European Space Agency Huygens’ probe landed on Saturn’s moon Titan. It sent back information and images from Titan’s muddy surface.</a:t>
            </a:r>
          </a:p>
          <a:p>
            <a:pPr marL="0" indent="0">
              <a:buFont typeface="Arial" panose="020B0604020202020204" pitchFamily="34" charset="0"/>
              <a:buNone/>
            </a:pPr>
            <a:endParaRPr lang="en-GB" sz="2000" dirty="0">
              <a:latin typeface="Twinkl" pitchFamily="2" charset="0"/>
            </a:endParaRPr>
          </a:p>
          <a:p>
            <a:pPr marL="0" indent="0">
              <a:buFont typeface="Arial" panose="020B0604020202020204" pitchFamily="34" charset="0"/>
              <a:buNone/>
            </a:pPr>
            <a:endParaRPr lang="en-GB" sz="2000" dirty="0">
              <a:latin typeface="Twinkl" pitchFamily="2" charset="0"/>
            </a:endParaRPr>
          </a:p>
        </p:txBody>
      </p:sp>
      <p:pic>
        <p:nvPicPr>
          <p:cNvPr id="8" name="Picture 7"/>
          <p:cNvPicPr>
            <a:picLocks noChangeAspect="1"/>
          </p:cNvPicPr>
          <p:nvPr/>
        </p:nvPicPr>
        <p:blipFill rotWithShape="1">
          <a:blip r:embed="rId2" cstate="print">
            <a:extLst>
              <a:ext uri="{28A0092B-C50C-407E-A947-70E740481C1C}">
                <a14:useLocalDpi xmlns:a14="http://schemas.microsoft.com/office/drawing/2010/main" val="0"/>
              </a:ext>
            </a:extLst>
          </a:blip>
          <a:srcRect b="9014"/>
          <a:stretch/>
        </p:blipFill>
        <p:spPr>
          <a:xfrm>
            <a:off x="768997" y="2236213"/>
            <a:ext cx="3735537" cy="1644538"/>
          </a:xfrm>
          <a:prstGeom prst="rect">
            <a:avLst/>
          </a:prstGeom>
        </p:spPr>
      </p:pic>
    </p:spTree>
    <p:extLst>
      <p:ext uri="{BB962C8B-B14F-4D97-AF65-F5344CB8AC3E}">
        <p14:creationId xmlns:p14="http://schemas.microsoft.com/office/powerpoint/2010/main" val="20260515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Photographs of Saturn</a:t>
            </a:r>
          </a:p>
        </p:txBody>
      </p:sp>
      <p:pic>
        <p:nvPicPr>
          <p:cNvPr id="6" name="Picture 2" descr="NASA Voyager 2 took this true color photograph of Saturn on July 21, 1981. The moons Rhea and Dione appear as blue dots to the south and southeast of Saturn, respectivel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83057" y="1473201"/>
            <a:ext cx="3568356" cy="3568356"/>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510020" y="5144197"/>
            <a:ext cx="8548382" cy="584775"/>
          </a:xfrm>
          <a:prstGeom prst="rect">
            <a:avLst/>
          </a:prstGeom>
        </p:spPr>
        <p:txBody>
          <a:bodyPr wrap="square">
            <a:spAutoFit/>
          </a:bodyPr>
          <a:lstStyle/>
          <a:p>
            <a:r>
              <a:rPr lang="en-GB" sz="1600" dirty="0">
                <a:latin typeface="Twinkl" pitchFamily="2" charset="0"/>
              </a:rPr>
              <a:t>An image of Saturn taken by NASA’s Voyager 2 spacecraft in 1981. </a:t>
            </a:r>
          </a:p>
          <a:p>
            <a:r>
              <a:rPr lang="en-GB" sz="1600" dirty="0">
                <a:latin typeface="Twinkl" pitchFamily="2" charset="0"/>
              </a:rPr>
              <a:t>You can see the moons Rhea and Dione as small dots below.</a:t>
            </a:r>
          </a:p>
        </p:txBody>
      </p:sp>
      <p:sp>
        <p:nvSpPr>
          <p:cNvPr id="8" name="Rounded Rectangle 7"/>
          <p:cNvSpPr/>
          <p:nvPr/>
        </p:nvSpPr>
        <p:spPr>
          <a:xfrm>
            <a:off x="551935" y="6012057"/>
            <a:ext cx="8009238" cy="462884"/>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pPr algn="ctr"/>
            <a:r>
              <a:rPr lang="en-GB" sz="900" dirty="0">
                <a:solidFill>
                  <a:schemeClr val="tx1"/>
                </a:solidFill>
                <a:latin typeface="Tuffy" panose="020B0603060100000000" pitchFamily="34" charset="0"/>
                <a:ea typeface="Tuffy" panose="020B0603060100000000" pitchFamily="34" charset="0"/>
              </a:rPr>
              <a:t>“</a:t>
            </a:r>
            <a:r>
              <a:rPr lang="en-GB" sz="900" dirty="0">
                <a:solidFill>
                  <a:schemeClr val="tx1"/>
                </a:solidFill>
                <a:latin typeface="Tuffy" panose="020B0603060100000000" pitchFamily="34" charset="0"/>
                <a:ea typeface="Tuffy" panose="020B0603060100000000" pitchFamily="34" charset="0"/>
                <a:hlinkClick r:id="rId3"/>
              </a:rPr>
              <a:t>Saturn With Rhea and Dione True </a:t>
            </a:r>
            <a:r>
              <a:rPr lang="en-GB" sz="900" dirty="0" err="1">
                <a:solidFill>
                  <a:schemeClr val="tx1"/>
                </a:solidFill>
                <a:latin typeface="Tuffy" panose="020B0603060100000000" pitchFamily="34" charset="0"/>
                <a:ea typeface="Tuffy" panose="020B0603060100000000" pitchFamily="34" charset="0"/>
                <a:hlinkClick r:id="rId3"/>
              </a:rPr>
              <a:t>Color</a:t>
            </a:r>
            <a:r>
              <a:rPr lang="en-GB" sz="900" dirty="0">
                <a:solidFill>
                  <a:schemeClr val="tx1"/>
                </a:solidFill>
                <a:latin typeface="Tuffy" panose="020B0603060100000000" pitchFamily="34" charset="0"/>
                <a:ea typeface="Tuffy" panose="020B0603060100000000" pitchFamily="34" charset="0"/>
              </a:rPr>
              <a:t>” by </a:t>
            </a:r>
            <a:r>
              <a:rPr lang="en-GB" sz="900" dirty="0">
                <a:solidFill>
                  <a:schemeClr val="tx1"/>
                </a:solidFill>
                <a:latin typeface="Tuffy" panose="020B0603060100000000" pitchFamily="34" charset="0"/>
                <a:ea typeface="Tuffy" panose="020B0603060100000000" pitchFamily="34" charset="0"/>
                <a:hlinkClick r:id="rId4"/>
              </a:rPr>
              <a:t>National Aeronautics and Space Administration</a:t>
            </a:r>
            <a:endParaRPr lang="en-GB" sz="1600" dirty="0">
              <a:solidFill>
                <a:schemeClr val="tx1"/>
              </a:solidFill>
              <a:latin typeface="Tuffy" panose="020B0603060100000000" pitchFamily="34" charset="0"/>
              <a:ea typeface="Tuffy" panose="020B0603060100000000" pitchFamily="34" charset="0"/>
            </a:endParaRPr>
          </a:p>
          <a:p>
            <a:pPr algn="ctr"/>
            <a:endParaRPr lang="en-GB" sz="1600" dirty="0">
              <a:solidFill>
                <a:schemeClr val="tx1"/>
              </a:solidFill>
            </a:endParaRPr>
          </a:p>
          <a:p>
            <a:pPr algn="ctr"/>
            <a:endParaRPr lang="en-GB" sz="1600" dirty="0"/>
          </a:p>
        </p:txBody>
      </p:sp>
    </p:spTree>
    <p:extLst>
      <p:ext uri="{BB962C8B-B14F-4D97-AF65-F5344CB8AC3E}">
        <p14:creationId xmlns:p14="http://schemas.microsoft.com/office/powerpoint/2010/main" val="24275035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Photographs of Saturn</a:t>
            </a:r>
          </a:p>
        </p:txBody>
      </p:sp>
      <p:sp>
        <p:nvSpPr>
          <p:cNvPr id="6" name="Rounded Rectangle 5"/>
          <p:cNvSpPr/>
          <p:nvPr/>
        </p:nvSpPr>
        <p:spPr>
          <a:xfrm>
            <a:off x="551935" y="6012057"/>
            <a:ext cx="8009238" cy="462884"/>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pPr algn="ctr"/>
            <a:r>
              <a:rPr lang="en-GB" sz="900" dirty="0">
                <a:solidFill>
                  <a:schemeClr val="tx1"/>
                </a:solidFill>
                <a:latin typeface="Tuffy" panose="020B0603060100000000" pitchFamily="34" charset="0"/>
                <a:ea typeface="Tuffy" panose="020B0603060100000000" pitchFamily="34" charset="0"/>
              </a:rPr>
              <a:t>“</a:t>
            </a:r>
            <a:r>
              <a:rPr lang="en-GB" sz="900" dirty="0">
                <a:solidFill>
                  <a:schemeClr val="tx1"/>
                </a:solidFill>
                <a:latin typeface="Tuffy" panose="020B0603060100000000" pitchFamily="34" charset="0"/>
                <a:ea typeface="Tuffy" panose="020B0603060100000000" pitchFamily="34" charset="0"/>
                <a:hlinkClick r:id="rId2"/>
              </a:rPr>
              <a:t>Staring at Saturn</a:t>
            </a:r>
            <a:r>
              <a:rPr lang="en-GB" sz="900" dirty="0">
                <a:solidFill>
                  <a:schemeClr val="tx1"/>
                </a:solidFill>
                <a:latin typeface="Tuffy" panose="020B0603060100000000" pitchFamily="34" charset="0"/>
                <a:ea typeface="Tuffy" panose="020B0603060100000000" pitchFamily="34" charset="0"/>
              </a:rPr>
              <a:t>” by </a:t>
            </a:r>
            <a:r>
              <a:rPr lang="en-GB" sz="900" dirty="0">
                <a:solidFill>
                  <a:schemeClr val="tx1"/>
                </a:solidFill>
                <a:latin typeface="Tuffy" panose="020B0603060100000000" pitchFamily="34" charset="0"/>
                <a:ea typeface="Tuffy" panose="020B0603060100000000" pitchFamily="34" charset="0"/>
                <a:hlinkClick r:id="rId3"/>
              </a:rPr>
              <a:t>National Aeronautics and Space Administration</a:t>
            </a:r>
            <a:endParaRPr lang="en-GB" sz="1600" dirty="0">
              <a:solidFill>
                <a:schemeClr val="tx1"/>
              </a:solidFill>
              <a:latin typeface="Tuffy" panose="020B0603060100000000" pitchFamily="34" charset="0"/>
              <a:ea typeface="Tuffy" panose="020B0603060100000000" pitchFamily="34" charset="0"/>
            </a:endParaRPr>
          </a:p>
          <a:p>
            <a:pPr algn="ctr"/>
            <a:endParaRPr lang="en-GB" sz="1600" dirty="0">
              <a:solidFill>
                <a:schemeClr val="tx1"/>
              </a:solidFill>
            </a:endParaRPr>
          </a:p>
          <a:p>
            <a:pPr algn="ctr"/>
            <a:endParaRPr lang="en-GB" sz="1600" dirty="0"/>
          </a:p>
        </p:txBody>
      </p:sp>
      <p:pic>
        <p:nvPicPr>
          <p:cNvPr id="7" name="Picture 2" descr="This frame from a movie is one of many exposures taken by NASA's Cassnii spacecraft. Cassini stared at Saturn for nearly 44 hours on April 25 to 27, 2016, to obtain exposures showing just over four Saturn days. A movie is available at the Photojourna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18860" y="1473201"/>
            <a:ext cx="4477356" cy="3637853"/>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282363" y="5206525"/>
            <a:ext cx="8548382" cy="338554"/>
          </a:xfrm>
          <a:prstGeom prst="rect">
            <a:avLst/>
          </a:prstGeom>
        </p:spPr>
        <p:txBody>
          <a:bodyPr wrap="square">
            <a:spAutoFit/>
          </a:bodyPr>
          <a:lstStyle/>
          <a:p>
            <a:pPr algn="ctr"/>
            <a:r>
              <a:rPr lang="en-GB" sz="1600" dirty="0">
                <a:latin typeface="Twinkl" pitchFamily="2" charset="0"/>
              </a:rPr>
              <a:t>A beautiful image of Saturn taken by NASA’s Cassini spacecraft in 2016.</a:t>
            </a:r>
          </a:p>
        </p:txBody>
      </p:sp>
    </p:spTree>
    <p:extLst>
      <p:ext uri="{BB962C8B-B14F-4D97-AF65-F5344CB8AC3E}">
        <p14:creationId xmlns:p14="http://schemas.microsoft.com/office/powerpoint/2010/main" val="28545206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Photographs of Saturn</a:t>
            </a:r>
          </a:p>
        </p:txBody>
      </p:sp>
      <p:sp>
        <p:nvSpPr>
          <p:cNvPr id="8" name="Rounded Rectangle 7"/>
          <p:cNvSpPr/>
          <p:nvPr/>
        </p:nvSpPr>
        <p:spPr>
          <a:xfrm>
            <a:off x="551935" y="6012057"/>
            <a:ext cx="8009238" cy="462884"/>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pPr algn="ctr"/>
            <a:r>
              <a:rPr lang="en-GB" sz="900" dirty="0">
                <a:solidFill>
                  <a:schemeClr val="tx1"/>
                </a:solidFill>
                <a:latin typeface="Tuffy" panose="020B0603060100000000" pitchFamily="34" charset="0"/>
                <a:ea typeface="Tuffy" panose="020B0603060100000000" pitchFamily="34" charset="0"/>
              </a:rPr>
              <a:t>“</a:t>
            </a:r>
            <a:r>
              <a:rPr lang="en-GB" sz="900" dirty="0">
                <a:solidFill>
                  <a:schemeClr val="tx1"/>
                </a:solidFill>
                <a:latin typeface="Tuffy" panose="020B0603060100000000" pitchFamily="34" charset="0"/>
                <a:ea typeface="Tuffy" panose="020B0603060100000000" pitchFamily="34" charset="0"/>
                <a:hlinkClick r:id="rId2"/>
              </a:rPr>
              <a:t>Saturn Looms</a:t>
            </a:r>
            <a:r>
              <a:rPr lang="en-GB" sz="900" dirty="0">
                <a:solidFill>
                  <a:schemeClr val="tx1"/>
                </a:solidFill>
                <a:latin typeface="Tuffy" panose="020B0603060100000000" pitchFamily="34" charset="0"/>
                <a:ea typeface="Tuffy" panose="020B0603060100000000" pitchFamily="34" charset="0"/>
              </a:rPr>
              <a:t>” by </a:t>
            </a:r>
            <a:r>
              <a:rPr lang="en-GB" sz="900" dirty="0">
                <a:solidFill>
                  <a:schemeClr val="tx1"/>
                </a:solidFill>
                <a:latin typeface="Tuffy" panose="020B0603060100000000" pitchFamily="34" charset="0"/>
                <a:ea typeface="Tuffy" panose="020B0603060100000000" pitchFamily="34" charset="0"/>
                <a:hlinkClick r:id="rId3"/>
              </a:rPr>
              <a:t>National Aeronautics and Space Administration</a:t>
            </a:r>
            <a:endParaRPr lang="en-GB" sz="1600" dirty="0">
              <a:solidFill>
                <a:schemeClr val="tx1"/>
              </a:solidFill>
              <a:latin typeface="Tuffy" panose="020B0603060100000000" pitchFamily="34" charset="0"/>
              <a:ea typeface="Tuffy" panose="020B0603060100000000" pitchFamily="34" charset="0"/>
            </a:endParaRPr>
          </a:p>
          <a:p>
            <a:pPr algn="ctr"/>
            <a:endParaRPr lang="en-GB" sz="1600" dirty="0">
              <a:solidFill>
                <a:schemeClr val="tx1"/>
              </a:solidFill>
            </a:endParaRPr>
          </a:p>
          <a:p>
            <a:pPr algn="ctr"/>
            <a:endParaRPr lang="en-GB" sz="1600" dirty="0"/>
          </a:p>
        </p:txBody>
      </p:sp>
      <p:sp>
        <p:nvSpPr>
          <p:cNvPr id="10" name="Rectangle 9"/>
          <p:cNvSpPr/>
          <p:nvPr/>
        </p:nvSpPr>
        <p:spPr>
          <a:xfrm>
            <a:off x="907630" y="5323384"/>
            <a:ext cx="7318869" cy="584775"/>
          </a:xfrm>
          <a:prstGeom prst="rect">
            <a:avLst/>
          </a:prstGeom>
        </p:spPr>
        <p:txBody>
          <a:bodyPr wrap="square">
            <a:spAutoFit/>
          </a:bodyPr>
          <a:lstStyle/>
          <a:p>
            <a:r>
              <a:rPr lang="en-GB" sz="1600" b="0" dirty="0">
                <a:effectLst/>
                <a:latin typeface="Twinkl" pitchFamily="2" charset="0"/>
              </a:rPr>
              <a:t>A beautiful black and white image of Saturn taken </a:t>
            </a:r>
            <a:r>
              <a:rPr lang="en-GB" sz="1600" b="0">
                <a:effectLst/>
                <a:latin typeface="Twinkl" pitchFamily="2" charset="0"/>
              </a:rPr>
              <a:t>by Cassini, </a:t>
            </a:r>
            <a:r>
              <a:rPr lang="en-GB" sz="1600" b="0" dirty="0">
                <a:effectLst/>
                <a:latin typeface="Twinkl" pitchFamily="2" charset="0"/>
              </a:rPr>
              <a:t>showing the shadows of the rings falling on the planet.</a:t>
            </a:r>
          </a:p>
        </p:txBody>
      </p:sp>
      <p:pic>
        <p:nvPicPr>
          <p:cNvPr id="2050" name="Picture 2" descr="https://images-assets.nasa.gov/image/PIA14640/PIA14640~orig.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34961" y="1473201"/>
            <a:ext cx="3657601" cy="3657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30079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DCB5FAEE-CC91-4608-92BD-1007FC9F45E5}" vid="{49F44A1D-5DD0-448D-A9E8-9C9190F1A6E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203</TotalTime>
  <Words>970</Words>
  <Application>Microsoft Office PowerPoint</Application>
  <PresentationFormat>On-screen Show (4:3)</PresentationFormat>
  <Paragraphs>97</Paragraphs>
  <Slides>19</Slides>
  <Notes>0</Notes>
  <HiddenSlides>4</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Twinkl</vt:lpstr>
      <vt:lpstr>Calibri</vt:lpstr>
      <vt:lpstr>Tuffy</vt:lpstr>
      <vt:lpstr>Arial</vt:lpstr>
      <vt:lpstr>Office Theme</vt:lpstr>
      <vt:lpstr>PowerPoint Presentation</vt:lpstr>
      <vt:lpstr>PowerPoint Presentation</vt:lpstr>
      <vt:lpstr>The Ringed Planet</vt:lpstr>
      <vt:lpstr>PowerPoint Presentation</vt:lpstr>
      <vt:lpstr>PowerPoint Presentation</vt:lpstr>
      <vt:lpstr>PowerPoint Presentation</vt:lpstr>
      <vt:lpstr>Saturn and Earth</vt:lpstr>
      <vt:lpstr>Saturn’s Moons</vt:lpstr>
      <vt:lpstr>Mimas</vt:lpstr>
      <vt:lpstr>Enceladus</vt:lpstr>
      <vt:lpstr>Titan</vt:lpstr>
      <vt:lpstr>Rhea</vt:lpstr>
      <vt:lpstr>Exploring</vt:lpstr>
      <vt:lpstr>Exploring</vt:lpstr>
      <vt:lpstr>Exploring</vt:lpstr>
      <vt:lpstr>Photographs of Saturn</vt:lpstr>
      <vt:lpstr>Photographs of Saturn</vt:lpstr>
      <vt:lpstr>Photographs of Saturn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Ruth Ashby</dc:creator>
  <cp:lastModifiedBy>Ryan Robinson</cp:lastModifiedBy>
  <cp:revision>25</cp:revision>
  <dcterms:created xsi:type="dcterms:W3CDTF">2018-11-30T08:35:27Z</dcterms:created>
  <dcterms:modified xsi:type="dcterms:W3CDTF">2019-10-09T15:04:20Z</dcterms:modified>
</cp:coreProperties>
</file>