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embeddedFontLst>
    <p:embeddedFont>
      <p:font typeface="Twinkl" panose="020B0604020202020204" charset="0"/>
      <p:regular r:id="rId30"/>
      <p:bold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FF66FF"/>
    <a:srgbClr val="00CC66"/>
    <a:srgbClr val="00FFCC"/>
    <a:srgbClr val="FFCC66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148850B-0909-4E4C-BCC1-45A6F4DAF6CC}" type="datetimeFigureOut">
              <a:rPr lang="en-US" smtClean="0"/>
              <a:t>1/20/2021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91E11D4-4CAD-4D43-85EC-C14E399DEB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1861457" y="734533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657" y="605646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chemeClr val="accent6">
                    <a:lumMod val="75000"/>
                  </a:schemeClr>
                </a:solidFill>
                <a:latin typeface="Twinkl" pitchFamily="2" charset="0"/>
              </a:rPr>
              <a:t>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9457" y="1604518"/>
            <a:ext cx="6858000" cy="6858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be an </a:t>
            </a:r>
            <a:r>
              <a:rPr lang="en-GB" sz="3600" dirty="0" smtClean="0">
                <a:latin typeface="Twinkl" pitchFamily="2" charset="0"/>
              </a:rPr>
              <a:t>animal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293" y="3489879"/>
            <a:ext cx="762000" cy="10743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293" y="4852252"/>
            <a:ext cx="1735736" cy="12273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3324952"/>
            <a:ext cx="1752600" cy="12392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192359"/>
            <a:ext cx="1133333" cy="7264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696" y="3124200"/>
            <a:ext cx="1712433" cy="12340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68" y="4978068"/>
            <a:ext cx="1539240" cy="9757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34" y="2929471"/>
            <a:ext cx="1443764" cy="13110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1828800" y="7620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909" y="723900"/>
            <a:ext cx="8229600" cy="1143000"/>
          </a:xfrm>
        </p:spPr>
        <p:txBody>
          <a:bodyPr/>
          <a:lstStyle/>
          <a:p>
            <a:r>
              <a:rPr lang="en-GB" sz="6000" dirty="0">
                <a:solidFill>
                  <a:srgbClr val="FF66FF"/>
                </a:solidFill>
                <a:latin typeface="Twinkl" pitchFamily="2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909" y="1682931"/>
            <a:ext cx="8229600" cy="7620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bounce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81400" y="2743200"/>
            <a:ext cx="1752600" cy="30584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828800" y="7620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chemeClr val="accent5">
                    <a:lumMod val="75000"/>
                  </a:schemeClr>
                </a:solidFill>
                <a:latin typeface="Twinkl" pitchFamily="2" charset="0"/>
              </a:rPr>
              <a:t>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620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crouch </a:t>
            </a:r>
            <a:r>
              <a:rPr lang="en-GB" sz="3600" dirty="0" smtClean="0">
                <a:latin typeface="Twinkl" pitchFamily="2" charset="0"/>
              </a:rPr>
              <a:t>down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73557">
            <a:off x="5506997" y="3174576"/>
            <a:ext cx="1549278" cy="26565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971800"/>
            <a:ext cx="2286000" cy="28887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1828800" y="7620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</p:spPr>
        <p:txBody>
          <a:bodyPr/>
          <a:lstStyle/>
          <a:p>
            <a:r>
              <a:rPr lang="en-GB" sz="6000" dirty="0">
                <a:solidFill>
                  <a:srgbClr val="00B050"/>
                </a:solidFill>
                <a:latin typeface="Twinkl" pitchFamily="2" charset="0"/>
              </a:rPr>
              <a:t>d</a:t>
            </a:r>
            <a:endParaRPr lang="en-GB" sz="6600" dirty="0">
              <a:solidFill>
                <a:srgbClr val="00B050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1676400"/>
            <a:ext cx="3200400" cy="7620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dance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3020702"/>
            <a:ext cx="4419600" cy="27516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828800" y="7620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FF0000"/>
                </a:solidFill>
                <a:latin typeface="Twinkl" pitchFamily="2" charset="0"/>
              </a:rPr>
              <a:t>e</a:t>
            </a:r>
            <a:endParaRPr lang="en-GB" dirty="0">
              <a:solidFill>
                <a:srgbClr val="FF0000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620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elephant </a:t>
            </a:r>
            <a:r>
              <a:rPr lang="en-GB" sz="3600" dirty="0" smtClean="0">
                <a:latin typeface="Twinkl" pitchFamily="2" charset="0"/>
              </a:rPr>
              <a:t>stomp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3124200"/>
            <a:ext cx="4228666" cy="2762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050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64970"/>
            <a:ext cx="8229600" cy="1143000"/>
          </a:xfrm>
        </p:spPr>
        <p:txBody>
          <a:bodyPr/>
          <a:lstStyle/>
          <a:p>
            <a:r>
              <a:rPr lang="en-GB" sz="6000" dirty="0">
                <a:solidFill>
                  <a:srgbClr val="7030A0"/>
                </a:solidFill>
                <a:latin typeface="Twinkl" pitchFamily="2" charset="0"/>
              </a:rPr>
              <a:t>f</a:t>
            </a:r>
            <a:endParaRPr lang="en-GB" dirty="0">
              <a:solidFill>
                <a:srgbClr val="7030A0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1"/>
            <a:ext cx="8229600" cy="68580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Twinkl" pitchFamily="2" charset="0"/>
              </a:rPr>
              <a:t>frog </a:t>
            </a:r>
            <a:r>
              <a:rPr lang="en-GB" dirty="0" smtClean="0">
                <a:latin typeface="Twinkl" pitchFamily="2" charset="0"/>
              </a:rPr>
              <a:t>jumps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124200"/>
            <a:ext cx="3505200" cy="2730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chemeClr val="accent6">
                    <a:lumMod val="75000"/>
                  </a:schemeClr>
                </a:solidFill>
                <a:latin typeface="Twinkl" pitchFamily="2" charset="0"/>
              </a:rPr>
              <a:t>g</a:t>
            </a:r>
            <a:endParaRPr lang="en-GB" dirty="0">
              <a:solidFill>
                <a:schemeClr val="accent6">
                  <a:lumMod val="75000"/>
                </a:schemeClr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2931"/>
            <a:ext cx="8229600" cy="8382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gallop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3124200"/>
            <a:ext cx="4343400" cy="2677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00B050"/>
                </a:solidFill>
                <a:latin typeface="Twinkl" pitchFamily="2" charset="0"/>
              </a:rPr>
              <a:t>h</a:t>
            </a:r>
            <a:endParaRPr lang="en-GB" sz="4800" dirty="0">
              <a:solidFill>
                <a:srgbClr val="00B050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hop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590800"/>
            <a:ext cx="1731159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846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C00000"/>
                </a:solidFill>
                <a:latin typeface="Twinkl" pitchFamily="2" charset="0"/>
              </a:rPr>
              <a:t>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492" y="1524001"/>
            <a:ext cx="8229600" cy="8382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melt like an ice </a:t>
            </a:r>
            <a:r>
              <a:rPr lang="en-GB" sz="3600" dirty="0" smtClean="0">
                <a:latin typeface="Twinkl" pitchFamily="2" charset="0"/>
              </a:rPr>
              <a:t>cream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667001"/>
            <a:ext cx="1295400" cy="3250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44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00B0F0"/>
                </a:solidFill>
                <a:latin typeface="Twinkl" pitchFamily="2" charset="0"/>
              </a:rPr>
              <a:t>j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1"/>
            <a:ext cx="8229600" cy="6858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jump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514600"/>
            <a:ext cx="2133600" cy="3500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FF66FF"/>
                </a:solidFill>
                <a:latin typeface="Twinkl" pitchFamily="2" charset="0"/>
              </a:rPr>
              <a:t>k</a:t>
            </a:r>
            <a:endParaRPr lang="en-GB" sz="4800" dirty="0">
              <a:solidFill>
                <a:srgbClr val="FF66FF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kick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2895600"/>
            <a:ext cx="3352800" cy="31723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GB" sz="6000" dirty="0">
                <a:solidFill>
                  <a:schemeClr val="accent6">
                    <a:lumMod val="75000"/>
                  </a:schemeClr>
                </a:solidFill>
                <a:latin typeface="Twinkl" pitchFamily="2" charset="0"/>
              </a:rPr>
              <a:t>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lie down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971800"/>
            <a:ext cx="3981450" cy="20328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0070C0"/>
                </a:solidFill>
                <a:latin typeface="Twinkl" pitchFamily="2" charset="0"/>
              </a:rPr>
              <a:t>m</a:t>
            </a:r>
            <a:endParaRPr lang="en-GB" dirty="0">
              <a:solidFill>
                <a:srgbClr val="0070C0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96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march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758441"/>
            <a:ext cx="1898383" cy="32765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FFC000"/>
                </a:solidFill>
                <a:latin typeface="Twinkl" pitchFamily="2" charset="0"/>
              </a:rPr>
              <a:t>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7620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noisy </a:t>
            </a:r>
            <a:r>
              <a:rPr lang="en-GB" sz="3600" dirty="0" smtClean="0">
                <a:latin typeface="Twinkl" pitchFamily="2" charset="0"/>
              </a:rPr>
              <a:t>steps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3167426"/>
            <a:ext cx="1451777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7030A0"/>
                </a:solidFill>
                <a:latin typeface="Twinkl" pitchFamily="2" charset="0"/>
              </a:rPr>
              <a:t>o</a:t>
            </a:r>
            <a:endParaRPr lang="en-GB" dirty="0">
              <a:solidFill>
                <a:srgbClr val="7030A0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6858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octopus </a:t>
            </a:r>
            <a:r>
              <a:rPr lang="en-GB" sz="3600" dirty="0" smtClean="0">
                <a:latin typeface="Twinkl" pitchFamily="2" charset="0"/>
              </a:rPr>
              <a:t>wiggle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130" y="2514600"/>
            <a:ext cx="3787739" cy="34993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61109"/>
            <a:ext cx="8229600" cy="1039091"/>
          </a:xfrm>
        </p:spPr>
        <p:txBody>
          <a:bodyPr/>
          <a:lstStyle/>
          <a:p>
            <a:r>
              <a:rPr lang="en-GB" sz="6000" dirty="0">
                <a:solidFill>
                  <a:schemeClr val="accent1">
                    <a:lumMod val="75000"/>
                  </a:schemeClr>
                </a:solidFill>
                <a:latin typeface="Twinkl" pitchFamily="2" charset="0"/>
              </a:rPr>
              <a:t>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8229600" cy="7620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pop like </a:t>
            </a:r>
            <a:r>
              <a:rPr lang="en-GB" sz="3600" dirty="0" smtClean="0">
                <a:latin typeface="Twinkl" pitchFamily="2" charset="0"/>
              </a:rPr>
              <a:t>popcorn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743200"/>
            <a:ext cx="3066128" cy="33567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000" dirty="0">
                <a:solidFill>
                  <a:srgbClr val="00CC66"/>
                </a:solidFill>
                <a:latin typeface="Twinkl" pitchFamily="2" charset="0"/>
              </a:rPr>
              <a:t>q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38200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queen </a:t>
            </a:r>
            <a:r>
              <a:rPr lang="en-GB" sz="3600" dirty="0" smtClean="0">
                <a:latin typeface="Twinkl" pitchFamily="2" charset="0"/>
              </a:rPr>
              <a:t>wave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975" y="2514600"/>
            <a:ext cx="1382050" cy="3505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 smtClean="0">
                <a:solidFill>
                  <a:srgbClr val="00B0F0"/>
                </a:solidFill>
                <a:latin typeface="Twinkl" pitchFamily="2" charset="0"/>
              </a:rPr>
              <a:t>r</a:t>
            </a:r>
            <a:endParaRPr lang="en-GB" sz="6000" dirty="0">
              <a:solidFill>
                <a:srgbClr val="00B0F0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Twinkl" pitchFamily="2" charset="0"/>
              </a:rPr>
              <a:t>Run on the spot</a:t>
            </a:r>
            <a:r>
              <a:rPr lang="en-GB" dirty="0" smtClean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2743201"/>
            <a:ext cx="3061127" cy="3276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7030A0"/>
                </a:solidFill>
                <a:latin typeface="Twinkl" pitchFamily="2" charset="0"/>
              </a:rPr>
              <a:t>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shake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140" y="2971800"/>
            <a:ext cx="3127720" cy="29431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83176"/>
            <a:ext cx="8240486" cy="6170023"/>
          </a:xfrm>
          <a:prstGeom prst="rect">
            <a:avLst/>
          </a:prstGeom>
          <a:solidFill>
            <a:srgbClr val="FFFFCC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00B050"/>
                </a:solidFill>
                <a:latin typeface="Twinkl" pitchFamily="2" charset="0"/>
              </a:rPr>
              <a:t>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turn </a:t>
            </a:r>
            <a:r>
              <a:rPr lang="en-GB" sz="3600" dirty="0" smtClean="0">
                <a:latin typeface="Twinkl" pitchFamily="2" charset="0"/>
              </a:rPr>
              <a:t>around</a:t>
            </a:r>
            <a:endParaRPr lang="en-GB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590800"/>
            <a:ext cx="2297872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chemeClr val="accent6">
                    <a:lumMod val="75000"/>
                  </a:schemeClr>
                </a:solidFill>
                <a:latin typeface="Twinkl" pitchFamily="2" charset="0"/>
              </a:rPr>
              <a:t>u</a:t>
            </a:r>
            <a:endParaRPr lang="en-GB" dirty="0">
              <a:solidFill>
                <a:schemeClr val="accent6">
                  <a:lumMod val="75000"/>
                </a:schemeClr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Twinkl" pitchFamily="2" charset="0"/>
              </a:rPr>
              <a:t>upside down</a:t>
            </a:r>
          </a:p>
          <a:p>
            <a:pPr marL="0" indent="0" algn="ctr">
              <a:buNone/>
            </a:pPr>
            <a:r>
              <a:rPr lang="en-GB" dirty="0">
                <a:latin typeface="Twinkl" pitchFamily="2" charset="0"/>
              </a:rPr>
              <a:t>Try to look through your legs</a:t>
            </a:r>
            <a:r>
              <a:rPr lang="en-GB" dirty="0" smtClean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00" y="3276600"/>
            <a:ext cx="4343400" cy="26639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87483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45221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chemeClr val="accent2">
                    <a:lumMod val="75000"/>
                  </a:schemeClr>
                </a:solidFill>
                <a:latin typeface="Twinkl" pitchFamily="2" charset="0"/>
              </a:rPr>
              <a:t>v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Vault as high as you can. </a:t>
            </a:r>
          </a:p>
          <a:p>
            <a:pPr marL="0" indent="0" algn="ctr">
              <a:buNone/>
            </a:pPr>
            <a:r>
              <a:rPr lang="en-GB" dirty="0"/>
              <a:t>Vault means jump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915782"/>
            <a:ext cx="2819400" cy="32103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GB" sz="6000" dirty="0">
                <a:solidFill>
                  <a:srgbClr val="00B050"/>
                </a:solidFill>
                <a:latin typeface="Twinkl" pitchFamily="2" charset="0"/>
              </a:rPr>
              <a:t>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30531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wiggle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445" y="2542586"/>
            <a:ext cx="2811109" cy="358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5854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rgbClr val="FF66FF"/>
                </a:solidFill>
                <a:latin typeface="Twinkl" pitchFamily="2" charset="0"/>
              </a:rPr>
              <a:t>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x </a:t>
            </a:r>
            <a:r>
              <a:rPr lang="en-GB" sz="3600" dirty="0" smtClean="0">
                <a:latin typeface="Twinkl" pitchFamily="2" charset="0"/>
              </a:rPr>
              <a:t>jumps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2667000"/>
            <a:ext cx="3607784" cy="32112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3386"/>
            <a:ext cx="8229600" cy="1143000"/>
          </a:xfrm>
        </p:spPr>
        <p:txBody>
          <a:bodyPr/>
          <a:lstStyle/>
          <a:p>
            <a:r>
              <a:rPr lang="en-GB" sz="6000" dirty="0">
                <a:solidFill>
                  <a:schemeClr val="accent6">
                    <a:lumMod val="75000"/>
                  </a:schemeClr>
                </a:solidFill>
                <a:latin typeface="Twinkl" pitchFamily="2" charset="0"/>
              </a:rPr>
              <a:t>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22437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latin typeface="Twinkl" pitchFamily="2" charset="0"/>
              </a:rPr>
              <a:t>Thumbs up to say ‘YES</a:t>
            </a:r>
            <a:r>
              <a:rPr lang="en-GB" sz="3600" dirty="0" smtClean="0">
                <a:latin typeface="Twinkl" pitchFamily="2" charset="0"/>
              </a:rPr>
              <a:t>!’</a:t>
            </a:r>
            <a:endParaRPr lang="en-GB" sz="36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819400"/>
            <a:ext cx="2205696" cy="2889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609600" y="381000"/>
            <a:ext cx="8001000" cy="601980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81200" y="685800"/>
            <a:ext cx="5410200" cy="16764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897" y="609600"/>
            <a:ext cx="8229600" cy="1143000"/>
          </a:xfrm>
        </p:spPr>
        <p:txBody>
          <a:bodyPr/>
          <a:lstStyle/>
          <a:p>
            <a:r>
              <a:rPr lang="en-GB" sz="6600" dirty="0">
                <a:solidFill>
                  <a:schemeClr val="accent4"/>
                </a:solidFill>
                <a:latin typeface="Twinkl" pitchFamily="2" charset="0"/>
              </a:rPr>
              <a:t>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 smtClean="0">
                <a:latin typeface="Twinkl" pitchFamily="2" charset="0"/>
              </a:rPr>
              <a:t>zigzags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048000"/>
            <a:ext cx="3900669" cy="22137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2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1952</TotalTime>
  <Words>97</Words>
  <Application>Microsoft Office PowerPoint</Application>
  <PresentationFormat>On-screen Show (4:3)</PresentationFormat>
  <Paragraphs>54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Twinkl</vt:lpstr>
      <vt:lpstr>Calibri</vt:lpstr>
      <vt:lpstr>Arial</vt:lpstr>
      <vt:lpstr>Office Theme</vt:lpstr>
      <vt:lpstr>PowerPoint Presentation</vt:lpstr>
      <vt:lpstr>a</vt:lpstr>
      <vt:lpstr>b</vt:lpstr>
      <vt:lpstr>c</vt:lpstr>
      <vt:lpstr>d</vt:lpstr>
      <vt:lpstr>e</vt:lpstr>
      <vt:lpstr>f</vt:lpstr>
      <vt:lpstr>g</vt:lpstr>
      <vt:lpstr>h</vt:lpstr>
      <vt:lpstr>i</vt:lpstr>
      <vt:lpstr>j</vt:lpstr>
      <vt:lpstr>k</vt:lpstr>
      <vt:lpstr>l</vt:lpstr>
      <vt:lpstr>m</vt:lpstr>
      <vt:lpstr>n</vt:lpstr>
      <vt:lpstr>o</vt:lpstr>
      <vt:lpstr>p</vt:lpstr>
      <vt:lpstr>q</vt:lpstr>
      <vt:lpstr>r</vt:lpstr>
      <vt:lpstr>s</vt:lpstr>
      <vt:lpstr>t</vt:lpstr>
      <vt:lpstr>u</vt:lpstr>
      <vt:lpstr>v</vt:lpstr>
      <vt:lpstr>w</vt:lpstr>
      <vt:lpstr>x</vt:lpstr>
      <vt:lpstr>y</vt:lpstr>
      <vt:lpstr>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Movement Alphabet</dc:title>
  <dc:creator>User</dc:creator>
  <cp:lastModifiedBy>E McGregor</cp:lastModifiedBy>
  <cp:revision>52</cp:revision>
  <dcterms:created xsi:type="dcterms:W3CDTF">2017-10-22T18:35:54Z</dcterms:created>
  <dcterms:modified xsi:type="dcterms:W3CDTF">2021-01-20T14:06:21Z</dcterms:modified>
</cp:coreProperties>
</file>