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63" r:id="rId6"/>
    <p:sldId id="388" r:id="rId7"/>
    <p:sldId id="387" r:id="rId8"/>
    <p:sldId id="360" r:id="rId9"/>
    <p:sldId id="364" r:id="rId10"/>
    <p:sldId id="381" r:id="rId11"/>
    <p:sldId id="366" r:id="rId12"/>
    <p:sldId id="382" r:id="rId13"/>
    <p:sldId id="368" r:id="rId14"/>
    <p:sldId id="383" r:id="rId15"/>
    <p:sldId id="370" r:id="rId16"/>
    <p:sldId id="371" r:id="rId17"/>
    <p:sldId id="389" r:id="rId18"/>
    <p:sldId id="394" r:id="rId19"/>
    <p:sldId id="395" r:id="rId20"/>
    <p:sldId id="396" r:id="rId21"/>
    <p:sldId id="384" r:id="rId22"/>
    <p:sldId id="385" r:id="rId23"/>
    <p:sldId id="39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D9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5BA402-F354-4FF3-B27F-02FAB3DC1379}" v="157" dt="2019-03-27T13:49:01.292"/>
    <p1510:client id="{EEDF0101-F2C6-4152-964B-C56C7A0E3B94}" v="9" dt="2019-03-28T10:27:06.2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54" autoAdjust="0"/>
    <p:restoredTop sz="94660"/>
  </p:normalViewPr>
  <p:slideViewPr>
    <p:cSldViewPr snapToGrid="0">
      <p:cViewPr varScale="1">
        <p:scale>
          <a:sx n="68" d="100"/>
          <a:sy n="68" d="100"/>
        </p:scale>
        <p:origin x="11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Primary 5– Summer Block 2 – Measurement: Money</a:t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5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5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Pounds and Pence</a:t>
            </a:r>
            <a:endParaRPr lang="en-GB" sz="45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10p using only bronze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50p using only silver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£1 using only silver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there more than one way of doing it?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B6AD4C-D25B-4F16-8A4B-7219AE05242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7281" y="702253"/>
            <a:ext cx="572850" cy="5195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DCD3ED-C335-4994-A081-1216672936D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9638" y="1385643"/>
            <a:ext cx="728137" cy="6747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3E1B775-17F7-447B-8C1E-52A4468F059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4415" y="2224213"/>
            <a:ext cx="618582" cy="5825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EB7785-E532-4881-A8B3-EF5B654E328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844" y="2970579"/>
            <a:ext cx="965725" cy="80414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751CB5E-A4AB-48FA-A1AE-2B84D04C200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3279" y="3938573"/>
            <a:ext cx="700855" cy="69500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BDDC467-02D5-4869-9B3F-688D87D0410F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4418" y="4797420"/>
            <a:ext cx="818576" cy="77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41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10p using only bronze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50p using only silver coins.</a:t>
            </a: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Make £1 using only silver coins.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Here is a selection of answers.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1CCBFB-769B-4F96-847B-3CFE28D2CE0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67710" y="1888297"/>
            <a:ext cx="473430" cy="4293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9A1970-779A-473A-8428-548BCDC4B1C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73188" y="1263900"/>
            <a:ext cx="601766" cy="5576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7EA91E3-87D2-4B53-A29A-33B6EFEE2BF7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53553" y="3085971"/>
            <a:ext cx="798120" cy="6645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04FBA62-B304-470B-8AC3-765AA9E2098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0887" y="4373597"/>
            <a:ext cx="818576" cy="7714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D75BF96-1DFE-4466-874A-AC440445CD6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3447" y="1263900"/>
            <a:ext cx="601766" cy="55762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7F1A7FC-8A89-4443-B2ED-10D4C92E321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3706" y="1263900"/>
            <a:ext cx="601766" cy="55762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07833EF-EC2F-451A-9F33-21193921EED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50969" y="1827989"/>
            <a:ext cx="601766" cy="55762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A934C52-915D-4BC9-AE67-E2B4AD53814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8671" y="1827989"/>
            <a:ext cx="601766" cy="5576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714255D-20BC-4372-A856-2E57029719C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22730" y="1295720"/>
            <a:ext cx="601766" cy="55762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D9771D0-A43D-4A26-B675-04BB3546AA93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17824" y="1295515"/>
            <a:ext cx="601766" cy="55762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04C801F-C27F-4E3B-9F5A-3395D05D27A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09013" y="1295515"/>
            <a:ext cx="601766" cy="55762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429535A-6B97-4DE8-9F68-2383BE1D59C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97833" y="1888297"/>
            <a:ext cx="473430" cy="4293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4CCA4C3-ED26-4478-B664-419395A8A69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31810" y="1888297"/>
            <a:ext cx="473430" cy="42937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63F91F5-59D2-42DD-86D2-8C0C582E357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65785" y="1888297"/>
            <a:ext cx="473430" cy="42937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3C8D454-A69B-4DA3-985D-3A533D89AE1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99760" y="1888297"/>
            <a:ext cx="473430" cy="4293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359FED9-94B0-4BAB-AE41-E303A6865B6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33735" y="1888297"/>
            <a:ext cx="473430" cy="42937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8177587-30FC-4BF1-A5A7-48386461A80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00248" y="3085971"/>
            <a:ext cx="798120" cy="66458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C0B6A27-1821-458A-80E6-9A847849488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76901" y="3085971"/>
            <a:ext cx="798120" cy="6645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8BA4DC-FA91-401F-ADBA-451C0435AA3B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6402" y="4373597"/>
            <a:ext cx="818576" cy="77144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58795DB-E6B8-4EE2-A9D8-B30D7988AA2F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9106" y="3131074"/>
            <a:ext cx="579219" cy="57438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22ECFA0-EE94-4F50-B424-01F86EE7AB0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10747" y="3166523"/>
            <a:ext cx="579219" cy="57438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ABD5E21-3C93-4E0F-92E9-35BBCAD1249B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8684" y="3213002"/>
            <a:ext cx="511225" cy="48142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DDBEE0B-36D3-436C-8C19-CC299A65E224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87782" y="3166523"/>
            <a:ext cx="579219" cy="57438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8C964A3-E197-4DDE-A169-861DEF5AF8C3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33712" y="3213002"/>
            <a:ext cx="511225" cy="48142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B03D31E-70B6-45EB-8C5D-6BB18587125C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65022" y="4461923"/>
            <a:ext cx="579219" cy="57438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511142D-B586-4154-9D90-B978C645AD2E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01557" y="4461923"/>
            <a:ext cx="579219" cy="5743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69B18-F9B4-44CF-9B0E-0F3E63E17EEA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28487" y="4416820"/>
            <a:ext cx="798120" cy="66458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B2F5F66-CC23-4FCC-9A60-5C62C2DC1562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10854" y="4363390"/>
            <a:ext cx="818576" cy="77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277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F45B6C-A136-49D2-9749-A3F273CA6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904383"/>
              </p:ext>
            </p:extLst>
          </p:nvPr>
        </p:nvGraphicFramePr>
        <p:xfrm>
          <a:off x="1917903" y="1988526"/>
          <a:ext cx="5308194" cy="2445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9398">
                  <a:extLst>
                    <a:ext uri="{9D8B030D-6E8A-4147-A177-3AD203B41FA5}">
                      <a16:colId xmlns:a16="http://schemas.microsoft.com/office/drawing/2014/main" val="1151979796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1136047823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317546238"/>
                    </a:ext>
                  </a:extLst>
                </a:gridCol>
              </a:tblGrid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</a:t>
                      </a:r>
                    </a:p>
                  </a:txBody>
                  <a:tcPr marL="181965" marR="181965" marT="90982" marB="9098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 and 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172462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26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320066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907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314255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£3.55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102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6241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5F45B6C-A136-49D2-9749-A3F273CA6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861282"/>
              </p:ext>
            </p:extLst>
          </p:nvPr>
        </p:nvGraphicFramePr>
        <p:xfrm>
          <a:off x="1917903" y="1988526"/>
          <a:ext cx="5308194" cy="2445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9398">
                  <a:extLst>
                    <a:ext uri="{9D8B030D-6E8A-4147-A177-3AD203B41FA5}">
                      <a16:colId xmlns:a16="http://schemas.microsoft.com/office/drawing/2014/main" val="1151979796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1136047823"/>
                    </a:ext>
                  </a:extLst>
                </a:gridCol>
                <a:gridCol w="1769398">
                  <a:extLst>
                    <a:ext uri="{9D8B030D-6E8A-4147-A177-3AD203B41FA5}">
                      <a16:colId xmlns:a16="http://schemas.microsoft.com/office/drawing/2014/main" val="317546238"/>
                    </a:ext>
                  </a:extLst>
                </a:gridCol>
              </a:tblGrid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</a:t>
                      </a:r>
                    </a:p>
                  </a:txBody>
                  <a:tcPr marL="181965" marR="181965" marT="90982" marB="9098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£ and p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172462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26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£2.26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320066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907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£9.07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314255"/>
                  </a:ext>
                </a:extLst>
              </a:tr>
              <a:tr h="611455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55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£3.55</a:t>
                      </a:r>
                    </a:p>
                  </a:txBody>
                  <a:tcPr marL="181965" marR="181965" marT="90982" marB="9098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102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FB10C99E-6EF7-41D1-9003-B87503142E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3D70177-9A8C-46B5-976F-A8D9240B9EF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money is in each jar?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E6DA9B-A74F-414D-AB46-69779CC69295}"/>
              </a:ext>
            </a:extLst>
          </p:cNvPr>
          <p:cNvSpPr txBox="1"/>
          <p:nvPr/>
        </p:nvSpPr>
        <p:spPr>
          <a:xfrm>
            <a:off x="1344340" y="1900859"/>
            <a:ext cx="450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025E01-4EC9-41BC-9D16-5A25E7E83E05}"/>
              </a:ext>
            </a:extLst>
          </p:cNvPr>
          <p:cNvSpPr txBox="1"/>
          <p:nvPr/>
        </p:nvSpPr>
        <p:spPr>
          <a:xfrm>
            <a:off x="5055921" y="1888630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972194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FB10C99E-6EF7-41D1-9003-B87503142E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D3D70177-9A8C-46B5-976F-A8D9240B9EF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money is in each jar?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E6DA9B-A74F-414D-AB46-69779CC69295}"/>
              </a:ext>
            </a:extLst>
          </p:cNvPr>
          <p:cNvSpPr txBox="1"/>
          <p:nvPr/>
        </p:nvSpPr>
        <p:spPr>
          <a:xfrm>
            <a:off x="1344340" y="1900859"/>
            <a:ext cx="450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025E01-4EC9-41BC-9D16-5A25E7E83E05}"/>
              </a:ext>
            </a:extLst>
          </p:cNvPr>
          <p:cNvSpPr txBox="1"/>
          <p:nvPr/>
        </p:nvSpPr>
        <p:spPr>
          <a:xfrm>
            <a:off x="5055921" y="1888630"/>
            <a:ext cx="39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D8E93D-6A1E-43CF-B498-186A05351FAA}"/>
              </a:ext>
            </a:extLst>
          </p:cNvPr>
          <p:cNvSpPr/>
          <p:nvPr/>
        </p:nvSpPr>
        <p:spPr>
          <a:xfrm>
            <a:off x="2010123" y="5768703"/>
            <a:ext cx="11833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£1.95 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F2D7A4-EBC2-4578-B353-4CEE6A0CDC60}"/>
              </a:ext>
            </a:extLst>
          </p:cNvPr>
          <p:cNvSpPr/>
          <p:nvPr/>
        </p:nvSpPr>
        <p:spPr>
          <a:xfrm>
            <a:off x="5742216" y="5768703"/>
            <a:ext cx="1087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£1.43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664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five pound coins, a fifty pence coin and 2 ten pence coins. How much money do I have altogether?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674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611F6B8-CAF5-479D-A056-93909984E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C28FFF2A-AE9C-41B2-9BAB-178686C63D3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five pound coins, a fifty pence coin and 2 ten pence coins. How much money do I have altogether?</a:t>
            </a:r>
          </a:p>
          <a:p>
            <a:pPr algn="ctr"/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£5.70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566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CA63604-177F-432A-9F33-B607B96D8A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D484051-9AB8-44A7-AE13-6AB4576539C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correct written version for the amount of coins shown?</a:t>
            </a: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9709AF9-2C5A-4D40-812E-6C3B40AC9D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350267"/>
              </p:ext>
            </p:extLst>
          </p:nvPr>
        </p:nvGraphicFramePr>
        <p:xfrm>
          <a:off x="762000" y="2496588"/>
          <a:ext cx="2396271" cy="2376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6271">
                  <a:extLst>
                    <a:ext uri="{9D8B030D-6E8A-4147-A177-3AD203B41FA5}">
                      <a16:colId xmlns:a16="http://schemas.microsoft.com/office/drawing/2014/main" val="2483885601"/>
                    </a:ext>
                  </a:extLst>
                </a:gridCol>
              </a:tblGrid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A) £2.05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4628762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B) £2.5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2310566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C) £2.50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3628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8930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CA63604-177F-432A-9F33-B607B96D8A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D484051-9AB8-44A7-AE13-6AB4576539C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correct written version for the amount of coins shown?</a:t>
            </a: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B9709AF9-2C5A-4D40-812E-6C3B40AC9D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045158"/>
              </p:ext>
            </p:extLst>
          </p:nvPr>
        </p:nvGraphicFramePr>
        <p:xfrm>
          <a:off x="762000" y="2496588"/>
          <a:ext cx="2396271" cy="2376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6271">
                  <a:extLst>
                    <a:ext uri="{9D8B030D-6E8A-4147-A177-3AD203B41FA5}">
                      <a16:colId xmlns:a16="http://schemas.microsoft.com/office/drawing/2014/main" val="2483885601"/>
                    </a:ext>
                  </a:extLst>
                </a:gridCol>
              </a:tblGrid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A) £2.05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4628762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B) £2.5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2310566"/>
                  </a:ext>
                </a:extLst>
              </a:tr>
              <a:tr h="791568">
                <a:tc>
                  <a:txBody>
                    <a:bodyPr/>
                    <a:lstStyle/>
                    <a:p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C) £2.50</a:t>
                      </a:r>
                    </a:p>
                  </a:txBody>
                  <a:tcPr marL="197892" marR="197892" marT="98946" marB="98946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3628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6179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value of the underlined digit?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6788EC2-588A-48FE-A64A-90B0861D81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527905"/>
              </p:ext>
            </p:extLst>
          </p:nvPr>
        </p:nvGraphicFramePr>
        <p:xfrm>
          <a:off x="1556109" y="2404533"/>
          <a:ext cx="6031782" cy="64410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10594">
                  <a:extLst>
                    <a:ext uri="{9D8B030D-6E8A-4147-A177-3AD203B41FA5}">
                      <a16:colId xmlns:a16="http://schemas.microsoft.com/office/drawing/2014/main" val="2154972235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2295170559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3421656739"/>
                    </a:ext>
                  </a:extLst>
                </a:gridCol>
              </a:tblGrid>
              <a:tr h="644106"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a) £11.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b) £4.0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c) £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.20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63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3921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5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value of the underlined digit?</a:t>
            </a:r>
          </a:p>
          <a:p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6788EC2-588A-48FE-A64A-90B0861D81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849144"/>
              </p:ext>
            </p:extLst>
          </p:nvPr>
        </p:nvGraphicFramePr>
        <p:xfrm>
          <a:off x="1556109" y="2404533"/>
          <a:ext cx="6031782" cy="141381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10594">
                  <a:extLst>
                    <a:ext uri="{9D8B030D-6E8A-4147-A177-3AD203B41FA5}">
                      <a16:colId xmlns:a16="http://schemas.microsoft.com/office/drawing/2014/main" val="2154972235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2295170559"/>
                    </a:ext>
                  </a:extLst>
                </a:gridCol>
                <a:gridCol w="2010594">
                  <a:extLst>
                    <a:ext uri="{9D8B030D-6E8A-4147-A177-3AD203B41FA5}">
                      <a16:colId xmlns:a16="http://schemas.microsoft.com/office/drawing/2014/main" val="3421656739"/>
                    </a:ext>
                  </a:extLst>
                </a:gridCol>
              </a:tblGrid>
              <a:tr h="644106"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a) £11.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  <a:p>
                      <a:pPr algn="ctr"/>
                      <a:endParaRPr lang="en-GB" sz="2700" b="1" dirty="0">
                        <a:solidFill>
                          <a:sysClr val="windowText" lastClr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60p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b) £4.0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  <a:p>
                      <a:pPr algn="ctr"/>
                      <a:endParaRPr lang="en-GB" sz="2700" b="1" u="sng" dirty="0">
                        <a:solidFill>
                          <a:sysClr val="windowText" lastClr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700" b="1" u="none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9p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c) £</a:t>
                      </a:r>
                      <a:r>
                        <a:rPr lang="en-GB" sz="2700" b="1" u="sng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u="none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2700" b="1" dirty="0">
                          <a:solidFill>
                            <a:sysClr val="windowText" lastClr="000000"/>
                          </a:solidFill>
                          <a:latin typeface="Century Gothic" panose="020B0502020202020204" pitchFamily="34" charset="0"/>
                        </a:rPr>
                        <a:t>.20</a:t>
                      </a:r>
                    </a:p>
                    <a:p>
                      <a:pPr algn="ctr"/>
                      <a:endParaRPr lang="en-GB" sz="2700" b="1" dirty="0">
                        <a:solidFill>
                          <a:sysClr val="windowText" lastClr="00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£10</a:t>
                      </a:r>
                    </a:p>
                  </a:txBody>
                  <a:tcPr marL="179378" marR="179378" marT="89689" marB="8968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163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675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and Beth both want to buy a burger.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burger costs £1.60. 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says, “I have a 50p coin, three 20p coins and four 5p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says, “I have a £1 coin, two 20p coins and two 10p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can afford to buy a burger?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1169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and Beth both want to buy a burger.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burger costs £1.60. 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says, “I have a 50p coin, three 20p coins and four 5p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says, “I have a £1 coin, two 20p coins and two 10p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can afford to buy a burger?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can afford it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265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and Beth both want to buy a burger.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burger costs £1.60.  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Imran says, “I have a 50p coin, three 20p coins and four 5p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Beth says, “I have a £1 coin, two 20p coins and two 10p coins.”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can afford to buy a burger?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how you know.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Beth can afford it because she has £1.60. Imran only has £1.30.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34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A5E5A09-A9F2-4893-9F67-57C8B7201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66109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6795696-8675-446D-A6EC-4D750BCFEC9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Manon has 5p more than Jon. Match each child to their correct money purse. Write down how much they each have in pence and decimals. 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114979E-6C34-4A22-A048-24BB3764E06D}"/>
              </a:ext>
            </a:extLst>
          </p:cNvPr>
          <p:cNvSpPr/>
          <p:nvPr/>
        </p:nvSpPr>
        <p:spPr>
          <a:xfrm>
            <a:off x="454133" y="1908945"/>
            <a:ext cx="1231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Manon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9FCA033-8807-4FA1-998A-952A855AF94F}"/>
              </a:ext>
            </a:extLst>
          </p:cNvPr>
          <p:cNvSpPr/>
          <p:nvPr/>
        </p:nvSpPr>
        <p:spPr>
          <a:xfrm>
            <a:off x="697747" y="4004509"/>
            <a:ext cx="713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Jon</a:t>
            </a:r>
          </a:p>
        </p:txBody>
      </p:sp>
    </p:spTree>
    <p:extLst>
      <p:ext uri="{BB962C8B-B14F-4D97-AF65-F5344CB8AC3E}">
        <p14:creationId xmlns:p14="http://schemas.microsoft.com/office/powerpoint/2010/main" val="455203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7A5E5A09-A9F2-4893-9F67-57C8B7201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66109"/>
            <a:ext cx="8913124" cy="63221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6795696-8675-446D-A6EC-4D750BCFEC9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Manon has 5p more than Jon. Match each child to their correct money purse. Write down how much they each have in pence and decimals. 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114979E-6C34-4A22-A048-24BB3764E06D}"/>
              </a:ext>
            </a:extLst>
          </p:cNvPr>
          <p:cNvSpPr/>
          <p:nvPr/>
        </p:nvSpPr>
        <p:spPr>
          <a:xfrm>
            <a:off x="454133" y="1908945"/>
            <a:ext cx="1231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Manon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9FCA033-8807-4FA1-998A-952A855AF94F}"/>
              </a:ext>
            </a:extLst>
          </p:cNvPr>
          <p:cNvSpPr/>
          <p:nvPr/>
        </p:nvSpPr>
        <p:spPr>
          <a:xfrm>
            <a:off x="697747" y="4004509"/>
            <a:ext cx="713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Jon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C00F81C-6DE4-4738-A987-7E728C6548E1}"/>
              </a:ext>
            </a:extLst>
          </p:cNvPr>
          <p:cNvCxnSpPr>
            <a:cxnSpLocks/>
          </p:cNvCxnSpPr>
          <p:nvPr/>
        </p:nvCxnSpPr>
        <p:spPr>
          <a:xfrm>
            <a:off x="2559520" y="3204253"/>
            <a:ext cx="2002055" cy="18375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915BF24-FDE8-4599-BF73-7EC7F89648B0}"/>
              </a:ext>
            </a:extLst>
          </p:cNvPr>
          <p:cNvCxnSpPr>
            <a:cxnSpLocks/>
          </p:cNvCxnSpPr>
          <p:nvPr/>
        </p:nvCxnSpPr>
        <p:spPr>
          <a:xfrm flipH="1">
            <a:off x="2559520" y="3204253"/>
            <a:ext cx="2002055" cy="18375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2A94EC2-9BA1-47EC-9CB9-E5F61401C2AE}"/>
              </a:ext>
            </a:extLst>
          </p:cNvPr>
          <p:cNvSpPr txBox="1"/>
          <p:nvPr/>
        </p:nvSpPr>
        <p:spPr>
          <a:xfrm>
            <a:off x="476906" y="2528720"/>
            <a:ext cx="1247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230p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£2.30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8051D0-A4AA-465E-90F0-601C03144752}"/>
              </a:ext>
            </a:extLst>
          </p:cNvPr>
          <p:cNvSpPr txBox="1"/>
          <p:nvPr/>
        </p:nvSpPr>
        <p:spPr>
          <a:xfrm>
            <a:off x="476906" y="4576595"/>
            <a:ext cx="1247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225p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£2.25</a:t>
            </a:r>
          </a:p>
        </p:txBody>
      </p:sp>
    </p:spTree>
    <p:extLst>
      <p:ext uri="{BB962C8B-B14F-4D97-AF65-F5344CB8AC3E}">
        <p14:creationId xmlns:p14="http://schemas.microsoft.com/office/powerpoint/2010/main" val="3387382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5A4D6EDE-C861-4287-B1B2-184495F1A0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9D4D929-FB1C-4BBB-B3FF-AC470A05479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Andrew has £2.10 in his wallet. He has four coins.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coins could Andrew have? 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501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5A4D6EDE-C861-4287-B1B2-184495F1A0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9D4D929-FB1C-4BBB-B3FF-AC470A05479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Andrew has £2.10 in his wallet. He has four coins.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coins could Andrew have? 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Multiple answers, e.g.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 x £1 coin and 2 x 5p coin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£1 coin, 2 x 50p coin and a 10p coin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698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327DAA-943F-4A9C-9E07-D07D6B417A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86144f90-c7b6-48d0-aae5-f5e9e48cc3df"/>
    <ds:schemaRef ds:uri="http://schemas.microsoft.com/office/2006/documentManagement/types"/>
    <ds:schemaRef ds:uri="http://schemas.microsoft.com/office/2006/metadata/properties"/>
    <ds:schemaRef ds:uri="http://schemas.microsoft.com/sharepoint/v3"/>
    <ds:schemaRef ds:uri="http://purl.org/dc/dcmitype/"/>
    <ds:schemaRef ds:uri="http://purl.org/dc/elements/1.1/"/>
    <ds:schemaRef ds:uri="http://schemas.openxmlformats.org/package/2006/metadata/core-properties"/>
    <ds:schemaRef ds:uri="0f0ae0ff-29c4-4766-b250-c1a9bee8d430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1225</TotalTime>
  <Words>788</Words>
  <Application>Microsoft Office PowerPoint</Application>
  <PresentationFormat>On-screen Show (4:3)</PresentationFormat>
  <Paragraphs>229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Jonathan Bleakley</cp:lastModifiedBy>
  <cp:revision>80</cp:revision>
  <dcterms:created xsi:type="dcterms:W3CDTF">2018-03-17T10:08:43Z</dcterms:created>
  <dcterms:modified xsi:type="dcterms:W3CDTF">2020-04-01T11:19:53Z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