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4020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75AA"/>
    <a:srgbClr val="A7A29C"/>
    <a:srgbClr val="B3CBD7"/>
    <a:srgbClr val="DE1E5A"/>
    <a:srgbClr val="ACDDFC"/>
    <a:srgbClr val="FFFFFF"/>
    <a:srgbClr val="E6E6E6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930" y="90"/>
      </p:cViewPr>
      <p:guideLst>
        <p:guide orient="horz" pos="2160"/>
        <p:guide pos="2880"/>
        <p:guide pos="340"/>
        <p:guide orient="horz" pos="4020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01196EE-1D63-4DB7-B71B-EA5991D42893}"/>
              </a:ext>
            </a:extLst>
          </p:cNvPr>
          <p:cNvSpPr txBox="1"/>
          <p:nvPr/>
        </p:nvSpPr>
        <p:spPr>
          <a:xfrm>
            <a:off x="755650" y="2654144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ea typeface="Arial"/>
                <a:cs typeface="Arial"/>
                <a:sym typeface="Arial"/>
              </a:rPr>
              <a:t>From 7</a:t>
            </a:r>
            <a:r>
              <a:rPr lang="en-GB" sz="1600" baseline="30000" dirty="0">
                <a:ea typeface="Arial"/>
                <a:cs typeface="Arial"/>
                <a:sym typeface="Arial"/>
              </a:rPr>
              <a:t>th</a:t>
            </a:r>
            <a:r>
              <a:rPr lang="en-GB" sz="1600" dirty="0">
                <a:ea typeface="Arial"/>
                <a:cs typeface="Arial"/>
                <a:sym typeface="Arial"/>
              </a:rPr>
              <a:t> September 1940, London was bombed every night (and sometimes during the daytime) for 57 days in a row. 17,500 people lost their lives.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Bombing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F55F54-D3D3-4BF2-9771-4CD6C3452828}"/>
              </a:ext>
            </a:extLst>
          </p:cNvPr>
          <p:cNvSpPr txBox="1"/>
          <p:nvPr/>
        </p:nvSpPr>
        <p:spPr>
          <a:xfrm>
            <a:off x="755650" y="1914425"/>
            <a:ext cx="6550758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As the war progressed, Germany targeted British cities as part of their bombing campaign. Click on the map to find out more.</a:t>
            </a:r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8D458DE-CA21-4B84-A402-CAD5F312BD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833" y="1914425"/>
            <a:ext cx="3146130" cy="4467325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xmlns="" id="{C0D516DE-9B82-499E-BC47-DBF65E5CF667}"/>
              </a:ext>
            </a:extLst>
          </p:cNvPr>
          <p:cNvSpPr/>
          <p:nvPr/>
        </p:nvSpPr>
        <p:spPr>
          <a:xfrm>
            <a:off x="7816362" y="5451231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A4CC31B-6D53-4B0A-95AF-6D1691406D70}"/>
              </a:ext>
            </a:extLst>
          </p:cNvPr>
          <p:cNvSpPr txBox="1"/>
          <p:nvPr/>
        </p:nvSpPr>
        <p:spPr>
          <a:xfrm>
            <a:off x="755650" y="2654144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ea typeface="Arial"/>
                <a:cs typeface="Arial"/>
                <a:sym typeface="Arial"/>
              </a:rPr>
              <a:t>Coventry was bombed on 14</a:t>
            </a:r>
            <a:r>
              <a:rPr lang="en-GB" sz="1600" baseline="30000" dirty="0">
                <a:ea typeface="Arial"/>
                <a:cs typeface="Arial"/>
                <a:sym typeface="Arial"/>
              </a:rPr>
              <a:t>th</a:t>
            </a:r>
            <a:r>
              <a:rPr lang="en-GB" sz="1600" dirty="0">
                <a:ea typeface="Arial"/>
                <a:cs typeface="Arial"/>
                <a:sym typeface="Arial"/>
              </a:rPr>
              <a:t> – 15</a:t>
            </a:r>
            <a:r>
              <a:rPr lang="en-GB" sz="1600" baseline="30000" dirty="0">
                <a:ea typeface="Arial"/>
                <a:cs typeface="Arial"/>
                <a:sym typeface="Arial"/>
              </a:rPr>
              <a:t>th</a:t>
            </a:r>
            <a:r>
              <a:rPr lang="en-GB" sz="1600" dirty="0">
                <a:ea typeface="Arial"/>
                <a:cs typeface="Arial"/>
                <a:sym typeface="Arial"/>
              </a:rPr>
              <a:t> November 1940. Coventry Cathedral was destroyed and one third of all the city’s houses were damaged. 568 people were killed.</a:t>
            </a:r>
            <a:endParaRPr lang="en-GB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F5CE901F-1E54-47AE-86F1-FD03361FE008}"/>
              </a:ext>
            </a:extLst>
          </p:cNvPr>
          <p:cNvSpPr/>
          <p:nvPr/>
        </p:nvSpPr>
        <p:spPr>
          <a:xfrm>
            <a:off x="7606366" y="5007219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7540AD2D-2ADF-40F0-9531-1B641151A63C}"/>
              </a:ext>
            </a:extLst>
          </p:cNvPr>
          <p:cNvSpPr txBox="1"/>
          <p:nvPr/>
        </p:nvSpPr>
        <p:spPr>
          <a:xfrm>
            <a:off x="755650" y="2654144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ea typeface="Arial"/>
                <a:cs typeface="Arial"/>
                <a:sym typeface="Arial"/>
              </a:rPr>
              <a:t>Birmingham was the third most bombed city. It was bombed over several months.</a:t>
            </a:r>
            <a:endParaRPr lang="en-GB" sz="16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B52741F8-6E62-47C0-BE32-D806A36D6BE4}"/>
              </a:ext>
            </a:extLst>
          </p:cNvPr>
          <p:cNvSpPr/>
          <p:nvPr/>
        </p:nvSpPr>
        <p:spPr>
          <a:xfrm>
            <a:off x="7406631" y="4963256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947889B-B5B0-420F-975E-9DF3465BF349}"/>
              </a:ext>
            </a:extLst>
          </p:cNvPr>
          <p:cNvSpPr txBox="1"/>
          <p:nvPr/>
        </p:nvSpPr>
        <p:spPr>
          <a:xfrm>
            <a:off x="755650" y="2654144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Liverpool was the second most bombed city after London. 1,900 people were killed and 70,000 people were made homeless due to the damage done to their houses.</a:t>
            </a:r>
            <a:endParaRPr lang="en-GB" sz="16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672FA62-6476-430F-9D5F-E3FABE58333B}"/>
              </a:ext>
            </a:extLst>
          </p:cNvPr>
          <p:cNvSpPr/>
          <p:nvPr/>
        </p:nvSpPr>
        <p:spPr>
          <a:xfrm>
            <a:off x="7306408" y="4773488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794B9E57-1AA5-4BFE-96AE-A671CDC02581}"/>
              </a:ext>
            </a:extLst>
          </p:cNvPr>
          <p:cNvSpPr txBox="1"/>
          <p:nvPr/>
        </p:nvSpPr>
        <p:spPr>
          <a:xfrm>
            <a:off x="755650" y="2654144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Cardiff docks were important for bringing supplies in to the country. 355 people were killed during the bombing.</a:t>
            </a:r>
            <a:endParaRPr lang="en-GB" sz="16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A656009F-5DCF-4B2A-9ADF-5374CEA8C445}"/>
              </a:ext>
            </a:extLst>
          </p:cNvPr>
          <p:cNvSpPr/>
          <p:nvPr/>
        </p:nvSpPr>
        <p:spPr>
          <a:xfrm>
            <a:off x="7139354" y="5361926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536863EE-4806-4321-B3C0-E3C3718E149B}"/>
              </a:ext>
            </a:extLst>
          </p:cNvPr>
          <p:cNvSpPr txBox="1"/>
          <p:nvPr/>
        </p:nvSpPr>
        <p:spPr>
          <a:xfrm>
            <a:off x="755649" y="2654144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The majority of Plymouth city centre was totally destroyed during bombing raids. 900 died and 40,000 people were left homeless.</a:t>
            </a:r>
            <a:endParaRPr lang="en-GB" sz="160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6963449F-DC40-4CB0-92DF-20BB892DBD33}"/>
              </a:ext>
            </a:extLst>
          </p:cNvPr>
          <p:cNvSpPr/>
          <p:nvPr/>
        </p:nvSpPr>
        <p:spPr>
          <a:xfrm>
            <a:off x="6972300" y="5769388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FE00B8B-2419-484D-A9CF-079268E82330}"/>
              </a:ext>
            </a:extLst>
          </p:cNvPr>
          <p:cNvSpPr txBox="1"/>
          <p:nvPr/>
        </p:nvSpPr>
        <p:spPr>
          <a:xfrm>
            <a:off x="755650" y="2654143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Clydebank was an important </a:t>
            </a:r>
            <a:r>
              <a:rPr lang="en-GB" sz="1600" dirty="0">
                <a:solidFill>
                  <a:schemeClr val="dk1"/>
                </a:solidFill>
              </a:rPr>
              <a:t>shipbuilding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town and was badly bombed. Over half of the city was made homeless after the bombing raids.</a:t>
            </a:r>
            <a:endParaRPr lang="en-GB" sz="1600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812AB5C7-85B4-4A09-B83D-87411BF5A940}"/>
              </a:ext>
            </a:extLst>
          </p:cNvPr>
          <p:cNvSpPr/>
          <p:nvPr/>
        </p:nvSpPr>
        <p:spPr>
          <a:xfrm>
            <a:off x="7055827" y="3967240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3EC717E-E456-469E-B94B-9E8386EB959C}"/>
              </a:ext>
            </a:extLst>
          </p:cNvPr>
          <p:cNvSpPr txBox="1"/>
          <p:nvPr/>
        </p:nvSpPr>
        <p:spPr>
          <a:xfrm>
            <a:off x="755648" y="2654143"/>
            <a:ext cx="4809881" cy="161891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18000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Belfast docks and shipyards were targeted. 1,000 people were killed and 100,000 people were left homeless.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C812A43D-FE28-42B7-9688-7C8FC7E1FBCF}"/>
              </a:ext>
            </a:extLst>
          </p:cNvPr>
          <p:cNvSpPr/>
          <p:nvPr/>
        </p:nvSpPr>
        <p:spPr>
          <a:xfrm>
            <a:off x="6627934" y="4189894"/>
            <a:ext cx="167054" cy="16705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98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9" grpId="0" animBg="1"/>
      <p:bldP spid="9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F55F54-D3D3-4BF2-9771-4CD6C3452828}"/>
              </a:ext>
            </a:extLst>
          </p:cNvPr>
          <p:cNvSpPr txBox="1"/>
          <p:nvPr/>
        </p:nvSpPr>
        <p:spPr>
          <a:xfrm>
            <a:off x="755649" y="1914425"/>
            <a:ext cx="4443879" cy="4278094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At the start of the war, the government realised that cities would be targeted. They decided to encourage parents to allow their children to be </a:t>
            </a:r>
            <a:r>
              <a:rPr lang="en-GB" sz="1600" b="1" dirty="0">
                <a:solidFill>
                  <a:schemeClr val="dk1"/>
                </a:solidFill>
                <a:ea typeface="Arial"/>
                <a:cs typeface="Arial"/>
                <a:sym typeface="Arial"/>
                <a:hlinkClick r:id="rId2" action="ppaction://hlinksldjump"/>
              </a:rPr>
              <a:t>evacuated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to safer, rural locations. </a:t>
            </a:r>
            <a:endParaRPr lang="en-GB" sz="1600" dirty="0"/>
          </a:p>
          <a:p>
            <a:pPr lvl="0"/>
            <a:endParaRPr lang="en-GB" sz="16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Parents were given a list of things to pack for their children. The children had labels attached to them with their name, age and home address on them.</a:t>
            </a:r>
          </a:p>
          <a:p>
            <a:pPr lvl="0"/>
            <a:endParaRPr lang="en-GB" sz="1600" dirty="0">
              <a:solidFill>
                <a:schemeClr val="dk1"/>
              </a:solidFill>
              <a:cs typeface="Arial"/>
              <a:sym typeface="Arial"/>
            </a:endParaRPr>
          </a:p>
          <a:p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Children were taken on trains or buses to their new locations. A person called a billeting officer would collect the children and take them to a village hall. People who had volunteered to take in the evacuees would then walk amongst them and choose the children they liked the look of.</a:t>
            </a:r>
            <a:endParaRPr lang="en-GB" sz="1600" dirty="0"/>
          </a:p>
          <a:p>
            <a:pPr lvl="0"/>
            <a:endParaRPr lang="en-GB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E5624D4-1136-4964-9A81-3C5FE4A61C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" r="28720"/>
          <a:stretch/>
        </p:blipFill>
        <p:spPr>
          <a:xfrm>
            <a:off x="5299440" y="1914425"/>
            <a:ext cx="3088910" cy="3088910"/>
          </a:xfrm>
          <a:prstGeom prst="flowChartConnector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xmlns="" id="{17A868A2-A5F9-4CD3-9D2A-6E1FDD3DCDD7}"/>
              </a:ext>
            </a:extLst>
          </p:cNvPr>
          <p:cNvSpPr/>
          <p:nvPr/>
        </p:nvSpPr>
        <p:spPr>
          <a:xfrm>
            <a:off x="5299440" y="1914426"/>
            <a:ext cx="3088910" cy="3088909"/>
          </a:xfrm>
          <a:prstGeom prst="ellipse">
            <a:avLst/>
          </a:prstGeom>
          <a:noFill/>
          <a:ln w="38100">
            <a:solidFill>
              <a:srgbClr val="0675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36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7851178-ABE0-4C07-B54A-826E2932243A}"/>
              </a:ext>
            </a:extLst>
          </p:cNvPr>
          <p:cNvSpPr txBox="1"/>
          <p:nvPr/>
        </p:nvSpPr>
        <p:spPr>
          <a:xfrm>
            <a:off x="755650" y="2022230"/>
            <a:ext cx="6989286" cy="994307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90000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Over one million children were evacuated during the Second World War. Thousands of children were sent to places such as Australia and New Zealand.</a:t>
            </a:r>
            <a:endParaRPr lang="en-GB" sz="1600" dirty="0"/>
          </a:p>
        </p:txBody>
      </p:sp>
      <p:sp>
        <p:nvSpPr>
          <p:cNvPr id="12" name="Talk about It">
            <a:extLst>
              <a:ext uri="{FF2B5EF4-FFF2-40B4-BE49-F238E27FC236}">
                <a16:creationId xmlns:a16="http://schemas.microsoft.com/office/drawing/2014/main" xmlns="" id="{1D6CD00D-21CA-40DC-AEF0-A1B2A5889DE0}"/>
              </a:ext>
            </a:extLst>
          </p:cNvPr>
          <p:cNvSpPr/>
          <p:nvPr/>
        </p:nvSpPr>
        <p:spPr>
          <a:xfrm>
            <a:off x="755650" y="5785338"/>
            <a:ext cx="1431738" cy="307487"/>
          </a:xfrm>
          <a:prstGeom prst="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Talk About It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F55F54-D3D3-4BF2-9771-4CD6C3452828}"/>
              </a:ext>
            </a:extLst>
          </p:cNvPr>
          <p:cNvSpPr txBox="1"/>
          <p:nvPr/>
        </p:nvSpPr>
        <p:spPr>
          <a:xfrm>
            <a:off x="2315842" y="5646693"/>
            <a:ext cx="4155295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What impact do you think the bombing </a:t>
            </a:r>
            <a:b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</a:b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raids had on children?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CCEDE6C-826E-4BA2-81AE-5237BEA61D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04" t="-1488" r="-596" b="39699"/>
          <a:stretch/>
        </p:blipFill>
        <p:spPr>
          <a:xfrm>
            <a:off x="5484231" y="1740633"/>
            <a:ext cx="3487260" cy="511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4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12" name="Talk about It">
            <a:extLst>
              <a:ext uri="{FF2B5EF4-FFF2-40B4-BE49-F238E27FC236}">
                <a16:creationId xmlns:a16="http://schemas.microsoft.com/office/drawing/2014/main" xmlns="" id="{1D6CD00D-21CA-40DC-AEF0-A1B2A5889DE0}"/>
              </a:ext>
            </a:extLst>
          </p:cNvPr>
          <p:cNvSpPr/>
          <p:nvPr/>
        </p:nvSpPr>
        <p:spPr>
          <a:xfrm>
            <a:off x="755650" y="2162924"/>
            <a:ext cx="1398465" cy="307487"/>
          </a:xfrm>
          <a:prstGeom prst="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Talk About It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F55F54-D3D3-4BF2-9771-4CD6C3452828}"/>
              </a:ext>
            </a:extLst>
          </p:cNvPr>
          <p:cNvSpPr txBox="1"/>
          <p:nvPr/>
        </p:nvSpPr>
        <p:spPr>
          <a:xfrm>
            <a:off x="2227919" y="2024279"/>
            <a:ext cx="6288408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For some children, evacuation was a positive experience. For others it was not. Talk about the positives and negatives of being evacuated.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A87831EC-25B1-43B6-A184-5249A3A4B4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894136"/>
              </p:ext>
            </p:extLst>
          </p:nvPr>
        </p:nvGraphicFramePr>
        <p:xfrm>
          <a:off x="1139825" y="2766279"/>
          <a:ext cx="6864350" cy="312650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432175">
                  <a:extLst>
                    <a:ext uri="{9D8B030D-6E8A-4147-A177-3AD203B41FA5}">
                      <a16:colId xmlns:a16="http://schemas.microsoft.com/office/drawing/2014/main" xmlns="" val="2481606385"/>
                    </a:ext>
                  </a:extLst>
                </a:gridCol>
                <a:gridCol w="3432175">
                  <a:extLst>
                    <a:ext uri="{9D8B030D-6E8A-4147-A177-3AD203B41FA5}">
                      <a16:colId xmlns:a16="http://schemas.microsoft.com/office/drawing/2014/main" xmlns="" val="2219063323"/>
                    </a:ext>
                  </a:extLst>
                </a:gridCol>
              </a:tblGrid>
              <a:tr h="781626">
                <a:tc>
                  <a:txBody>
                    <a:bodyPr/>
                    <a:lstStyle/>
                    <a:p>
                      <a:pPr algn="l"/>
                      <a:r>
                        <a:rPr lang="en-GB" sz="1800" b="0" dirty="0">
                          <a:latin typeface="+mn-lt"/>
                        </a:rPr>
                        <a:t>Positive Points of Evacuation</a:t>
                      </a:r>
                    </a:p>
                  </a:txBody>
                  <a:tcPr anchor="ctr">
                    <a:solidFill>
                      <a:srgbClr val="0675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+mn-lt"/>
                        </a:rPr>
                        <a:t>Negative Points of Evacuation</a:t>
                      </a:r>
                    </a:p>
                  </a:txBody>
                  <a:tcPr anchor="ctr">
                    <a:solidFill>
                      <a:srgbClr val="0675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2026922"/>
                  </a:ext>
                </a:extLst>
              </a:tr>
              <a:tr h="781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strike="noStrike" cap="none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Children were kept safe </a:t>
                      </a:r>
                      <a:br>
                        <a:rPr lang="en-GB" sz="1600" u="none" strike="noStrike" cap="none" dirty="0">
                          <a:latin typeface="+mn-lt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en-GB" sz="1600" u="none" strike="noStrike" cap="none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from bombs.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Children missed their parents.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227146900"/>
                  </a:ext>
                </a:extLst>
              </a:tr>
              <a:tr h="781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Children got to live in the peaceful, beautiful countryside.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Sometimes brothers and sisters were kept in separate places.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57912559"/>
                  </a:ext>
                </a:extLst>
              </a:tr>
              <a:tr h="781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Many children stayed with </a:t>
                      </a:r>
                      <a:b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caring people.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Some children stayed with people who weren’t very nice to them.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196518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757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xmlns="" id="{84A83C91-8418-45C7-8E95-78C98F767459}"/>
              </a:ext>
            </a:extLst>
          </p:cNvPr>
          <p:cNvSpPr/>
          <p:nvPr/>
        </p:nvSpPr>
        <p:spPr>
          <a:xfrm>
            <a:off x="4695092" y="3262119"/>
            <a:ext cx="2893158" cy="2893158"/>
          </a:xfrm>
          <a:prstGeom prst="ellipse">
            <a:avLst/>
          </a:prstGeom>
          <a:solidFill>
            <a:srgbClr val="B3C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7851178-ABE0-4C07-B54A-826E2932243A}"/>
              </a:ext>
            </a:extLst>
          </p:cNvPr>
          <p:cNvSpPr txBox="1"/>
          <p:nvPr/>
        </p:nvSpPr>
        <p:spPr>
          <a:xfrm>
            <a:off x="755650" y="2022230"/>
            <a:ext cx="7632700" cy="1019909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Parents were given a list of things to pack for their children</a:t>
            </a:r>
            <a:r>
              <a:rPr lang="en-GB" sz="1600" dirty="0">
                <a:solidFill>
                  <a:schemeClr val="dk1"/>
                </a:solidFill>
              </a:rPr>
              <a:t> which included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gas mask, underwear, pyjamas or a nightie, plimsolls, toothbrush, comb, a towel, soap, a flannel, handkerchiefs and a warm coat</a:t>
            </a:r>
            <a:r>
              <a:rPr lang="en-GB" sz="1600" dirty="0">
                <a:solidFill>
                  <a:schemeClr val="dk1"/>
                </a:solidFill>
              </a:rPr>
              <a:t>.</a:t>
            </a:r>
            <a:endParaRPr lang="en-GB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348A2D1-5884-4AB0-95B7-FBFAD1FC4EA6}"/>
              </a:ext>
            </a:extLst>
          </p:cNvPr>
          <p:cNvSpPr txBox="1"/>
          <p:nvPr/>
        </p:nvSpPr>
        <p:spPr>
          <a:xfrm>
            <a:off x="755650" y="3354510"/>
            <a:ext cx="3816350" cy="2800767"/>
          </a:xfrm>
          <a:prstGeom prst="rect">
            <a:avLst/>
          </a:prstGeom>
          <a:noFill/>
          <a:ln w="28575">
            <a:noFill/>
          </a:ln>
        </p:spPr>
        <p:txBody>
          <a:bodyPr wrap="square" lIns="108000" rIns="0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This list doesn’t sound like very much, but some families struggled to even get these items. A lot of children who were being evacuated came from very poor families.</a:t>
            </a:r>
            <a:endParaRPr lang="en-GB" sz="1600" dirty="0"/>
          </a:p>
          <a:p>
            <a:pPr lvl="0"/>
            <a:endParaRPr lang="en-GB" sz="16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Some children took a toy with them but it would have been something small. They had to be able to carry all their possessions themselves in one small suitcase. </a:t>
            </a:r>
            <a:endParaRPr lang="en-GB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8F15A99-63F0-4DC8-AA8A-5780E8605C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87629"/>
            <a:ext cx="3966240" cy="304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54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xmlns="" id="{8505064E-E631-4EE9-BF34-EA7E292919C2}"/>
              </a:ext>
            </a:extLst>
          </p:cNvPr>
          <p:cNvSpPr/>
          <p:nvPr/>
        </p:nvSpPr>
        <p:spPr>
          <a:xfrm>
            <a:off x="5425342" y="2499200"/>
            <a:ext cx="2963008" cy="2963008"/>
          </a:xfrm>
          <a:prstGeom prst="ellipse">
            <a:avLst/>
          </a:prstGeom>
          <a:solidFill>
            <a:srgbClr val="067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F55F54-D3D3-4BF2-9771-4CD6C3452828}"/>
              </a:ext>
            </a:extLst>
          </p:cNvPr>
          <p:cNvSpPr txBox="1"/>
          <p:nvPr/>
        </p:nvSpPr>
        <p:spPr>
          <a:xfrm>
            <a:off x="755648" y="1947296"/>
            <a:ext cx="7632701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Your task is to imagine you are being evacuated and you have to decide what </a:t>
            </a:r>
            <a:b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</a:b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to pack. </a:t>
            </a:r>
            <a:endParaRPr lang="en-GB"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C9F9C1F-EA61-4C19-B029-3D72BF2F91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4646816" y="3120610"/>
            <a:ext cx="3554492" cy="25962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F852A86-F17C-4DC2-950B-040A82574D02}"/>
              </a:ext>
            </a:extLst>
          </p:cNvPr>
          <p:cNvSpPr txBox="1"/>
          <p:nvPr/>
        </p:nvSpPr>
        <p:spPr>
          <a:xfrm>
            <a:off x="755649" y="2654144"/>
            <a:ext cx="381635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You will need to think about the following things: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What practical items will you need?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Will you take a toy?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Will you pack any items that remind you of home?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Whatever you pack, you must be able to carry it all yourself.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53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A675E9F-99E3-4FCD-9281-A164A0058A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2" r="16176"/>
          <a:stretch/>
        </p:blipFill>
        <p:spPr>
          <a:xfrm>
            <a:off x="4572000" y="1914425"/>
            <a:ext cx="3816349" cy="3816349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Glossary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F55F54-D3D3-4BF2-9771-4CD6C3452828}"/>
              </a:ext>
            </a:extLst>
          </p:cNvPr>
          <p:cNvSpPr txBox="1"/>
          <p:nvPr/>
        </p:nvSpPr>
        <p:spPr>
          <a:xfrm>
            <a:off x="755649" y="1914425"/>
            <a:ext cx="4080120" cy="2800767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 lvl="0"/>
            <a:r>
              <a:rPr lang="en-GB" sz="1600" b="1" dirty="0">
                <a:solidFill>
                  <a:schemeClr val="dk1"/>
                </a:solidFill>
                <a:hlinkClick r:id="rId3" action="ppaction://hlinksldjump"/>
              </a:rPr>
              <a:t>censored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– To have parts taken out</a:t>
            </a:r>
            <a:r>
              <a:rPr lang="en-GB" sz="1600" dirty="0">
                <a:solidFill>
                  <a:schemeClr val="dk1"/>
                </a:solidFill>
              </a:rPr>
              <a:t>.</a:t>
            </a:r>
          </a:p>
          <a:p>
            <a:pPr lvl="0"/>
            <a:endParaRPr lang="en-GB" sz="1600" dirty="0"/>
          </a:p>
          <a:p>
            <a:pPr lvl="0"/>
            <a:r>
              <a:rPr lang="en-GB" sz="1600" b="1" dirty="0">
                <a:solidFill>
                  <a:schemeClr val="dk1"/>
                </a:solidFill>
                <a:hlinkClick r:id="rId3" action="ppaction://hlinksldjump"/>
              </a:rPr>
              <a:t>conscription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  <a:hlinkClick r:id="rId3" action="ppaction://hlinksldjump"/>
              </a:rPr>
              <a:t> 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– </a:t>
            </a:r>
            <a:r>
              <a:rPr lang="en-GB" sz="1600" dirty="0">
                <a:solidFill>
                  <a:schemeClr val="dk1"/>
                </a:solidFill>
              </a:rPr>
              <a:t>W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here it is the law that people join one of the armed forces. </a:t>
            </a:r>
            <a:endParaRPr lang="en-GB" sz="1600" dirty="0"/>
          </a:p>
          <a:p>
            <a:pPr lvl="0"/>
            <a:endParaRPr lang="en-GB" sz="1600" b="1" dirty="0">
              <a:solidFill>
                <a:schemeClr val="dk1"/>
              </a:solidFill>
            </a:endParaRPr>
          </a:p>
          <a:p>
            <a:pPr lvl="0"/>
            <a:r>
              <a:rPr lang="en-GB" sz="1600" b="1" dirty="0">
                <a:solidFill>
                  <a:schemeClr val="dk1"/>
                </a:solidFill>
                <a:hlinkClick r:id="rId4" action="ppaction://hlinksldjump"/>
              </a:rPr>
              <a:t>evacuated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– To be taken to a place </a:t>
            </a:r>
            <a:b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</a:b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of safety. </a:t>
            </a:r>
          </a:p>
          <a:p>
            <a:pPr lvl="0"/>
            <a:endParaRPr lang="en-GB" sz="1600" dirty="0"/>
          </a:p>
          <a:p>
            <a:pPr lvl="0"/>
            <a:r>
              <a:rPr lang="en-GB" sz="1600" b="1" dirty="0">
                <a:solidFill>
                  <a:schemeClr val="dk1"/>
                </a:solidFill>
                <a:hlinkClick r:id="rId5" action="ppaction://hlinksldjump"/>
              </a:rPr>
              <a:t>self-sufficient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– To be able to produce everything needed without getting </a:t>
            </a:r>
            <a:b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</a:b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things from somewhere else.</a:t>
            </a:r>
            <a:endParaRPr lang="en-GB" sz="16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68628272-B815-434B-90F4-06BA1F8A6740}"/>
              </a:ext>
            </a:extLst>
          </p:cNvPr>
          <p:cNvSpPr/>
          <p:nvPr/>
        </p:nvSpPr>
        <p:spPr>
          <a:xfrm>
            <a:off x="4572000" y="1914426"/>
            <a:ext cx="3816350" cy="3816349"/>
          </a:xfrm>
          <a:prstGeom prst="ellipse">
            <a:avLst/>
          </a:prstGeom>
          <a:noFill/>
          <a:ln w="38100">
            <a:solidFill>
              <a:srgbClr val="0675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685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130</TotalTime>
  <Words>661</Words>
  <Application>Microsoft Office PowerPoint</Application>
  <PresentationFormat>On-screen Show (4:3)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Arial</vt:lpstr>
      <vt:lpstr>Twinkl</vt:lpstr>
      <vt:lpstr>Twinkl SemiBold</vt:lpstr>
      <vt:lpstr>Office Theme</vt:lpstr>
      <vt:lpstr>PowerPoint Presentation</vt:lpstr>
      <vt:lpstr>Bombing</vt:lpstr>
      <vt:lpstr>Evacuation</vt:lpstr>
      <vt:lpstr>Evacuation</vt:lpstr>
      <vt:lpstr>Evacuation</vt:lpstr>
      <vt:lpstr>Evacuation</vt:lpstr>
      <vt:lpstr>Evacuation</vt:lpstr>
      <vt:lpstr>Glossary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Fiona Dunn</cp:lastModifiedBy>
  <cp:revision>15</cp:revision>
  <dcterms:created xsi:type="dcterms:W3CDTF">2018-10-17T08:15:56Z</dcterms:created>
  <dcterms:modified xsi:type="dcterms:W3CDTF">2021-02-08T12:16:34Z</dcterms:modified>
</cp:coreProperties>
</file>