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3" r:id="rId4"/>
    <p:sldId id="257" r:id="rId5"/>
    <p:sldId id="264" r:id="rId6"/>
    <p:sldId id="260" r:id="rId7"/>
    <p:sldId id="267" r:id="rId8"/>
    <p:sldId id="262" r:id="rId9"/>
    <p:sldId id="265" r:id="rId10"/>
    <p:sldId id="259" r:id="rId11"/>
    <p:sldId id="268" r:id="rId12"/>
    <p:sldId id="269" r:id="rId13"/>
    <p:sldId id="266" r:id="rId14"/>
    <p:sldId id="270" r:id="rId15"/>
    <p:sldId id="274" r:id="rId16"/>
    <p:sldId id="275" r:id="rId17"/>
    <p:sldId id="277" r:id="rId18"/>
    <p:sldId id="279" r:id="rId19"/>
    <p:sldId id="281" r:id="rId20"/>
    <p:sldId id="273" r:id="rId21"/>
    <p:sldId id="272" r:id="rId22"/>
    <p:sldId id="285" r:id="rId23"/>
    <p:sldId id="286" r:id="rId24"/>
    <p:sldId id="287" r:id="rId25"/>
    <p:sldId id="282" r:id="rId26"/>
    <p:sldId id="283" r:id="rId27"/>
    <p:sldId id="284" r:id="rId28"/>
    <p:sldId id="288" r:id="rId29"/>
    <p:sldId id="289" r:id="rId30"/>
    <p:sldId id="290" r:id="rId31"/>
    <p:sldId id="291" r:id="rId32"/>
    <p:sldId id="292" r:id="rId33"/>
    <p:sldId id="293" r:id="rId34"/>
    <p:sldId id="298" r:id="rId35"/>
    <p:sldId id="294" r:id="rId36"/>
    <p:sldId id="295" r:id="rId37"/>
    <p:sldId id="299" r:id="rId38"/>
    <p:sldId id="300" r:id="rId39"/>
    <p:sldId id="301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713" autoAdjust="0"/>
  </p:normalViewPr>
  <p:slideViewPr>
    <p:cSldViewPr>
      <p:cViewPr varScale="1">
        <p:scale>
          <a:sx n="69" d="100"/>
          <a:sy n="69" d="100"/>
        </p:scale>
        <p:origin x="77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B0668-8838-4CD4-B7B2-7F2B52AADCF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alphaModFix amt="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rsni logo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7620000" y="5843260"/>
            <a:ext cx="1139952" cy="101474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371600" y="6172200"/>
            <a:ext cx="5943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1" dirty="0" smtClean="0">
                <a:solidFill>
                  <a:srgbClr val="00B050"/>
                </a:solidFill>
              </a:rPr>
              <a:t>www.roadsafeni.com</a:t>
            </a:r>
            <a:endParaRPr lang="en-GB" b="1" i="1" dirty="0">
              <a:solidFill>
                <a:srgbClr val="00B05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None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Tony\Desktop\2018%20quiz\quiz%20music\The_-_Chase%20wav.wav" TargetMode="External"/><Relationship Id="rId1" Type="http://schemas.microsoft.com/office/2007/relationships/media" Target="file:///C:\Users\Tony\Desktop\2018%20quiz\quiz%20music\The_-_Chase%20wav.wav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Users\Tony\Desktop\2018%20quiz\quiz%20music\Countdown%20-%20Theme.mp3" TargetMode="External"/><Relationship Id="rId1" Type="http://schemas.microsoft.com/office/2007/relationships/media" Target="file:///C:\Users\Tony\Desktop\2018%20quiz\quiz%20music\Countdown%20-%20Theme.mp3" TargetMode="Externa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gg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52400"/>
            <a:ext cx="9144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>
                <a:solidFill>
                  <a:srgbClr val="00B050"/>
                </a:solidFill>
              </a:rPr>
              <a:t>ROAD SAFE NI</a:t>
            </a:r>
          </a:p>
          <a:p>
            <a:pPr algn="ctr"/>
            <a:r>
              <a:rPr lang="en-GB" sz="6600" b="1" dirty="0" smtClean="0"/>
              <a:t>Northern Ireland</a:t>
            </a:r>
          </a:p>
          <a:p>
            <a:pPr algn="ctr"/>
            <a:r>
              <a:rPr lang="en-GB" sz="6600" b="1" dirty="0" smtClean="0"/>
              <a:t> Primary School</a:t>
            </a:r>
          </a:p>
          <a:p>
            <a:pPr algn="ctr"/>
            <a:r>
              <a:rPr lang="en-GB" sz="6600" b="1" dirty="0" smtClean="0"/>
              <a:t> </a:t>
            </a:r>
            <a:r>
              <a:rPr lang="en-GB" sz="6600" b="1" i="1" dirty="0" smtClean="0"/>
              <a:t>Road Safety Quiz 2018 </a:t>
            </a:r>
            <a:endParaRPr lang="en-GB" sz="6600" b="1" i="1" dirty="0"/>
          </a:p>
        </p:txBody>
      </p:sp>
      <p:pic>
        <p:nvPicPr>
          <p:cNvPr id="3" name="Picture 2" descr="CRASH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600" y="5217033"/>
            <a:ext cx="2997200" cy="16409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1000" y="5105400"/>
            <a:ext cx="723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Kindly sponsored by CRASH SERVICES</a:t>
            </a:r>
            <a:endParaRPr lang="en-GB" b="1" dirty="0"/>
          </a:p>
        </p:txBody>
      </p:sp>
      <p:pic>
        <p:nvPicPr>
          <p:cNvPr id="5" name="The_-_Chase wav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458200" y="3048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79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1066800"/>
            <a:ext cx="720838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1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ROAD SAFETY</a:t>
            </a:r>
            <a:endParaRPr lang="en-US" sz="9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b="1" i="1" dirty="0" smtClean="0"/>
          </a:p>
          <a:p>
            <a:r>
              <a:rPr lang="en-GB" sz="2000" b="1" i="1" dirty="0" smtClean="0"/>
              <a:t>1. Only one road sign is an octagon shape. What does it tell road users to do?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2. You are cycling along a road towards a Pelican Crossing, the amber light is flashing, what should you do? 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3. What type of clothing should you wear to ensure that you are seen in the hours of darkness? 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4. In the traffic light sequence, which light comes after a solitary amber light?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5. What is the very first instruction given in the Green Cross Code?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6. What does a blue sign with a white bicycle and a white pedestrian mean?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7. What colour are the road signs found on motorways ?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8. If there is no pavement and you have to walk on the road you need to ………… 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6812" y="1066800"/>
            <a:ext cx="716356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2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GENERAL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KNOWLEDGE</a:t>
            </a:r>
            <a:endParaRPr lang="en-US" sz="9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In which country did  Pharaohs rule?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What are molars, premolars, incisors and canines all types of?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In the Jungle Book by Rudyard Kipling, who was the leader of the wolf pack?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What type of fruit is dried to make a prune?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The name of which of Santa’s reindeer means “lightning” in German?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How many months of the year have 31 days?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Which legendary king sat at a round table?</a:t>
            </a:r>
          </a:p>
          <a:p>
            <a:pPr marL="342900" indent="-342900"/>
            <a:endParaRPr lang="en-GB" sz="2000" b="1" i="1" dirty="0" smtClean="0"/>
          </a:p>
          <a:p>
            <a:pPr marL="342900" indent="-342900"/>
            <a:r>
              <a:rPr lang="en-GB" sz="2000" b="1" i="1" dirty="0" smtClean="0"/>
              <a:t>8. Which of the following animals is a herbivore: </a:t>
            </a:r>
            <a:br>
              <a:rPr lang="en-GB" sz="2000" b="1" i="1" dirty="0" smtClean="0"/>
            </a:br>
            <a:r>
              <a:rPr lang="en-GB" sz="2000" b="1" i="1" dirty="0" smtClean="0"/>
              <a:t>a) Crocodile, b) Giraffe, c) Tiger?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1066800"/>
            <a:ext cx="720838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1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ROAD SAFETY</a:t>
            </a:r>
          </a:p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ANSWERS</a:t>
            </a:r>
            <a:endParaRPr lang="en-US" sz="9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52400"/>
            <a:ext cx="914400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b="1" i="1" dirty="0" smtClean="0"/>
          </a:p>
          <a:p>
            <a:r>
              <a:rPr lang="en-GB" sz="2000" b="1" i="1" dirty="0" smtClean="0"/>
              <a:t>1. STOP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2. Check the crossing is clear and if so you can proceed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3. Reflective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4. Red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5. First find a safe place to cross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6. Cycle and pedestrian route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7. Blue and White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8. Walk on the right hand side of the road facing oncoming traffic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3" y="1066800"/>
            <a:ext cx="720838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3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ROAD SAFETY</a:t>
            </a:r>
            <a:endParaRPr lang="en-US" sz="9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52400"/>
            <a:ext cx="91440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Which five parts of your bicycle should you check each day?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What should you always wear when cycling?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At which type of pedestrian crossing would you find a beacon?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Which  shape are road signs that give warnings ?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At what age may a child legally ride in the front seat of a car?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On which side of the car should children get in and out ?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Which part of the body is injured in nearly half of all cycle accidents?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Why can bad behaviour by children in a car be dangerous?</a:t>
            </a:r>
            <a:endParaRPr lang="en-GB" sz="20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8200" y="0"/>
            <a:ext cx="7163564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2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GENERAL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KNOWLEDGE</a:t>
            </a:r>
          </a:p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ANSWERS</a:t>
            </a:r>
            <a:endParaRPr lang="en-US" sz="9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Egypt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Teeth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err="1" smtClean="0"/>
              <a:t>Akela</a:t>
            </a:r>
            <a:endParaRPr lang="en-GB" sz="2000" b="1" i="1" dirty="0" smtClean="0"/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Plum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err="1" smtClean="0"/>
              <a:t>Blitzen</a:t>
            </a:r>
            <a:endParaRPr lang="en-GB" sz="2000" b="1" i="1" dirty="0" smtClean="0"/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7 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King Arthur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Giraffe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3174" y="1066800"/>
            <a:ext cx="6350841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4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ANAGRAMS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FRAYED OATS                                                      2 WORDS (4, 6)</a:t>
            </a:r>
          </a:p>
          <a:p>
            <a:pPr marL="342900" indent="-342900"/>
            <a:endParaRPr lang="en-GB" sz="2000" b="1" i="1" dirty="0" smtClean="0"/>
          </a:p>
          <a:p>
            <a:pPr marL="342900" indent="-342900"/>
            <a:r>
              <a:rPr lang="en-GB" sz="2000" b="1" i="1" dirty="0" smtClean="0"/>
              <a:t>2.   STRAIGHT CLIFF                                                 2 WORDS (7, 6)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/>
            <a:r>
              <a:rPr lang="en-GB" sz="2000" b="1" i="1" dirty="0" smtClean="0"/>
              <a:t>3.   FAT PHOTO                                                         1 WORD (8)</a:t>
            </a:r>
          </a:p>
          <a:p>
            <a:pPr marL="342900" indent="-342900"/>
            <a:endParaRPr lang="en-GB" sz="2000" b="1" i="1" dirty="0" smtClean="0"/>
          </a:p>
          <a:p>
            <a:pPr marL="342900" indent="-342900"/>
            <a:r>
              <a:rPr lang="en-GB" sz="2000" b="1" i="1" dirty="0" smtClean="0"/>
              <a:t>4.   SNIPER DATE                                                      1 WORD (10)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/>
            <a:r>
              <a:rPr lang="en-GB" sz="2000" b="1" i="1" dirty="0" smtClean="0"/>
              <a:t>5.   WHICH DAY EGO                                                 2 WORDS (7, 4)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/>
            <a:r>
              <a:rPr lang="en-GB" sz="2000" b="1" i="1" dirty="0" smtClean="0"/>
              <a:t>6.   SUN ABLE                                                          2 WORDS (3, 4)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/>
            <a:r>
              <a:rPr lang="en-GB" sz="2000" b="1" i="1" dirty="0" smtClean="0"/>
              <a:t>7.   GROCER COD SENSE                                       3 WORDS (5, 5, 4)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/>
            <a:r>
              <a:rPr lang="en-GB" sz="2000" b="1" i="1" dirty="0" smtClean="0"/>
              <a:t>8.    ENCIRCLING SOAPS                                         2 WORDS (7, 8)</a:t>
            </a:r>
          </a:p>
          <a:p>
            <a:pPr marL="342900" indent="-342900">
              <a:buAutoNum type="arabicPeriod"/>
            </a:pPr>
            <a:endParaRPr lang="en-GB" dirty="0" smtClean="0"/>
          </a:p>
          <a:p>
            <a:pPr marL="342900" indent="-342900">
              <a:buAutoNum type="arabicPeriod"/>
            </a:pPr>
            <a:endParaRPr lang="en-GB" dirty="0" smtClean="0"/>
          </a:p>
          <a:p>
            <a:pPr marL="342900" indent="-342900">
              <a:buAutoNum type="arabicPeriod"/>
            </a:pPr>
            <a:endParaRPr lang="en-GB" dirty="0" smtClean="0"/>
          </a:p>
          <a:p>
            <a:pPr marL="342900" indent="-342900">
              <a:buAutoNum type="arabicPeriod"/>
            </a:pPr>
            <a:endParaRPr lang="en-GB" dirty="0"/>
          </a:p>
        </p:txBody>
      </p:sp>
      <p:pic>
        <p:nvPicPr>
          <p:cNvPr id="4" name="Countdown - Them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685800" y="5562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2479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5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3" y="1066800"/>
            <a:ext cx="720838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3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ROAD SAFETY</a:t>
            </a:r>
          </a:p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ANSWERS</a:t>
            </a:r>
            <a:endParaRPr lang="en-US" sz="9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52400"/>
            <a:ext cx="91440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Chain, Tyres, Brakes, Reflectors, Lights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Cycle Helmet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Zebra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Triangular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12 years old or 135cm whichever comes first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The side next to the pavement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Head</a:t>
            </a:r>
          </a:p>
          <a:p>
            <a:pPr marL="457200" indent="-457200">
              <a:buAutoNum type="arabicPeriod"/>
            </a:pPr>
            <a:endParaRPr lang="en-GB" sz="2000" b="1" i="1" dirty="0" smtClean="0"/>
          </a:p>
          <a:p>
            <a:pPr marL="457200" indent="-457200">
              <a:buAutoNum type="arabicPeriod"/>
            </a:pPr>
            <a:r>
              <a:rPr lang="en-GB" sz="2000" b="1" i="1" dirty="0" smtClean="0"/>
              <a:t>It can distract the driver causing an accident</a:t>
            </a:r>
            <a:endParaRPr lang="en-GB" sz="20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34714" y="1066800"/>
            <a:ext cx="6567760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5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ROAD SIGNS</a:t>
            </a:r>
            <a:endParaRPr lang="en-US" sz="9600" b="1" cap="none" spc="0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/>
          <a:lstStyle/>
          <a:p>
            <a:pPr eaLnBrk="1" hangingPunct="1"/>
            <a:r>
              <a:rPr lang="en-GB" sz="5400" b="1" i="1" smtClean="0">
                <a:solidFill>
                  <a:srgbClr val="007053"/>
                </a:solidFill>
              </a:rPr>
              <a:t>Identify the road sign</a:t>
            </a:r>
          </a:p>
        </p:txBody>
      </p:sp>
      <p:sp>
        <p:nvSpPr>
          <p:cNvPr id="148487" name="Text Box 7"/>
          <p:cNvSpPr txBox="1">
            <a:spLocks noChangeArrowheads="1"/>
          </p:cNvSpPr>
          <p:nvPr/>
        </p:nvSpPr>
        <p:spPr bwMode="auto">
          <a:xfrm>
            <a:off x="381000" y="1371601"/>
            <a:ext cx="60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/>
              <a:t>1</a:t>
            </a:r>
          </a:p>
        </p:txBody>
      </p:sp>
      <p:sp>
        <p:nvSpPr>
          <p:cNvPr id="148488" name="Rectangle 8"/>
          <p:cNvSpPr>
            <a:spLocks noChangeArrowheads="1"/>
          </p:cNvSpPr>
          <p:nvPr/>
        </p:nvSpPr>
        <p:spPr bwMode="auto">
          <a:xfrm>
            <a:off x="457200" y="4267201"/>
            <a:ext cx="3016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3</a:t>
            </a:r>
          </a:p>
        </p:txBody>
      </p:sp>
      <p:sp>
        <p:nvSpPr>
          <p:cNvPr id="148489" name="Rectangle 9"/>
          <p:cNvSpPr>
            <a:spLocks noChangeArrowheads="1"/>
          </p:cNvSpPr>
          <p:nvPr/>
        </p:nvSpPr>
        <p:spPr bwMode="auto">
          <a:xfrm>
            <a:off x="5867400" y="1447801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b="1"/>
              <a:t>2</a:t>
            </a:r>
          </a:p>
        </p:txBody>
      </p:sp>
      <p:sp>
        <p:nvSpPr>
          <p:cNvPr id="148490" name="Rectangle 10"/>
          <p:cNvSpPr>
            <a:spLocks noChangeArrowheads="1"/>
          </p:cNvSpPr>
          <p:nvPr/>
        </p:nvSpPr>
        <p:spPr bwMode="auto">
          <a:xfrm>
            <a:off x="5867400" y="4114801"/>
            <a:ext cx="3016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4</a:t>
            </a:r>
          </a:p>
        </p:txBody>
      </p:sp>
      <p:pic>
        <p:nvPicPr>
          <p:cNvPr id="148494" name="Picture 14" descr="Image result for uk road sig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524001"/>
            <a:ext cx="2438400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8496" name="Picture 16" descr="Image result for uk road sig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1" y="1600200"/>
            <a:ext cx="2019300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8500" name="Picture 20" descr="Image result for uk road sign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4267201"/>
            <a:ext cx="2286000" cy="1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8502" name="Picture 22" descr="Image result for uk road sign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1" y="4038600"/>
            <a:ext cx="1940278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7" grpId="0"/>
      <p:bldP spid="148488" grpId="0"/>
      <p:bldP spid="148489" grpId="0"/>
      <p:bldP spid="14849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533400" y="457201"/>
            <a:ext cx="82296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4800" b="1" i="1">
                <a:solidFill>
                  <a:srgbClr val="007053"/>
                </a:solidFill>
              </a:rPr>
              <a:t>Identify the road sign</a:t>
            </a:r>
          </a:p>
        </p:txBody>
      </p:sp>
      <p:sp>
        <p:nvSpPr>
          <p:cNvPr id="8195" name="AutoShape 6" descr="Image result for road signs images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9512" name="Rectangle 8"/>
          <p:cNvSpPr>
            <a:spLocks noChangeArrowheads="1"/>
          </p:cNvSpPr>
          <p:nvPr/>
        </p:nvSpPr>
        <p:spPr bwMode="auto">
          <a:xfrm>
            <a:off x="5791200" y="3962400"/>
            <a:ext cx="3016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8</a:t>
            </a:r>
          </a:p>
        </p:txBody>
      </p:sp>
      <p:sp>
        <p:nvSpPr>
          <p:cNvPr id="149513" name="Rectangle 9"/>
          <p:cNvSpPr>
            <a:spLocks noChangeArrowheads="1"/>
          </p:cNvSpPr>
          <p:nvPr/>
        </p:nvSpPr>
        <p:spPr bwMode="auto">
          <a:xfrm>
            <a:off x="685800" y="4114801"/>
            <a:ext cx="3016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7</a:t>
            </a:r>
          </a:p>
        </p:txBody>
      </p:sp>
      <p:sp>
        <p:nvSpPr>
          <p:cNvPr id="149514" name="Rectangle 10"/>
          <p:cNvSpPr>
            <a:spLocks noChangeArrowheads="1"/>
          </p:cNvSpPr>
          <p:nvPr/>
        </p:nvSpPr>
        <p:spPr bwMode="auto">
          <a:xfrm>
            <a:off x="6019800" y="1371601"/>
            <a:ext cx="3016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6</a:t>
            </a:r>
          </a:p>
        </p:txBody>
      </p:sp>
      <p:sp>
        <p:nvSpPr>
          <p:cNvPr id="149515" name="Rectangle 11"/>
          <p:cNvSpPr>
            <a:spLocks noChangeArrowheads="1"/>
          </p:cNvSpPr>
          <p:nvPr/>
        </p:nvSpPr>
        <p:spPr bwMode="auto">
          <a:xfrm>
            <a:off x="533400" y="1295401"/>
            <a:ext cx="3016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5</a:t>
            </a:r>
          </a:p>
        </p:txBody>
      </p:sp>
      <p:pic>
        <p:nvPicPr>
          <p:cNvPr id="149517" name="Picture 13" descr="Image result for uk road sig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1" y="1524001"/>
            <a:ext cx="2143478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9519" name="Picture 15" descr="Image result for uk road sig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14478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9521" name="Picture 17" descr="Image result for uk road sign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4114800"/>
            <a:ext cx="24003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9523" name="Picture 19" descr="Image result for uk road sign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3733800"/>
            <a:ext cx="2143478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12" grpId="0"/>
      <p:bldP spid="149513" grpId="0"/>
      <p:bldP spid="1495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3174" y="1066800"/>
            <a:ext cx="6350841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4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ANAGRAMS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ANSWERS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52400"/>
            <a:ext cx="9144000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ROAD SAFETY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TRAFFIC LIGHTS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FOOTPATH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PEDESTRIAN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HIGHWAY CODE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BUS LANE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GREEN CROSS CODE</a:t>
            </a:r>
          </a:p>
          <a:p>
            <a:pPr marL="342900" indent="-342900">
              <a:buAutoNum type="arabicPeriod"/>
            </a:pPr>
            <a:endParaRPr lang="en-GB" sz="2000" b="1" i="1" dirty="0" smtClean="0"/>
          </a:p>
          <a:p>
            <a:pPr marL="342900" indent="-342900">
              <a:buAutoNum type="arabicPeriod"/>
            </a:pPr>
            <a:r>
              <a:rPr lang="en-GB" sz="2000" b="1" i="1" dirty="0" smtClean="0"/>
              <a:t>PELICAN CROSSING</a:t>
            </a:r>
          </a:p>
          <a:p>
            <a:pPr marL="342900" indent="-342900">
              <a:buAutoNum type="arabicPeriod"/>
            </a:pPr>
            <a:endParaRPr lang="en-GB" dirty="0" smtClean="0"/>
          </a:p>
          <a:p>
            <a:pPr marL="342900" indent="-342900">
              <a:buAutoNum type="arabicPeriod"/>
            </a:pPr>
            <a:endParaRPr lang="en-GB" dirty="0" smtClean="0"/>
          </a:p>
          <a:p>
            <a:pPr marL="342900" indent="-342900">
              <a:buAutoNum type="arabicPeriod"/>
            </a:pPr>
            <a:endParaRPr lang="en-GB" dirty="0" smtClean="0"/>
          </a:p>
          <a:p>
            <a:pPr marL="342900" indent="-342900">
              <a:buAutoNum type="arabicPeriod"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62975" y="1066800"/>
            <a:ext cx="7111241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6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IDENTIFY THE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LOGO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NETWORK S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0"/>
            <a:ext cx="4470400" cy="938784"/>
          </a:xfrm>
          <a:prstGeom prst="rect">
            <a:avLst/>
          </a:prstGeom>
        </p:spPr>
      </p:pic>
      <p:pic>
        <p:nvPicPr>
          <p:cNvPr id="3" name="Picture 2" descr="AMAZON S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6800" y="457200"/>
            <a:ext cx="1043148" cy="4724400"/>
          </a:xfrm>
          <a:prstGeom prst="rect">
            <a:avLst/>
          </a:prstGeom>
        </p:spPr>
      </p:pic>
      <p:pic>
        <p:nvPicPr>
          <p:cNvPr id="4" name="Picture 3" descr="PLAYSTATION S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3000" y="2514600"/>
            <a:ext cx="1952625" cy="3486150"/>
          </a:xfrm>
          <a:prstGeom prst="rect">
            <a:avLst/>
          </a:prstGeom>
        </p:spPr>
      </p:pic>
      <p:pic>
        <p:nvPicPr>
          <p:cNvPr id="5" name="Picture 4" descr="TOBLERONE SM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00800" y="2362200"/>
            <a:ext cx="2124075" cy="13811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1000" y="304800"/>
            <a:ext cx="533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495800" y="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33400" y="23622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324600" y="18288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MINOS S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533400"/>
            <a:ext cx="1999501" cy="3395662"/>
          </a:xfrm>
          <a:prstGeom prst="rect">
            <a:avLst/>
          </a:prstGeom>
        </p:spPr>
      </p:pic>
      <p:pic>
        <p:nvPicPr>
          <p:cNvPr id="3" name="Picture 2" descr="YOUTUBE S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14800" y="533400"/>
            <a:ext cx="1295400" cy="3213904"/>
          </a:xfrm>
          <a:prstGeom prst="rect">
            <a:avLst/>
          </a:prstGeom>
        </p:spPr>
      </p:pic>
      <p:pic>
        <p:nvPicPr>
          <p:cNvPr id="5" name="Picture 4" descr="KFC S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81800" y="1600200"/>
            <a:ext cx="1758527" cy="2362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14400" y="6096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505200" y="4572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781800" y="9144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752600" y="42672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8</a:t>
            </a:r>
            <a:endParaRPr lang="en-GB" dirty="0"/>
          </a:p>
        </p:txBody>
      </p:sp>
      <p:pic>
        <p:nvPicPr>
          <p:cNvPr id="10" name="Picture 9" descr="WWW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52800" y="3992336"/>
            <a:ext cx="2286000" cy="2020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34714" y="1066800"/>
            <a:ext cx="6567760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5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ROAD SIGNS</a:t>
            </a:r>
          </a:p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ANSWERS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/>
          <a:lstStyle/>
          <a:p>
            <a:pPr eaLnBrk="1" hangingPunct="1"/>
            <a:r>
              <a:rPr lang="en-GB" sz="4800" b="1" i="1" smtClean="0">
                <a:solidFill>
                  <a:srgbClr val="007053"/>
                </a:solidFill>
              </a:rPr>
              <a:t>Identify the road sign</a:t>
            </a:r>
          </a:p>
        </p:txBody>
      </p:sp>
      <p:sp>
        <p:nvSpPr>
          <p:cNvPr id="183299" name="Text Box 3"/>
          <p:cNvSpPr txBox="1">
            <a:spLocks noChangeArrowheads="1"/>
          </p:cNvSpPr>
          <p:nvPr/>
        </p:nvSpPr>
        <p:spPr bwMode="auto">
          <a:xfrm>
            <a:off x="381000" y="1371601"/>
            <a:ext cx="60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/>
              <a:t>1</a:t>
            </a:r>
          </a:p>
        </p:txBody>
      </p:sp>
      <p:sp>
        <p:nvSpPr>
          <p:cNvPr id="183300" name="Rectangle 4"/>
          <p:cNvSpPr>
            <a:spLocks noChangeArrowheads="1"/>
          </p:cNvSpPr>
          <p:nvPr/>
        </p:nvSpPr>
        <p:spPr bwMode="auto">
          <a:xfrm>
            <a:off x="457200" y="4267201"/>
            <a:ext cx="3016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3</a:t>
            </a:r>
          </a:p>
        </p:txBody>
      </p:sp>
      <p:sp>
        <p:nvSpPr>
          <p:cNvPr id="183301" name="Rectangle 5"/>
          <p:cNvSpPr>
            <a:spLocks noChangeArrowheads="1"/>
          </p:cNvSpPr>
          <p:nvPr/>
        </p:nvSpPr>
        <p:spPr bwMode="auto">
          <a:xfrm>
            <a:off x="5867400" y="1447801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b="1"/>
              <a:t>2</a:t>
            </a:r>
          </a:p>
        </p:txBody>
      </p:sp>
      <p:sp>
        <p:nvSpPr>
          <p:cNvPr id="183302" name="Rectangle 6"/>
          <p:cNvSpPr>
            <a:spLocks noChangeArrowheads="1"/>
          </p:cNvSpPr>
          <p:nvPr/>
        </p:nvSpPr>
        <p:spPr bwMode="auto">
          <a:xfrm>
            <a:off x="5867400" y="4114801"/>
            <a:ext cx="3016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4</a:t>
            </a:r>
          </a:p>
        </p:txBody>
      </p:sp>
      <p:pic>
        <p:nvPicPr>
          <p:cNvPr id="183303" name="Picture 7" descr="Image result for uk road sig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524001"/>
            <a:ext cx="2438400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3304" name="Picture 8" descr="Image result for uk road sig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1" y="1676400"/>
            <a:ext cx="2019300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3305" name="Picture 9" descr="Image result for uk road sign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4267201"/>
            <a:ext cx="2286000" cy="1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3306" name="Picture 10" descr="Image result for uk road sign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1" y="4114800"/>
            <a:ext cx="1940278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3307" name="Text Box 11"/>
          <p:cNvSpPr txBox="1">
            <a:spLocks noChangeArrowheads="1"/>
          </p:cNvSpPr>
          <p:nvPr/>
        </p:nvSpPr>
        <p:spPr bwMode="auto">
          <a:xfrm>
            <a:off x="1219200" y="3657601"/>
            <a:ext cx="2286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/>
              <a:t>Crossroads</a:t>
            </a:r>
          </a:p>
        </p:txBody>
      </p:sp>
      <p:sp>
        <p:nvSpPr>
          <p:cNvPr id="183308" name="Text Box 12"/>
          <p:cNvSpPr txBox="1">
            <a:spLocks noChangeArrowheads="1"/>
          </p:cNvSpPr>
          <p:nvPr/>
        </p:nvSpPr>
        <p:spPr bwMode="auto">
          <a:xfrm>
            <a:off x="6248400" y="3657601"/>
            <a:ext cx="2514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/>
              <a:t>No U Turns</a:t>
            </a:r>
          </a:p>
        </p:txBody>
      </p:sp>
      <p:sp>
        <p:nvSpPr>
          <p:cNvPr id="183309" name="Text Box 13"/>
          <p:cNvSpPr txBox="1">
            <a:spLocks noChangeArrowheads="1"/>
          </p:cNvSpPr>
          <p:nvPr/>
        </p:nvSpPr>
        <p:spPr bwMode="auto">
          <a:xfrm>
            <a:off x="990600" y="6324601"/>
            <a:ext cx="2590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/>
              <a:t>Steep hill upwards</a:t>
            </a:r>
          </a:p>
        </p:txBody>
      </p:sp>
      <p:sp>
        <p:nvSpPr>
          <p:cNvPr id="183310" name="Text Box 14"/>
          <p:cNvSpPr txBox="1">
            <a:spLocks noChangeArrowheads="1"/>
          </p:cNvSpPr>
          <p:nvPr/>
        </p:nvSpPr>
        <p:spPr bwMode="auto">
          <a:xfrm>
            <a:off x="6324600" y="6172201"/>
            <a:ext cx="2209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/>
              <a:t>No Through road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299" grpId="0"/>
      <p:bldP spid="183300" grpId="0"/>
      <p:bldP spid="183301" grpId="0"/>
      <p:bldP spid="183302" grpId="0"/>
      <p:bldP spid="183307" grpId="0"/>
      <p:bldP spid="18330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533400" y="457201"/>
            <a:ext cx="82296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4800" b="1" i="1">
                <a:solidFill>
                  <a:srgbClr val="007053"/>
                </a:solidFill>
              </a:rPr>
              <a:t>Identify the road sign</a:t>
            </a:r>
          </a:p>
        </p:txBody>
      </p:sp>
      <p:sp>
        <p:nvSpPr>
          <p:cNvPr id="15363" name="AutoShape 3" descr="Image result for road signs images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24" name="Rectangle 4"/>
          <p:cNvSpPr>
            <a:spLocks noChangeArrowheads="1"/>
          </p:cNvSpPr>
          <p:nvPr/>
        </p:nvSpPr>
        <p:spPr bwMode="auto">
          <a:xfrm>
            <a:off x="5791200" y="3962400"/>
            <a:ext cx="3016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8</a:t>
            </a:r>
          </a:p>
        </p:txBody>
      </p:sp>
      <p:sp>
        <p:nvSpPr>
          <p:cNvPr id="184325" name="Rectangle 5"/>
          <p:cNvSpPr>
            <a:spLocks noChangeArrowheads="1"/>
          </p:cNvSpPr>
          <p:nvPr/>
        </p:nvSpPr>
        <p:spPr bwMode="auto">
          <a:xfrm>
            <a:off x="685800" y="4114801"/>
            <a:ext cx="3016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7</a:t>
            </a:r>
          </a:p>
        </p:txBody>
      </p:sp>
      <p:sp>
        <p:nvSpPr>
          <p:cNvPr id="184326" name="Rectangle 6"/>
          <p:cNvSpPr>
            <a:spLocks noChangeArrowheads="1"/>
          </p:cNvSpPr>
          <p:nvPr/>
        </p:nvSpPr>
        <p:spPr bwMode="auto">
          <a:xfrm>
            <a:off x="6019800" y="1371601"/>
            <a:ext cx="3016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6</a:t>
            </a:r>
          </a:p>
        </p:txBody>
      </p:sp>
      <p:sp>
        <p:nvSpPr>
          <p:cNvPr id="184327" name="Rectangle 7"/>
          <p:cNvSpPr>
            <a:spLocks noChangeArrowheads="1"/>
          </p:cNvSpPr>
          <p:nvPr/>
        </p:nvSpPr>
        <p:spPr bwMode="auto">
          <a:xfrm>
            <a:off x="533400" y="1295401"/>
            <a:ext cx="3016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b="1"/>
              <a:t>5</a:t>
            </a:r>
          </a:p>
        </p:txBody>
      </p:sp>
      <p:pic>
        <p:nvPicPr>
          <p:cNvPr id="184328" name="Picture 8" descr="Image result for uk road sig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1" y="1524001"/>
            <a:ext cx="2143478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29" name="Picture 9" descr="Image result for uk road sig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18288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30" name="Picture 10" descr="Image result for uk road sign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4114800"/>
            <a:ext cx="24003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31" name="Picture 11" descr="Image result for uk road sign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1" y="4114800"/>
            <a:ext cx="2143478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32" name="Text Box 12"/>
          <p:cNvSpPr txBox="1">
            <a:spLocks noChangeArrowheads="1"/>
          </p:cNvSpPr>
          <p:nvPr/>
        </p:nvSpPr>
        <p:spPr bwMode="auto">
          <a:xfrm>
            <a:off x="533400" y="3657601"/>
            <a:ext cx="3962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/>
              <a:t>No entry for vehicular traffic</a:t>
            </a:r>
          </a:p>
        </p:txBody>
      </p:sp>
      <p:sp>
        <p:nvSpPr>
          <p:cNvPr id="184333" name="Text Box 13"/>
          <p:cNvSpPr txBox="1">
            <a:spLocks noChangeArrowheads="1"/>
          </p:cNvSpPr>
          <p:nvPr/>
        </p:nvSpPr>
        <p:spPr bwMode="auto">
          <a:xfrm>
            <a:off x="6019800" y="3657601"/>
            <a:ext cx="2667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/>
              <a:t>No right turn</a:t>
            </a:r>
          </a:p>
        </p:txBody>
      </p:sp>
      <p:sp>
        <p:nvSpPr>
          <p:cNvPr id="184334" name="Text Box 14"/>
          <p:cNvSpPr txBox="1">
            <a:spLocks noChangeArrowheads="1"/>
          </p:cNvSpPr>
          <p:nvPr/>
        </p:nvSpPr>
        <p:spPr bwMode="auto">
          <a:xfrm>
            <a:off x="533400" y="6324600"/>
            <a:ext cx="3733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1600" b="1"/>
              <a:t>Two way traffic crosses one way road</a:t>
            </a:r>
          </a:p>
        </p:txBody>
      </p:sp>
      <p:sp>
        <p:nvSpPr>
          <p:cNvPr id="184335" name="Text Box 15"/>
          <p:cNvSpPr txBox="1">
            <a:spLocks noChangeArrowheads="1"/>
          </p:cNvSpPr>
          <p:nvPr/>
        </p:nvSpPr>
        <p:spPr bwMode="auto">
          <a:xfrm>
            <a:off x="6096000" y="6324601"/>
            <a:ext cx="2819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/>
              <a:t>End of Motorway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24" grpId="0"/>
      <p:bldP spid="184325" grpId="0"/>
      <p:bldP spid="184327" grpId="0"/>
      <p:bldP spid="18433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2932" y="1066800"/>
            <a:ext cx="7891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7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WORD SEARCH</a:t>
            </a:r>
            <a:endParaRPr lang="en-US" sz="9600" b="1" cap="none" spc="0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ORDSEARCH SCAN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7800" y="0"/>
            <a:ext cx="6507480" cy="6306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9540" y="1066800"/>
            <a:ext cx="879811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6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IDENTIFY THE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LOGO ANSWERS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04800"/>
            <a:ext cx="533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029200" y="3810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990600" y="39624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572000" y="49530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pic>
        <p:nvPicPr>
          <p:cNvPr id="10" name="Picture 9" descr="CN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685800"/>
            <a:ext cx="4038600" cy="2689708"/>
          </a:xfrm>
          <a:prstGeom prst="rect">
            <a:avLst/>
          </a:prstGeom>
        </p:spPr>
      </p:pic>
      <p:pic>
        <p:nvPicPr>
          <p:cNvPr id="11" name="Picture 10" descr="20426ed2-8b91-4a00-9868-37bc26b7847b-shutterstock_3721920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10200" y="685800"/>
            <a:ext cx="3445306" cy="2290762"/>
          </a:xfrm>
          <a:prstGeom prst="rect">
            <a:avLst/>
          </a:prstGeom>
        </p:spPr>
      </p:pic>
      <p:pic>
        <p:nvPicPr>
          <p:cNvPr id="12" name="Picture 11" descr="def0a7f8bdffe04391351f92ab2afb31--play-station--famous-log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95400" y="3733800"/>
            <a:ext cx="3152775" cy="2441968"/>
          </a:xfrm>
          <a:prstGeom prst="rect">
            <a:avLst/>
          </a:prstGeom>
        </p:spPr>
      </p:pic>
      <p:pic>
        <p:nvPicPr>
          <p:cNvPr id="13" name="Picture 12" descr="9-famous-logos-that-have-a-hidden-message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53000" y="3505200"/>
            <a:ext cx="3867150" cy="21711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14400" y="6096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572000" y="6096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724400" y="38100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8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62000" y="39624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</a:t>
            </a:r>
            <a:endParaRPr lang="en-GB" dirty="0"/>
          </a:p>
        </p:txBody>
      </p:sp>
      <p:pic>
        <p:nvPicPr>
          <p:cNvPr id="10" name="Picture 9" descr="weirdlogos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0" y="990600"/>
            <a:ext cx="2362200" cy="2362200"/>
          </a:xfrm>
          <a:prstGeom prst="rect">
            <a:avLst/>
          </a:prstGeom>
        </p:spPr>
      </p:pic>
      <p:pic>
        <p:nvPicPr>
          <p:cNvPr id="11" name="Picture 10" descr="youtube-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24400" y="1295400"/>
            <a:ext cx="3400425" cy="1866900"/>
          </a:xfrm>
          <a:prstGeom prst="rect">
            <a:avLst/>
          </a:prstGeom>
        </p:spPr>
      </p:pic>
      <p:pic>
        <p:nvPicPr>
          <p:cNvPr id="13" name="Picture 12" descr="kfc-logo-481740F210-seeklogo.co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71600" y="3581400"/>
            <a:ext cx="2257740" cy="2857899"/>
          </a:xfrm>
          <a:prstGeom prst="rect">
            <a:avLst/>
          </a:prstGeom>
        </p:spPr>
      </p:pic>
      <p:pic>
        <p:nvPicPr>
          <p:cNvPr id="14" name="Picture 13" descr="th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86400" y="4191000"/>
            <a:ext cx="2838450" cy="152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00114" y="1066800"/>
            <a:ext cx="6236964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8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Road Safety</a:t>
            </a:r>
            <a:endParaRPr lang="en-US" sz="9600" b="1" cap="none" spc="0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52400"/>
            <a:ext cx="914400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b="1" i="1" dirty="0" smtClean="0"/>
          </a:p>
          <a:p>
            <a:r>
              <a:rPr lang="en-GB" sz="2000" b="1" i="1" dirty="0" smtClean="0"/>
              <a:t>1. In mph, what is the speed limit in most built up areas such as towns?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2. What colour are the lines painted to form a box junction ?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3 At which type of crossing may a cyclist ride across ?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4. At a Pelican Crossing, what does a flashing green man signal mean to pedestrians? 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5. At what age can you legally drive a car ?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6. What is the name of the </a:t>
            </a:r>
            <a:r>
              <a:rPr lang="en-GB" sz="2000" b="1" i="1" dirty="0" err="1" smtClean="0"/>
              <a:t>Dfi</a:t>
            </a:r>
            <a:r>
              <a:rPr lang="en-GB" sz="2000" b="1" i="1" dirty="0" smtClean="0"/>
              <a:t> road safety calendar mascot  ?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7 Which shape are road signs  that give orders ?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8. Only one road sign is an upside down triangle, which one ? 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2933" y="1066800"/>
            <a:ext cx="7891326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7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WORD SEARCH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ANSWERS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ORDSEARCH ASNS SCAN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9144000" cy="59630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00114" y="1066800"/>
            <a:ext cx="623696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ROUND 8</a:t>
            </a:r>
          </a:p>
          <a:p>
            <a:pPr algn="ctr"/>
            <a:r>
              <a:rPr lang="en-US" sz="9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Road Safety</a:t>
            </a:r>
          </a:p>
          <a:p>
            <a:pPr algn="ctr"/>
            <a:r>
              <a:rPr lang="en-US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Answers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52400"/>
            <a:ext cx="914400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b="1" i="1" dirty="0" smtClean="0"/>
          </a:p>
          <a:p>
            <a:r>
              <a:rPr lang="en-GB" sz="2000" b="1" i="1" dirty="0" smtClean="0"/>
              <a:t>1. 30mph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2. Yellow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3 A Toucan crossing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4. If you are already on the crossing you may continue.  If you are not on the crossing, Do Not Start to Cross.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5. 17 years old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6. </a:t>
            </a:r>
            <a:r>
              <a:rPr lang="en-GB" sz="2000" b="1" i="1" dirty="0" err="1" smtClean="0"/>
              <a:t>Skooter</a:t>
            </a:r>
            <a:endParaRPr lang="en-GB" sz="2000" b="1" i="1" dirty="0" smtClean="0"/>
          </a:p>
          <a:p>
            <a:endParaRPr lang="en-GB" sz="2000" b="1" i="1" dirty="0" smtClean="0"/>
          </a:p>
          <a:p>
            <a:r>
              <a:rPr lang="en-GB" sz="2000" b="1" i="1" dirty="0" smtClean="0"/>
              <a:t>7 Round</a:t>
            </a:r>
          </a:p>
          <a:p>
            <a:endParaRPr lang="en-GB" sz="2000" b="1" i="1" dirty="0" smtClean="0"/>
          </a:p>
          <a:p>
            <a:r>
              <a:rPr lang="en-GB" sz="2000" b="1" i="1" dirty="0" smtClean="0"/>
              <a:t>8. GIVE WAY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3400" y="2133600"/>
            <a:ext cx="7772400" cy="45720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n-GB" sz="36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GB" sz="3600" smtClean="0">
                <a:solidFill>
                  <a:srgbClr val="00705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GB" sz="3600" b="1" smtClean="0">
                <a:solidFill>
                  <a:srgbClr val="00705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www.facebook.com/roadsafeni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GB" sz="3600" b="1" smtClean="0">
                <a:solidFill>
                  <a:srgbClr val="00705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 PICTURES OF THIS EVENT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n-GB" sz="3600" b="1" smtClean="0">
              <a:solidFill>
                <a:srgbClr val="00705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GB" sz="5400" b="1" smtClean="0">
                <a:solidFill>
                  <a:srgbClr val="00705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THANK YOU - SAFE HOME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5400" smtClean="0"/>
          </a:p>
        </p:txBody>
      </p:sp>
      <p:pic>
        <p:nvPicPr>
          <p:cNvPr id="40963" name="Picture 3" descr="Image result for facebook logo gre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8010878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8614</TotalTime>
  <Words>806</Words>
  <Application>Microsoft Office PowerPoint</Application>
  <PresentationFormat>On-screen Show (4:3)</PresentationFormat>
  <Paragraphs>268</Paragraphs>
  <Slides>39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Identify the road 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Identify the road 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D RYDEN</cp:lastModifiedBy>
  <cp:revision>48</cp:revision>
  <dcterms:created xsi:type="dcterms:W3CDTF">2006-08-16T00:00:00Z</dcterms:created>
  <dcterms:modified xsi:type="dcterms:W3CDTF">2018-11-29T13:46:32Z</dcterms:modified>
</cp:coreProperties>
</file>