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0" r:id="rId2"/>
    <p:sldId id="264" r:id="rId3"/>
    <p:sldId id="271" r:id="rId4"/>
    <p:sldId id="273" r:id="rId5"/>
    <p:sldId id="274" r:id="rId6"/>
    <p:sldId id="276" r:id="rId7"/>
    <p:sldId id="277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 SemiBold" charset="0"/>
      <p:bold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345"/>
    <a:srgbClr val="E34192"/>
    <a:srgbClr val="653B8F"/>
    <a:srgbClr val="ED74A9"/>
    <a:srgbClr val="E9C503"/>
    <a:srgbClr val="9580B7"/>
    <a:srgbClr val="000000"/>
    <a:srgbClr val="FFE346"/>
    <a:srgbClr val="2DB8BD"/>
    <a:srgbClr val="7767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350" y="114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29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B8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7200" b="1" kern="1200" baseline="0">
          <a:solidFill>
            <a:schemeClr val="bg1"/>
          </a:solidFill>
          <a:latin typeface="Twinkl SemiBold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0229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5612178"/>
            <a:ext cx="7632700" cy="637621"/>
          </a:xfrm>
        </p:spPr>
        <p:txBody>
          <a:bodyPr lIns="108000" tIns="108000" rIns="108000" bIns="108000"/>
          <a:lstStyle/>
          <a:p>
            <a:r>
              <a:rPr lang="en-GB" sz="1600" dirty="0" err="1"/>
              <a:t>CfE</a:t>
            </a:r>
            <a:r>
              <a:rPr lang="en-GB" sz="1600" dirty="0"/>
              <a:t>: To help me develop an informed view, I can recognise the difference between fact and opinion. </a:t>
            </a:r>
            <a:r>
              <a:rPr lang="en-GB" sz="1600" b="1" dirty="0"/>
              <a:t>LIT 1-18a</a:t>
            </a:r>
            <a:endParaRPr lang="en-US" sz="1600" dirty="0"/>
          </a:p>
          <a:p>
            <a:endParaRPr lang="en-GB" dirty="0"/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61963" y="519640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 baseline="0">
                <a:solidFill>
                  <a:schemeClr val="bg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653B8F"/>
                </a:solidFill>
              </a:rPr>
              <a:t>Aim</a:t>
            </a:r>
            <a:endParaRPr lang="en-GB" sz="3600" dirty="0">
              <a:solidFill>
                <a:srgbClr val="653B8F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755651" y="1228720"/>
            <a:ext cx="7632700" cy="790911"/>
          </a:xfrm>
          <a:prstGeom prst="roundRect">
            <a:avLst>
              <a:gd name="adj" fmla="val 0"/>
            </a:avLst>
          </a:prstGeom>
          <a:solidFill>
            <a:srgbClr val="ED74A9"/>
          </a:solidFill>
          <a:ln w="25400">
            <a:noFill/>
          </a:ln>
        </p:spPr>
        <p:txBody>
          <a:bodyPr vert="horz" lIns="252000" tIns="252000" rIns="252000" bIns="25200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I can recognise the difference between a fact and an opinion.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938" y="2332026"/>
            <a:ext cx="4368123" cy="328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 txBox="1">
            <a:spLocks/>
          </p:cNvSpPr>
          <p:nvPr/>
        </p:nvSpPr>
        <p:spPr>
          <a:xfrm>
            <a:off x="461963" y="519640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 baseline="0">
                <a:solidFill>
                  <a:schemeClr val="bg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653B8F"/>
                </a:solidFill>
              </a:rPr>
              <a:t>Fact or Opinion?</a:t>
            </a:r>
            <a:endParaRPr lang="en-GB" sz="3600" dirty="0">
              <a:solidFill>
                <a:srgbClr val="653B8F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755651" y="1228720"/>
            <a:ext cx="7632700" cy="790911"/>
          </a:xfrm>
          <a:prstGeom prst="roundRect">
            <a:avLst>
              <a:gd name="adj" fmla="val 0"/>
            </a:avLst>
          </a:prstGeom>
          <a:solidFill>
            <a:srgbClr val="ED74A9"/>
          </a:solidFill>
          <a:ln w="25400">
            <a:noFill/>
          </a:ln>
        </p:spPr>
        <p:txBody>
          <a:bodyPr vert="horz" lIns="252000" tIns="252000" rIns="252000" bIns="25200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If something is a fact, it is known to be true. It can be proved.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2418459"/>
            <a:ext cx="2643205" cy="37387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9" y="4441886"/>
            <a:ext cx="1901679" cy="168348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646355" y="2418459"/>
            <a:ext cx="4741996" cy="1803357"/>
          </a:xfrm>
          <a:prstGeom prst="rect">
            <a:avLst/>
          </a:prstGeom>
          <a:solidFill>
            <a:srgbClr val="FEE3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rgbClr val="000000"/>
                </a:solidFill>
              </a:rPr>
              <a:t>For example: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Britain is an island.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There are 12 months in a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Rain is wet.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210" y="4441886"/>
            <a:ext cx="1088180" cy="160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73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 txBox="1">
            <a:spLocks/>
          </p:cNvSpPr>
          <p:nvPr/>
        </p:nvSpPr>
        <p:spPr>
          <a:xfrm>
            <a:off x="461963" y="519640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 baseline="0">
                <a:solidFill>
                  <a:schemeClr val="bg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653B8F"/>
                </a:solidFill>
              </a:rPr>
              <a:t>Fact or Opinion?</a:t>
            </a:r>
            <a:endParaRPr lang="en-GB" sz="3600" dirty="0">
              <a:solidFill>
                <a:srgbClr val="653B8F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755651" y="1228720"/>
            <a:ext cx="7632700" cy="790911"/>
          </a:xfrm>
          <a:prstGeom prst="roundRect">
            <a:avLst>
              <a:gd name="adj" fmla="val 0"/>
            </a:avLst>
          </a:prstGeom>
          <a:solidFill>
            <a:srgbClr val="ED74A9"/>
          </a:solidFill>
          <a:ln w="25400">
            <a:noFill/>
          </a:ln>
        </p:spPr>
        <p:txBody>
          <a:bodyPr vert="horz" lIns="252000" tIns="252000" rIns="252000" bIns="25200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1760" dirty="0">
                <a:solidFill>
                  <a:schemeClr val="bg1"/>
                </a:solidFill>
                <a:latin typeface="Twinkl" charset="0"/>
                <a:ea typeface="Twinkl" charset="0"/>
                <a:cs typeface="Twinkl" charset="0"/>
              </a:rPr>
              <a:t>If something is an opinion, it is what someone believes. It has no proof.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1" y="2340824"/>
            <a:ext cx="3824897" cy="1803357"/>
          </a:xfrm>
          <a:prstGeom prst="rect">
            <a:avLst/>
          </a:prstGeom>
          <a:solidFill>
            <a:srgbClr val="FEE3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rgbClr val="000000"/>
                </a:solidFill>
              </a:rPr>
              <a:t>For example: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Plants can talk.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The Loch Ness Monster exists.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Scotland is the best place ever!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38" y="4465141"/>
            <a:ext cx="2555741" cy="15425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777" y="2340824"/>
            <a:ext cx="1299574" cy="9287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716" y="2403566"/>
            <a:ext cx="1471139" cy="36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404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6870819" y="3625085"/>
            <a:ext cx="1517532" cy="735662"/>
          </a:xfrm>
          <a:prstGeom prst="rect">
            <a:avLst/>
          </a:prstGeom>
          <a:solidFill>
            <a:srgbClr val="653B8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Fact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61963" y="519640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 baseline="0">
                <a:solidFill>
                  <a:schemeClr val="bg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653B8F"/>
                </a:solidFill>
              </a:rPr>
              <a:t>Fact or Opinion?</a:t>
            </a:r>
            <a:endParaRPr lang="en-GB" sz="3600" dirty="0">
              <a:solidFill>
                <a:srgbClr val="653B8F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755651" y="1228720"/>
            <a:ext cx="7632700" cy="790911"/>
          </a:xfrm>
          <a:prstGeom prst="roundRect">
            <a:avLst>
              <a:gd name="adj" fmla="val 0"/>
            </a:avLst>
          </a:prstGeom>
          <a:solidFill>
            <a:srgbClr val="ED74A9"/>
          </a:solidFill>
          <a:ln w="25400">
            <a:noFill/>
          </a:ln>
        </p:spPr>
        <p:txBody>
          <a:bodyPr vert="horz" lIns="252000" tIns="252000" rIns="252000" bIns="25200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Twinkl" charset="0"/>
                <a:ea typeface="Twinkl" charset="0"/>
                <a:cs typeface="Twinkl" charset="0"/>
              </a:rPr>
              <a:t>Can you decide which of these statements are facts or opinions?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5651" y="3625085"/>
            <a:ext cx="6115168" cy="735662"/>
          </a:xfrm>
          <a:prstGeom prst="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London is the capital city of the UK.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1" y="4443222"/>
            <a:ext cx="6115168" cy="735662"/>
          </a:xfrm>
          <a:prstGeom prst="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Mount Everest is the highest mountain in the world.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5651" y="5275735"/>
            <a:ext cx="6115168" cy="735662"/>
          </a:xfrm>
          <a:prstGeom prst="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Haggis is a delicious food.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814" y="2178680"/>
            <a:ext cx="1820572" cy="12873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092" y="2178680"/>
            <a:ext cx="1874259" cy="1287354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6870819" y="5275559"/>
            <a:ext cx="1517532" cy="735838"/>
          </a:xfrm>
          <a:prstGeom prst="rect">
            <a:avLst/>
          </a:prstGeom>
          <a:solidFill>
            <a:srgbClr val="653B8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Opinion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870819" y="4443675"/>
            <a:ext cx="1517532" cy="735662"/>
          </a:xfrm>
          <a:prstGeom prst="rect">
            <a:avLst/>
          </a:prstGeom>
          <a:solidFill>
            <a:srgbClr val="653B8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Fact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703" y="2098611"/>
            <a:ext cx="2173405" cy="167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53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83" y="2500451"/>
            <a:ext cx="2399272" cy="1124181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6870819" y="3625085"/>
            <a:ext cx="1517532" cy="735662"/>
          </a:xfrm>
          <a:prstGeom prst="rect">
            <a:avLst/>
          </a:prstGeom>
          <a:solidFill>
            <a:srgbClr val="653B8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Opinion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61963" y="519640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 baseline="0">
                <a:solidFill>
                  <a:schemeClr val="bg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653B8F"/>
                </a:solidFill>
              </a:rPr>
              <a:t>Fact or Opinion?</a:t>
            </a:r>
            <a:endParaRPr lang="en-GB" sz="3600" dirty="0">
              <a:solidFill>
                <a:srgbClr val="653B8F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755651" y="1228720"/>
            <a:ext cx="7632700" cy="790911"/>
          </a:xfrm>
          <a:prstGeom prst="roundRect">
            <a:avLst>
              <a:gd name="adj" fmla="val 0"/>
            </a:avLst>
          </a:prstGeom>
          <a:solidFill>
            <a:srgbClr val="ED74A9"/>
          </a:solidFill>
          <a:ln w="25400">
            <a:noFill/>
          </a:ln>
        </p:spPr>
        <p:txBody>
          <a:bodyPr vert="horz" lIns="252000" tIns="252000" rIns="252000" bIns="25200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Twinkl" charset="0"/>
                <a:ea typeface="Twinkl" charset="0"/>
                <a:cs typeface="Twinkl" charset="0"/>
              </a:rPr>
              <a:t>Can you decide which of these statements are facts or opinions?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5651" y="3625085"/>
            <a:ext cx="6115168" cy="735662"/>
          </a:xfrm>
          <a:prstGeom prst="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It’s always cold in Scotland.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1" y="4443222"/>
            <a:ext cx="6115168" cy="735662"/>
          </a:xfrm>
          <a:prstGeom prst="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Edinburgh Castle is in Edinburgh.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5651" y="5275735"/>
            <a:ext cx="6115168" cy="735662"/>
          </a:xfrm>
          <a:prstGeom prst="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Rugby is the best sport.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870819" y="5275559"/>
            <a:ext cx="1517532" cy="735838"/>
          </a:xfrm>
          <a:prstGeom prst="rect">
            <a:avLst/>
          </a:prstGeom>
          <a:solidFill>
            <a:srgbClr val="653B8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Opinion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870819" y="4443675"/>
            <a:ext cx="1517532" cy="735662"/>
          </a:xfrm>
          <a:prstGeom prst="rect">
            <a:avLst/>
          </a:prstGeom>
          <a:solidFill>
            <a:srgbClr val="653B8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Fact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49" y="2188116"/>
            <a:ext cx="1793886" cy="12684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662" y="2317068"/>
            <a:ext cx="1639479" cy="1010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22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75" b="8597"/>
          <a:stretch/>
        </p:blipFill>
        <p:spPr>
          <a:xfrm>
            <a:off x="6540027" y="4934538"/>
            <a:ext cx="1848324" cy="1351825"/>
          </a:xfrm>
          <a:prstGeom prst="rect">
            <a:avLst/>
          </a:prstGeom>
        </p:spPr>
      </p:pic>
      <p:sp>
        <p:nvSpPr>
          <p:cNvPr id="54" name="Rectangle 53"/>
          <p:cNvSpPr/>
          <p:nvPr/>
        </p:nvSpPr>
        <p:spPr>
          <a:xfrm>
            <a:off x="4622029" y="4936129"/>
            <a:ext cx="1848324" cy="1362879"/>
          </a:xfrm>
          <a:prstGeom prst="rect">
            <a:avLst/>
          </a:prstGeom>
          <a:solidFill>
            <a:srgbClr val="FEE3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fact about your class topic.</a:t>
            </a:r>
            <a:endParaRPr lang="en-GB" dirty="0"/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6" t="1843" r="10500" b="2604"/>
          <a:stretch/>
        </p:blipFill>
        <p:spPr>
          <a:xfrm>
            <a:off x="2688839" y="3498336"/>
            <a:ext cx="1848324" cy="1354169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5" t="11924" r="13636" b="16401"/>
          <a:stretch/>
        </p:blipFill>
        <p:spPr>
          <a:xfrm>
            <a:off x="6540027" y="3524456"/>
            <a:ext cx="1848324" cy="132252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01" b="6856"/>
          <a:stretch/>
        </p:blipFill>
        <p:spPr>
          <a:xfrm>
            <a:off x="6540027" y="2119836"/>
            <a:ext cx="1848324" cy="1316988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4606837" y="3514919"/>
            <a:ext cx="1848324" cy="1343115"/>
          </a:xfrm>
          <a:prstGeom prst="rect">
            <a:avLst/>
          </a:prstGeom>
          <a:solidFill>
            <a:srgbClr val="FEE345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 opinion about sport.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61963" y="519640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 baseline="0">
                <a:solidFill>
                  <a:schemeClr val="bg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653B8F"/>
                </a:solidFill>
              </a:rPr>
              <a:t>Fact or Opinion?</a:t>
            </a:r>
            <a:endParaRPr lang="en-GB" sz="3600" dirty="0">
              <a:solidFill>
                <a:srgbClr val="653B8F"/>
              </a:solidFill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755651" y="1228720"/>
            <a:ext cx="7632700" cy="790911"/>
          </a:xfrm>
          <a:prstGeom prst="roundRect">
            <a:avLst>
              <a:gd name="adj" fmla="val 0"/>
            </a:avLst>
          </a:prstGeom>
          <a:solidFill>
            <a:srgbClr val="ED74A9"/>
          </a:solidFill>
          <a:ln w="25400">
            <a:noFill/>
          </a:ln>
        </p:spPr>
        <p:txBody>
          <a:bodyPr vert="horz" lIns="252000" tIns="252000" rIns="252000" bIns="25200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Twinkl" charset="0"/>
                <a:ea typeface="Twinkl" charset="0"/>
                <a:cs typeface="Twinkl" charset="0"/>
              </a:rPr>
              <a:t>Can you make up your own statements using each of the following?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2100072"/>
            <a:ext cx="1848324" cy="1343115"/>
          </a:xfrm>
          <a:prstGeom prst="rect">
            <a:avLst/>
          </a:prstGeom>
          <a:solidFill>
            <a:srgbClr val="FEE345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 opinion about food.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70842" y="3503864"/>
            <a:ext cx="1848324" cy="1343115"/>
          </a:xfrm>
          <a:prstGeom prst="rect">
            <a:avLst/>
          </a:prstGeom>
          <a:solidFill>
            <a:srgbClr val="FEE3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fact about Scotland.</a:t>
            </a:r>
            <a:endParaRPr lang="en-GB" dirty="0"/>
          </a:p>
        </p:txBody>
      </p:sp>
      <p:sp>
        <p:nvSpPr>
          <p:cNvPr id="50" name="Rectangle 49"/>
          <p:cNvSpPr/>
          <p:nvPr/>
        </p:nvSpPr>
        <p:spPr>
          <a:xfrm>
            <a:off x="755650" y="4947183"/>
            <a:ext cx="1848324" cy="1343115"/>
          </a:xfrm>
          <a:prstGeom prst="rect">
            <a:avLst/>
          </a:prstGeom>
          <a:solidFill>
            <a:srgbClr val="FEE345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 opinion about a TV show.</a:t>
            </a:r>
          </a:p>
        </p:txBody>
      </p:sp>
      <p:sp>
        <p:nvSpPr>
          <p:cNvPr id="55" name="Rectangle 54"/>
          <p:cNvSpPr/>
          <p:nvPr/>
        </p:nvSpPr>
        <p:spPr>
          <a:xfrm>
            <a:off x="4606837" y="2097726"/>
            <a:ext cx="1848324" cy="1339098"/>
          </a:xfrm>
          <a:prstGeom prst="rect">
            <a:avLst/>
          </a:prstGeom>
          <a:solidFill>
            <a:srgbClr val="FEE3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fact about where you live.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8" r="4140" b="15765"/>
          <a:stretch/>
        </p:blipFill>
        <p:spPr>
          <a:xfrm>
            <a:off x="2688839" y="4921893"/>
            <a:ext cx="1833833" cy="137711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330" y="2211933"/>
            <a:ext cx="1819342" cy="119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04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3" grpId="0" animBg="1"/>
      <p:bldP spid="7" grpId="0" animBg="1"/>
      <p:bldP spid="48" grpId="0" animBg="1"/>
      <p:bldP spid="50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1433</TotalTime>
  <Words>252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Arial</vt:lpstr>
      <vt:lpstr>Calibri</vt:lpstr>
      <vt:lpstr>Twinkl SemiBold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D ADAMS</cp:lastModifiedBy>
  <cp:revision>136</cp:revision>
  <dcterms:created xsi:type="dcterms:W3CDTF">2014-10-01T16:09:27Z</dcterms:created>
  <dcterms:modified xsi:type="dcterms:W3CDTF">2021-01-05T09:06:22Z</dcterms:modified>
</cp:coreProperties>
</file>