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8" d="100"/>
          <a:sy n="128" d="100"/>
        </p:scale>
        <p:origin x="-328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318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109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497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622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906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89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918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603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19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14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56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138ED-004B-4903-946E-194D09CC6F18}" type="datetimeFigureOut">
              <a:rPr lang="en-GB" smtClean="0"/>
              <a:t>03/04/20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E07E8-89BC-4A9A-A5ED-0DA43DC1B2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097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/>
          <a:srcRect l="30253" t="22882" r="31395" b="13559"/>
          <a:stretch/>
        </p:blipFill>
        <p:spPr bwMode="auto">
          <a:xfrm>
            <a:off x="1" y="5084"/>
            <a:ext cx="9144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92446" y="836712"/>
            <a:ext cx="5859874" cy="1569660"/>
          </a:xfrm>
          <a:prstGeom prst="rect">
            <a:avLst/>
          </a:prstGeom>
          <a:solidFill>
            <a:schemeClr val="accent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9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radley Hand ITC" panose="03070402050302030203" pitchFamily="66" charset="0"/>
              </a:rPr>
              <a:t>Banquets</a:t>
            </a:r>
            <a:endParaRPr lang="en-GB" sz="9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5864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Banqueting – where and when?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197281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Bradley Hand ITC" panose="03070402050302030203" pitchFamily="66" charset="0"/>
              </a:rPr>
              <a:t>Banquets would be held in the great hall of the castle.</a:t>
            </a:r>
          </a:p>
          <a:p>
            <a:r>
              <a:rPr lang="en-GB" dirty="0" smtClean="0">
                <a:latin typeface="Bradley Hand ITC" panose="03070402050302030203" pitchFamily="66" charset="0"/>
              </a:rPr>
              <a:t>Special guests would be seated at the high table with the Lords and Ladies.</a:t>
            </a:r>
          </a:p>
          <a:p>
            <a:endParaRPr lang="en-GB" dirty="0">
              <a:latin typeface="Bradley Hand ITC" panose="03070402050302030203" pitchFamily="66" charset="0"/>
            </a:endParaRPr>
          </a:p>
        </p:txBody>
      </p:sp>
      <p:pic>
        <p:nvPicPr>
          <p:cNvPr id="1028" name="Picture 4" descr="cartoon-castle-3.gif (300×28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2857500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67544" y="3784946"/>
            <a:ext cx="6120680" cy="2596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dirty="0" smtClean="0">
                <a:latin typeface="Bradley Hand ITC" panose="03070402050302030203" pitchFamily="66" charset="0"/>
              </a:rPr>
              <a:t>There were special feasts for special days of the year like Christmas and New Year.</a:t>
            </a:r>
          </a:p>
          <a:p>
            <a:r>
              <a:rPr lang="en-GB" sz="3000" dirty="0" smtClean="0">
                <a:latin typeface="Bradley Hand ITC" panose="03070402050302030203" pitchFamily="66" charset="0"/>
              </a:rPr>
              <a:t>And other events including birthdays and weddings.</a:t>
            </a:r>
            <a:endParaRPr lang="en-GB" sz="3000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6920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The banquet hall and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88840"/>
          </a:xfrm>
        </p:spPr>
        <p:txBody>
          <a:bodyPr>
            <a:normAutofit/>
          </a:bodyPr>
          <a:lstStyle/>
          <a:p>
            <a:r>
              <a:rPr lang="en-GB" sz="3000" dirty="0" smtClean="0">
                <a:latin typeface="Bradley Hand ITC" panose="03070402050302030203" pitchFamily="66" charset="0"/>
              </a:rPr>
              <a:t>The banquet hall would be the biggest room in the castle.</a:t>
            </a:r>
          </a:p>
          <a:p>
            <a:r>
              <a:rPr lang="en-GB" sz="3000" dirty="0" smtClean="0">
                <a:latin typeface="Bradley Hand ITC" panose="03070402050302030203" pitchFamily="66" charset="0"/>
              </a:rPr>
              <a:t>It would be brightly decorated and filled with people.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30253" t="22882" r="31395" b="13559"/>
          <a:stretch/>
        </p:blipFill>
        <p:spPr bwMode="auto">
          <a:xfrm>
            <a:off x="5595990" y="3573016"/>
            <a:ext cx="3024336" cy="2880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3627396"/>
            <a:ext cx="5040560" cy="28803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000" dirty="0" smtClean="0">
                <a:latin typeface="Bradley Hand ITC" panose="03070402050302030203" pitchFamily="66" charset="0"/>
              </a:rPr>
              <a:t>There would be music, dancing and other forms of entertainment.</a:t>
            </a:r>
          </a:p>
          <a:p>
            <a:r>
              <a:rPr lang="en-GB" sz="3000" dirty="0" smtClean="0">
                <a:latin typeface="Bradley Hand ITC" panose="03070402050302030203" pitchFamily="66" charset="0"/>
              </a:rPr>
              <a:t>The tables would be decorate with centrepieces such as a swan or boars head.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9759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15616" y="548680"/>
            <a:ext cx="6692661" cy="5904656"/>
            <a:chOff x="0" y="0"/>
            <a:chExt cx="6472555" cy="8171161"/>
          </a:xfrm>
        </p:grpSpPr>
        <p:sp>
          <p:nvSpPr>
            <p:cNvPr id="5" name="Rectangle 4"/>
            <p:cNvSpPr/>
            <p:nvPr/>
          </p:nvSpPr>
          <p:spPr>
            <a:xfrm>
              <a:off x="0" y="0"/>
              <a:ext cx="6472555" cy="122301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 rot="5400000">
              <a:off x="-1678675" y="3712191"/>
              <a:ext cx="6472555" cy="244538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 rot="5400000">
              <a:off x="1624083" y="3712191"/>
              <a:ext cx="6472555" cy="244538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387998" y="667400"/>
            <a:ext cx="2753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High </a:t>
            </a:r>
            <a:r>
              <a:rPr lang="en-GB" sz="3600" dirty="0" smtClean="0">
                <a:latin typeface="Bookman Old Style" panose="02050604050505020204" pitchFamily="18" charset="0"/>
              </a:rPr>
              <a:t>Table</a:t>
            </a:r>
            <a:endParaRPr lang="en-GB" sz="3600" dirty="0">
              <a:latin typeface="Bookman Old Style" panose="0205060405050502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9021" y="3140968"/>
            <a:ext cx="2214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ookman Old Style" panose="02050604050505020204" pitchFamily="18" charset="0"/>
              </a:rPr>
              <a:t>Side Boards</a:t>
            </a:r>
            <a:endParaRPr lang="en-GB" sz="3600" dirty="0">
              <a:latin typeface="Bookman Old Style" panose="0205060405050502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34092" y="3140968"/>
            <a:ext cx="22143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Bookman Old Style" panose="02050604050505020204" pitchFamily="18" charset="0"/>
              </a:rPr>
              <a:t>Side Boards</a:t>
            </a:r>
            <a:endParaRPr lang="en-GB" sz="36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331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The menu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Bradley Hand ITC" panose="03070402050302030203" pitchFamily="66" charset="0"/>
              </a:rPr>
              <a:t>There could be up to 6 courses</a:t>
            </a:r>
            <a:r>
              <a:rPr lang="en-GB" dirty="0" smtClean="0"/>
              <a:t>.</a:t>
            </a:r>
          </a:p>
          <a:p>
            <a:r>
              <a:rPr lang="en-GB" dirty="0" smtClean="0">
                <a:latin typeface="Bradley Hand ITC" panose="03070402050302030203" pitchFamily="66" charset="0"/>
              </a:rPr>
              <a:t>The richer and more important you were the better the menu.</a:t>
            </a:r>
          </a:p>
        </p:txBody>
      </p:sp>
      <p:pic>
        <p:nvPicPr>
          <p:cNvPr id="2050" name="Picture 2" descr="8343144210_98b7f706e2.jpg (380×35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617" y="2780928"/>
            <a:ext cx="36195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17848" y="3267751"/>
            <a:ext cx="4680520" cy="26641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Bradley Hand ITC" panose="03070402050302030203" pitchFamily="66" charset="0"/>
              </a:rPr>
              <a:t>Important people would eat lots of meat.</a:t>
            </a:r>
          </a:p>
          <a:p>
            <a:r>
              <a:rPr lang="en-GB" dirty="0" smtClean="0">
                <a:latin typeface="Bradley Hand ITC" panose="03070402050302030203" pitchFamily="66" charset="0"/>
              </a:rPr>
              <a:t>Less important people would eat lots of vegetables.</a:t>
            </a:r>
          </a:p>
          <a:p>
            <a:endParaRPr lang="en-GB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3929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First Course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Pottage – a thick mushy soup.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Eel Broth – eels boiled in water and vinegar.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Bread</a:t>
            </a:r>
            <a:endParaRPr lang="en-GB" dirty="0"/>
          </a:p>
        </p:txBody>
      </p:sp>
      <p:pic>
        <p:nvPicPr>
          <p:cNvPr id="3074" name="Picture 2" descr="eat-chicken-pottage.jpg (716×404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2656"/>
            <a:ext cx="2421873" cy="1366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el.jpg (3000×1167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3336614"/>
            <a:ext cx="3384376" cy="110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read_1807973b.jpg (620×388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60126"/>
            <a:ext cx="3669421" cy="229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799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Second Course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Stuffed Peacock – a peacock stuffed with lots of different birds.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 err="1" smtClean="0">
                <a:latin typeface="Bradley Hand ITC" panose="03070402050302030203" pitchFamily="66" charset="0"/>
              </a:rPr>
              <a:t>Capoun</a:t>
            </a:r>
            <a:r>
              <a:rPr lang="en-GB" b="1" dirty="0" smtClean="0">
                <a:latin typeface="Bradley Hand ITC" panose="03070402050302030203" pitchFamily="66" charset="0"/>
              </a:rPr>
              <a:t> – chicken stuffed with eggs and pork.</a:t>
            </a:r>
            <a:endParaRPr lang="en-GB" dirty="0"/>
          </a:p>
        </p:txBody>
      </p:sp>
      <p:pic>
        <p:nvPicPr>
          <p:cNvPr id="4098" name="Picture 2" descr="colorful-and-beautiful-pictures-of-peacock-15.jpg (640×426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144" y="101868"/>
            <a:ext cx="1969440" cy="131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C-21.jpg (3504×2336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63181"/>
            <a:ext cx="3908472" cy="260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3259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5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Third Course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Roasted Boar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Roast Venison</a:t>
            </a:r>
            <a:endParaRPr lang="en-GB" dirty="0"/>
          </a:p>
        </p:txBody>
      </p:sp>
      <p:pic>
        <p:nvPicPr>
          <p:cNvPr id="5122" name="Picture 2" descr="roastedboar.jpg (716×28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340768"/>
            <a:ext cx="358039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j0262568.jpg (600×401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262" y="3429000"/>
            <a:ext cx="3744416" cy="250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5267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5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5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Fourth </a:t>
            </a:r>
            <a:r>
              <a:rPr lang="en-GB" b="1" smtClean="0">
                <a:latin typeface="Bradley Hand ITC" panose="03070402050302030203" pitchFamily="66" charset="0"/>
              </a:rPr>
              <a:t>and </a:t>
            </a:r>
            <a:r>
              <a:rPr lang="en-GB" b="1" smtClean="0">
                <a:latin typeface="Bradley Hand ITC" panose="03070402050302030203" pitchFamily="66" charset="0"/>
              </a:rPr>
              <a:t>Fifth </a:t>
            </a:r>
            <a:r>
              <a:rPr lang="en-GB" b="1" dirty="0" smtClean="0">
                <a:latin typeface="Bradley Hand ITC" panose="03070402050302030203" pitchFamily="66" charset="0"/>
              </a:rPr>
              <a:t>course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latin typeface="Bradley Hand ITC" panose="03070402050302030203" pitchFamily="66" charset="0"/>
              </a:rPr>
              <a:t>Sugared Milk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Pears cooked in red wine.</a:t>
            </a:r>
          </a:p>
          <a:p>
            <a:endParaRPr lang="en-GB" b="1" dirty="0">
              <a:latin typeface="Bradley Hand ITC" panose="03070402050302030203" pitchFamily="66" charset="0"/>
            </a:endParaRPr>
          </a:p>
          <a:p>
            <a:r>
              <a:rPr lang="en-GB" b="1" dirty="0" smtClean="0">
                <a:latin typeface="Bradley Hand ITC" panose="03070402050302030203" pitchFamily="66" charset="0"/>
              </a:rPr>
              <a:t>Nuts</a:t>
            </a:r>
            <a:endParaRPr lang="en-GB" dirty="0"/>
          </a:p>
        </p:txBody>
      </p:sp>
      <p:pic>
        <p:nvPicPr>
          <p:cNvPr id="6146" name="Picture 2" descr="glass-of-milk.jpg (150×226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075" y="1146145"/>
            <a:ext cx="1012184" cy="152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ears.jpg (460×36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435" y="2267814"/>
            <a:ext cx="2376264" cy="185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o-NUTS-facebook.jpg (2000×1000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491880" y="4437112"/>
            <a:ext cx="4048672" cy="2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652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50" fill="hold"/>
                                        <p:tgtEl>
                                          <p:spTgt spid="61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219</Words>
  <Application>Microsoft Macintosh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Banqueting – where and when?</vt:lpstr>
      <vt:lpstr>The banquet hall and table</vt:lpstr>
      <vt:lpstr>PowerPoint Presentation</vt:lpstr>
      <vt:lpstr>The menu</vt:lpstr>
      <vt:lpstr>First Course</vt:lpstr>
      <vt:lpstr>Second Course</vt:lpstr>
      <vt:lpstr>Third Course</vt:lpstr>
      <vt:lpstr>Fourth and Fifth course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Banquets</dc:title>
  <dc:creator>Steven</dc:creator>
  <cp:lastModifiedBy>Ashleigh Gillespie</cp:lastModifiedBy>
  <cp:revision>10</cp:revision>
  <dcterms:created xsi:type="dcterms:W3CDTF">2015-03-24T20:32:18Z</dcterms:created>
  <dcterms:modified xsi:type="dcterms:W3CDTF">2020-04-03T15:13:14Z</dcterms:modified>
</cp:coreProperties>
</file>