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58" r:id="rId2"/>
    <p:sldId id="271" r:id="rId3"/>
    <p:sldId id="272" r:id="rId4"/>
    <p:sldId id="273" r:id="rId5"/>
    <p:sldId id="274" r:id="rId6"/>
    <p:sldId id="275" r:id="rId7"/>
    <p:sldId id="276" r:id="rId8"/>
  </p:sldIdLst>
  <p:sldSz cx="9144000" cy="6858000" type="screen4x3"/>
  <p:notesSz cx="6858000" cy="9144000"/>
  <p:embeddedFontLst>
    <p:embeddedFont>
      <p:font typeface="Calibri" panose="020F0502020204030204" pitchFamily="34" charset="0"/>
      <p:regular r:id="rId11"/>
      <p:bold r:id="rId12"/>
      <p:italic r:id="rId13"/>
      <p:boldItalic r:id="rId14"/>
    </p:embeddedFont>
    <p:embeddedFont>
      <p:font typeface="Twinkl"/>
      <p:regular r:id="rId15"/>
      <p:bold r:id="rId16"/>
    </p:embeddedFont>
    <p:embeddedFont>
      <p:font typeface="Twinkl SemiBold"/>
      <p:bold r:id="rId1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A4692"/>
    <a:srgbClr val="E9506C"/>
    <a:srgbClr val="E5007E"/>
    <a:srgbClr val="CB4592"/>
    <a:srgbClr val="DE1E5A"/>
    <a:srgbClr val="18A0DB"/>
    <a:srgbClr val="BC0105"/>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150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handoutMaster" Target="handoutMasters/handoutMaster1.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75344B1-4352-467C-AF9E-C3194045E4C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551DBAC-7C88-466F-854F-34CDDDF5760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73ED655-4D01-43FF-AB66-8750EA2D58D2}" type="datetimeFigureOut">
              <a:rPr lang="en-GB"/>
              <a:pPr>
                <a:defRPr/>
              </a:pPr>
              <a:t>24/01/2021</a:t>
            </a:fld>
            <a:endParaRPr lang="en-GB"/>
          </a:p>
        </p:txBody>
      </p:sp>
      <p:sp>
        <p:nvSpPr>
          <p:cNvPr id="4" name="Footer Placeholder 3">
            <a:extLst>
              <a:ext uri="{FF2B5EF4-FFF2-40B4-BE49-F238E27FC236}">
                <a16:creationId xmlns:a16="http://schemas.microsoft.com/office/drawing/2014/main" id="{4B0B607A-DAB5-4415-986B-43430F5005B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55C4EAAC-59D1-474E-B2CC-EB868FC20BE0}"/>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B17B2D1A-D1E9-4659-8625-37E0FE741C5D}"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6ABDD73-0996-415B-A816-DBA399C207A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BE26DC18-53A5-4C51-80A2-51D0F05EAB47}"/>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0A51440-5756-4A07-AB5B-7FADDC5C9504}" type="datetimeFigureOut">
              <a:rPr lang="en-GB"/>
              <a:pPr>
                <a:defRPr/>
              </a:pPr>
              <a:t>24/01/2021</a:t>
            </a:fld>
            <a:endParaRPr lang="en-GB"/>
          </a:p>
        </p:txBody>
      </p:sp>
      <p:sp>
        <p:nvSpPr>
          <p:cNvPr id="4" name="Slide Image Placeholder 3">
            <a:extLst>
              <a:ext uri="{FF2B5EF4-FFF2-40B4-BE49-F238E27FC236}">
                <a16:creationId xmlns:a16="http://schemas.microsoft.com/office/drawing/2014/main" id="{2C315F33-D4B4-4FAB-BDF1-9C71C5819528}"/>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BE60B9E9-B725-418D-AC87-32AA0853DDD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B1538587-B933-40BE-A257-14996EC67A9F}"/>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4E85874A-80D2-44EF-BB26-658EF3FC0629}"/>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D440141B-86E3-45C3-AD5B-960AD2997339}"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4">
            <a:extLst>
              <a:ext uri="{FF2B5EF4-FFF2-40B4-BE49-F238E27FC236}">
                <a16:creationId xmlns:a16="http://schemas.microsoft.com/office/drawing/2014/main" id="{18C4A517-7AB0-453F-8D94-B548F9E4C514}"/>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a:extLst>
              <a:ext uri="{FF2B5EF4-FFF2-40B4-BE49-F238E27FC236}">
                <a16:creationId xmlns:a16="http://schemas.microsoft.com/office/drawing/2014/main" id="{497EC0F3-783C-4833-B678-6A2635D7E6F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93738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D527888B-47DC-4724-A29D-BF770BC3FB2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5">
            <a:extLst>
              <a:ext uri="{FF2B5EF4-FFF2-40B4-BE49-F238E27FC236}">
                <a16:creationId xmlns:a16="http://schemas.microsoft.com/office/drawing/2014/main" id="{398E6AEB-9722-4E09-BC59-1CDBF7C3A88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745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9560324-1C24-412B-8CB3-C1ED4AE95FB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3724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E79A4505-3FC2-490C-B885-6D6E67F88898}"/>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DB295258-18FC-4AE6-BE49-4DDC8E3FC23B}"/>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1F39A887-C51C-4AED-BC7D-45D2E78817FD}"/>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8942FCF9-95C8-460E-B42D-1E5A47B98AB5}"/>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26E54536-7D73-4481-A649-3285CCCC8F1C}"/>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876430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4">
            <a:extLst>
              <a:ext uri="{FF2B5EF4-FFF2-40B4-BE49-F238E27FC236}">
                <a16:creationId xmlns:a16="http://schemas.microsoft.com/office/drawing/2014/main" id="{D5A6E333-DB35-4315-9708-F76C6141588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5">
            <a:extLst>
              <a:ext uri="{FF2B5EF4-FFF2-40B4-BE49-F238E27FC236}">
                <a16:creationId xmlns:a16="http://schemas.microsoft.com/office/drawing/2014/main" id="{4D815617-5E87-491F-860B-6ACBA9EAAA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169148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pic>
        <p:nvPicPr>
          <p:cNvPr id="1026" name="Picture 6">
            <a:extLst>
              <a:ext uri="{FF2B5EF4-FFF2-40B4-BE49-F238E27FC236}">
                <a16:creationId xmlns:a16="http://schemas.microsoft.com/office/drawing/2014/main" id="{FF70106E-7C42-4A28-8025-43D2C35A75FD}"/>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itle Placeholder 1">
            <a:extLst>
              <a:ext uri="{FF2B5EF4-FFF2-40B4-BE49-F238E27FC236}">
                <a16:creationId xmlns:a16="http://schemas.microsoft.com/office/drawing/2014/main" id="{C5B88E1E-FD0D-492A-8019-67FC2FAD01FA}"/>
              </a:ext>
            </a:extLst>
          </p:cNvPr>
          <p:cNvSpPr>
            <a:spLocks noGrp="1" noChangeArrowheads="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8" name="Text Placeholder 2">
            <a:extLst>
              <a:ext uri="{FF2B5EF4-FFF2-40B4-BE49-F238E27FC236}">
                <a16:creationId xmlns:a16="http://schemas.microsoft.com/office/drawing/2014/main" id="{B485EECF-B02E-4794-B188-7E267865421A}"/>
              </a:ext>
            </a:extLst>
          </p:cNvPr>
          <p:cNvSpPr>
            <a:spLocks noGrp="1" noChangeArrowheads="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23173E48-59F7-403D-8B55-E64B721BACE9}"/>
              </a:ext>
            </a:extLst>
          </p:cNvPr>
          <p:cNvSpPr>
            <a:spLocks noGrp="1" noChangeArrowheads="1"/>
          </p:cNvSpPr>
          <p:nvPr>
            <p:ph type="title"/>
          </p:nvPr>
        </p:nvSpPr>
        <p:spPr>
          <a:xfrm>
            <a:off x="457200" y="479425"/>
            <a:ext cx="8220075" cy="993775"/>
          </a:xfrm>
        </p:spPr>
        <p:txBody>
          <a:bodyPr/>
          <a:lstStyle/>
          <a:p>
            <a:pPr eaLnBrk="1" hangingPunct="1"/>
            <a:r>
              <a:rPr lang="en-GB" altLang="en-US" sz="3600"/>
              <a:t>Types of Characters</a:t>
            </a:r>
          </a:p>
        </p:txBody>
      </p:sp>
      <p:sp>
        <p:nvSpPr>
          <p:cNvPr id="10243" name="Rectangle 4">
            <a:extLst>
              <a:ext uri="{FF2B5EF4-FFF2-40B4-BE49-F238E27FC236}">
                <a16:creationId xmlns:a16="http://schemas.microsoft.com/office/drawing/2014/main" id="{255BCE6C-C209-4C35-AAC9-9239F46BDE8C}"/>
              </a:ext>
            </a:extLst>
          </p:cNvPr>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When an author writes a story, the author decides what type of characters the story will have.</a:t>
            </a:r>
          </a:p>
        </p:txBody>
      </p:sp>
      <p:pic>
        <p:nvPicPr>
          <p:cNvPr id="6" name="Picture 5">
            <a:extLst>
              <a:ext uri="{FF2B5EF4-FFF2-40B4-BE49-F238E27FC236}">
                <a16:creationId xmlns:a16="http://schemas.microsoft.com/office/drawing/2014/main" id="{3A456C73-001A-431F-9805-5FBD625176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5288" y="4094163"/>
            <a:ext cx="655637" cy="199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Rectangle 9">
            <a:extLst>
              <a:ext uri="{FF2B5EF4-FFF2-40B4-BE49-F238E27FC236}">
                <a16:creationId xmlns:a16="http://schemas.microsoft.com/office/drawing/2014/main" id="{2A4CB586-9A82-4D7A-BA9C-6BC4D11C9AA0}"/>
              </a:ext>
            </a:extLst>
          </p:cNvPr>
          <p:cNvSpPr>
            <a:spLocks noChangeArrowheads="1"/>
          </p:cNvSpPr>
          <p:nvPr/>
        </p:nvSpPr>
        <p:spPr bwMode="auto">
          <a:xfrm>
            <a:off x="755650" y="2387600"/>
            <a:ext cx="3816350" cy="153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The </a:t>
            </a:r>
            <a:r>
              <a:rPr lang="en-US" altLang="en-US" b="1">
                <a:solidFill>
                  <a:schemeClr val="tx1"/>
                </a:solidFill>
              </a:rPr>
              <a:t>protagonist</a:t>
            </a:r>
            <a:r>
              <a:rPr lang="en-US" altLang="en-US">
                <a:solidFill>
                  <a:schemeClr val="tx1"/>
                </a:solidFill>
              </a:rPr>
              <a:t> is normally the main character in a story. This character is often portrayed in a positive light so the reader roots </a:t>
            </a:r>
            <a:br>
              <a:rPr lang="en-US" altLang="en-US">
                <a:solidFill>
                  <a:schemeClr val="tx1"/>
                </a:solidFill>
              </a:rPr>
            </a:br>
            <a:r>
              <a:rPr lang="en-US" altLang="en-US">
                <a:solidFill>
                  <a:schemeClr val="tx1"/>
                </a:solidFill>
              </a:rPr>
              <a:t>for them throughout the story. </a:t>
            </a:r>
            <a:endParaRPr lang="en-GB" altLang="en-US">
              <a:solidFill>
                <a:schemeClr val="tx1"/>
              </a:solidFill>
            </a:endParaRPr>
          </a:p>
        </p:txBody>
      </p:sp>
      <p:sp>
        <p:nvSpPr>
          <p:cNvPr id="10246" name="Rectangle 11">
            <a:extLst>
              <a:ext uri="{FF2B5EF4-FFF2-40B4-BE49-F238E27FC236}">
                <a16:creationId xmlns:a16="http://schemas.microsoft.com/office/drawing/2014/main" id="{A15352D6-E413-45C9-B9E9-BE69D250C41A}"/>
              </a:ext>
            </a:extLst>
          </p:cNvPr>
          <p:cNvSpPr>
            <a:spLocks noChangeArrowheads="1"/>
          </p:cNvSpPr>
          <p:nvPr/>
        </p:nvSpPr>
        <p:spPr bwMode="auto">
          <a:xfrm>
            <a:off x="4572000" y="2387600"/>
            <a:ext cx="3816350" cy="97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The </a:t>
            </a:r>
            <a:r>
              <a:rPr lang="en-US" altLang="en-US" b="1">
                <a:solidFill>
                  <a:schemeClr val="tx1"/>
                </a:solidFill>
              </a:rPr>
              <a:t>antagonist </a:t>
            </a:r>
            <a:r>
              <a:rPr lang="en-US" altLang="en-US">
                <a:solidFill>
                  <a:schemeClr val="tx1"/>
                </a:solidFill>
              </a:rPr>
              <a:t>is the person, or group of people, who are actively working against the protagonist.</a:t>
            </a:r>
            <a:endParaRPr lang="en-GB" altLang="en-US">
              <a:solidFill>
                <a:schemeClr val="tx1"/>
              </a:solidFill>
            </a:endParaRPr>
          </a:p>
        </p:txBody>
      </p:sp>
      <p:pic>
        <p:nvPicPr>
          <p:cNvPr id="8" name="Picture 7">
            <a:extLst>
              <a:ext uri="{FF2B5EF4-FFF2-40B4-BE49-F238E27FC236}">
                <a16:creationId xmlns:a16="http://schemas.microsoft.com/office/drawing/2014/main" id="{69BF7DA5-9DD2-40D4-978E-6D1E29CC50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2588" y="4094163"/>
            <a:ext cx="1066800" cy="199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0B082DFB-DA4F-4F96-AFD1-A05A60F927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6975" y="4094163"/>
            <a:ext cx="1019175" cy="199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A5E6416D-0018-4389-B77C-7EB24A5E9F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06988" y="4094163"/>
            <a:ext cx="1373187" cy="199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A4ACD9FE-753F-4718-9D01-E5EAC247A59C}"/>
              </a:ext>
            </a:extLst>
          </p:cNvPr>
          <p:cNvSpPr>
            <a:spLocks noGrp="1" noChangeArrowheads="1"/>
          </p:cNvSpPr>
          <p:nvPr>
            <p:ph type="title"/>
          </p:nvPr>
        </p:nvSpPr>
        <p:spPr>
          <a:xfrm>
            <a:off x="457200" y="479425"/>
            <a:ext cx="8220075" cy="993775"/>
          </a:xfrm>
        </p:spPr>
        <p:txBody>
          <a:bodyPr/>
          <a:lstStyle/>
          <a:p>
            <a:pPr eaLnBrk="1" hangingPunct="1"/>
            <a:r>
              <a:rPr lang="en-GB" altLang="en-US" sz="3600"/>
              <a:t>Character Actions</a:t>
            </a:r>
          </a:p>
        </p:txBody>
      </p:sp>
      <p:sp>
        <p:nvSpPr>
          <p:cNvPr id="11267" name="Rectangle 4">
            <a:extLst>
              <a:ext uri="{FF2B5EF4-FFF2-40B4-BE49-F238E27FC236}">
                <a16:creationId xmlns:a16="http://schemas.microsoft.com/office/drawing/2014/main" id="{2BD06640-1303-412B-8B91-215302AEC794}"/>
              </a:ext>
            </a:extLst>
          </p:cNvPr>
          <p:cNvSpPr>
            <a:spLocks noChangeArrowheads="1"/>
          </p:cNvSpPr>
          <p:nvPr/>
        </p:nvSpPr>
        <p:spPr bwMode="auto">
          <a:xfrm>
            <a:off x="755650" y="1514475"/>
            <a:ext cx="7632700" cy="2084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As the author develops the characters, they give us clues to determine important character traits.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One clue we can look at is the character’s actions.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endParaRPr lang="en-GB" altLang="en-US">
              <a:solidFill>
                <a:schemeClr val="tx1"/>
              </a:solidFill>
            </a:endParaRPr>
          </a:p>
        </p:txBody>
      </p:sp>
      <p:sp>
        <p:nvSpPr>
          <p:cNvPr id="11" name="Rectangle 10">
            <a:extLst>
              <a:ext uri="{FF2B5EF4-FFF2-40B4-BE49-F238E27FC236}">
                <a16:creationId xmlns:a16="http://schemas.microsoft.com/office/drawing/2014/main" id="{2CFE1BBB-0735-4139-905A-DBCE7174F137}"/>
              </a:ext>
            </a:extLst>
          </p:cNvPr>
          <p:cNvSpPr/>
          <p:nvPr/>
        </p:nvSpPr>
        <p:spPr>
          <a:xfrm>
            <a:off x="755650" y="3321050"/>
            <a:ext cx="7632700" cy="387350"/>
          </a:xfrm>
          <a:prstGeom prst="rect">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br>
              <a:rPr lang="en-GB" dirty="0">
                <a:solidFill>
                  <a:schemeClr val="bg1"/>
                </a:solidFill>
              </a:rPr>
            </a:br>
            <a:r>
              <a:rPr lang="en-GB" dirty="0">
                <a:solidFill>
                  <a:schemeClr val="bg1"/>
                </a:solidFill>
              </a:rPr>
              <a:t>Jocelyn pushed Shelia off the swings.</a:t>
            </a:r>
          </a:p>
          <a:p>
            <a:pPr algn="ctr" eaLnBrk="1" fontAlgn="auto" hangingPunct="1">
              <a:spcBef>
                <a:spcPts val="0"/>
              </a:spcBef>
              <a:spcAft>
                <a:spcPts val="0"/>
              </a:spcAft>
              <a:defRPr/>
            </a:pPr>
            <a:endParaRPr lang="en-GB" dirty="0"/>
          </a:p>
        </p:txBody>
      </p:sp>
      <p:sp>
        <p:nvSpPr>
          <p:cNvPr id="2" name="Rectangle 1">
            <a:extLst>
              <a:ext uri="{FF2B5EF4-FFF2-40B4-BE49-F238E27FC236}">
                <a16:creationId xmlns:a16="http://schemas.microsoft.com/office/drawing/2014/main" id="{C177C121-59C3-4E50-A944-E8B78178E139}"/>
              </a:ext>
            </a:extLst>
          </p:cNvPr>
          <p:cNvSpPr>
            <a:spLocks noChangeArrowheads="1"/>
          </p:cNvSpPr>
          <p:nvPr/>
        </p:nvSpPr>
        <p:spPr bwMode="auto">
          <a:xfrm>
            <a:off x="755650" y="5446713"/>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After looking at these actions, we might be able to determine characters with positive and negative traits.</a:t>
            </a:r>
          </a:p>
        </p:txBody>
      </p:sp>
      <p:sp>
        <p:nvSpPr>
          <p:cNvPr id="13" name="Rectangle 12">
            <a:extLst>
              <a:ext uri="{FF2B5EF4-FFF2-40B4-BE49-F238E27FC236}">
                <a16:creationId xmlns:a16="http://schemas.microsoft.com/office/drawing/2014/main" id="{D2E7A244-38BF-4A7A-A589-D298C7A330F5}"/>
              </a:ext>
            </a:extLst>
          </p:cNvPr>
          <p:cNvSpPr/>
          <p:nvPr/>
        </p:nvSpPr>
        <p:spPr>
          <a:xfrm>
            <a:off x="755650" y="4384675"/>
            <a:ext cx="7632700" cy="387350"/>
          </a:xfrm>
          <a:prstGeom prst="rect">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br>
              <a:rPr lang="en-GB" dirty="0">
                <a:solidFill>
                  <a:schemeClr val="bg1"/>
                </a:solidFill>
              </a:rPr>
            </a:br>
            <a:r>
              <a:rPr lang="en-GB" dirty="0">
                <a:solidFill>
                  <a:schemeClr val="bg1"/>
                </a:solidFill>
              </a:rPr>
              <a:t>Benjamin collected cans to donate to the local shelter.</a:t>
            </a:r>
          </a:p>
          <a:p>
            <a:pPr algn="ctr" eaLnBrk="1" fontAlgn="auto" hangingPunct="1">
              <a:spcBef>
                <a:spcPts val="0"/>
              </a:spcBef>
              <a:spcAft>
                <a:spcPts val="0"/>
              </a:spcAft>
              <a:defRPr/>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 grpId="0"/>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5F564EEA-D56F-4385-B677-8752327ADD85}"/>
              </a:ext>
            </a:extLst>
          </p:cNvPr>
          <p:cNvSpPr>
            <a:spLocks noGrp="1" noChangeArrowheads="1"/>
          </p:cNvSpPr>
          <p:nvPr>
            <p:ph type="title"/>
          </p:nvPr>
        </p:nvSpPr>
        <p:spPr>
          <a:xfrm>
            <a:off x="457200" y="479425"/>
            <a:ext cx="8220075" cy="993775"/>
          </a:xfrm>
        </p:spPr>
        <p:txBody>
          <a:bodyPr/>
          <a:lstStyle/>
          <a:p>
            <a:pPr eaLnBrk="1" hangingPunct="1"/>
            <a:r>
              <a:rPr lang="en-GB" altLang="en-US" sz="3600"/>
              <a:t>Character Words</a:t>
            </a:r>
          </a:p>
        </p:txBody>
      </p:sp>
      <p:sp>
        <p:nvSpPr>
          <p:cNvPr id="12291" name="Rectangle 4">
            <a:extLst>
              <a:ext uri="{FF2B5EF4-FFF2-40B4-BE49-F238E27FC236}">
                <a16:creationId xmlns:a16="http://schemas.microsoft.com/office/drawing/2014/main" id="{F0344354-2202-47D6-A013-034935B55CE2}"/>
              </a:ext>
            </a:extLst>
          </p:cNvPr>
          <p:cNvSpPr>
            <a:spLocks noChangeArrowheads="1"/>
          </p:cNvSpPr>
          <p:nvPr/>
        </p:nvSpPr>
        <p:spPr bwMode="auto">
          <a:xfrm>
            <a:off x="755650" y="1514475"/>
            <a:ext cx="76327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However, actions do not give us the whole picture. We also need to look at a character’s words; this may be their thoughts or what they say aloud. </a:t>
            </a:r>
            <a:endParaRPr lang="en-GB" altLang="en-US">
              <a:solidFill>
                <a:schemeClr val="tx1"/>
              </a:solidFill>
            </a:endParaRP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endParaRPr lang="en-GB" altLang="en-US">
              <a:solidFill>
                <a:schemeClr val="tx1"/>
              </a:solidFill>
            </a:endParaRPr>
          </a:p>
        </p:txBody>
      </p:sp>
      <p:sp>
        <p:nvSpPr>
          <p:cNvPr id="11" name="Rectangle 10">
            <a:extLst>
              <a:ext uri="{FF2B5EF4-FFF2-40B4-BE49-F238E27FC236}">
                <a16:creationId xmlns:a16="http://schemas.microsoft.com/office/drawing/2014/main" id="{2CFE1BBB-0735-4139-905A-DBCE7174F137}"/>
              </a:ext>
            </a:extLst>
          </p:cNvPr>
          <p:cNvSpPr/>
          <p:nvPr/>
        </p:nvSpPr>
        <p:spPr>
          <a:xfrm>
            <a:off x="755650" y="2446338"/>
            <a:ext cx="7632700" cy="982662"/>
          </a:xfrm>
          <a:prstGeom prst="rect">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bg1"/>
                </a:solidFill>
              </a:rPr>
              <a:t>“Watch out! There’s a bee!” Jocelyn yelled. Jocelyn pushed Shelia off the swing hastily. “Thank you, Jocelyn. You saved my life!” gushed Shelia, hugging her friend tightly.</a:t>
            </a:r>
          </a:p>
        </p:txBody>
      </p:sp>
      <p:sp>
        <p:nvSpPr>
          <p:cNvPr id="2" name="Rectangle 1">
            <a:extLst>
              <a:ext uri="{FF2B5EF4-FFF2-40B4-BE49-F238E27FC236}">
                <a16:creationId xmlns:a16="http://schemas.microsoft.com/office/drawing/2014/main" id="{5881B844-069B-498C-9850-E9B993A38FB3}"/>
              </a:ext>
            </a:extLst>
          </p:cNvPr>
          <p:cNvSpPr>
            <a:spLocks noChangeArrowheads="1"/>
          </p:cNvSpPr>
          <p:nvPr/>
        </p:nvSpPr>
        <p:spPr bwMode="auto">
          <a:xfrm>
            <a:off x="755650" y="5446713"/>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rPr>
              <a:t>With this new information, we might determine that different traits now fit Jocelyn and Benjamin.</a:t>
            </a:r>
          </a:p>
        </p:txBody>
      </p:sp>
      <p:sp>
        <p:nvSpPr>
          <p:cNvPr id="13" name="Rectangle 12">
            <a:extLst>
              <a:ext uri="{FF2B5EF4-FFF2-40B4-BE49-F238E27FC236}">
                <a16:creationId xmlns:a16="http://schemas.microsoft.com/office/drawing/2014/main" id="{D2E7A244-38BF-4A7A-A589-D298C7A330F5}"/>
              </a:ext>
            </a:extLst>
          </p:cNvPr>
          <p:cNvSpPr/>
          <p:nvPr/>
        </p:nvSpPr>
        <p:spPr>
          <a:xfrm>
            <a:off x="755650" y="3876675"/>
            <a:ext cx="7632700" cy="1247775"/>
          </a:xfrm>
          <a:prstGeom prst="rect">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bg1"/>
                </a:solidFill>
              </a:rPr>
              <a:t>“I have to have that new bike,” thought Benjamin. “I’ve got to do something to convince them.” So, Benjamin had the bright idea to collect cans of food and donate them to the local shelter. “Since I’m such a good person, my parents will have to buy me the bike now!” he schemed.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 grpId="0"/>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8938EB99-75C9-4828-95E7-45AC7B666048}"/>
              </a:ext>
            </a:extLst>
          </p:cNvPr>
          <p:cNvSpPr>
            <a:spLocks noGrp="1" noChangeArrowheads="1"/>
          </p:cNvSpPr>
          <p:nvPr>
            <p:ph type="title"/>
          </p:nvPr>
        </p:nvSpPr>
        <p:spPr>
          <a:xfrm>
            <a:off x="457200" y="479425"/>
            <a:ext cx="8220075" cy="993775"/>
          </a:xfrm>
        </p:spPr>
        <p:txBody>
          <a:bodyPr/>
          <a:lstStyle/>
          <a:p>
            <a:pPr eaLnBrk="1" hangingPunct="1"/>
            <a:r>
              <a:rPr lang="en-GB" altLang="en-US" sz="3600"/>
              <a:t>Character Traits</a:t>
            </a:r>
          </a:p>
        </p:txBody>
      </p:sp>
      <p:sp>
        <p:nvSpPr>
          <p:cNvPr id="13315" name="Rectangle 4">
            <a:extLst>
              <a:ext uri="{FF2B5EF4-FFF2-40B4-BE49-F238E27FC236}">
                <a16:creationId xmlns:a16="http://schemas.microsoft.com/office/drawing/2014/main" id="{774CCB9E-68FC-4F3E-92DF-68AF0461F4E1}"/>
              </a:ext>
            </a:extLst>
          </p:cNvPr>
          <p:cNvSpPr>
            <a:spLocks noChangeArrowheads="1"/>
          </p:cNvSpPr>
          <p:nvPr/>
        </p:nvSpPr>
        <p:spPr bwMode="auto">
          <a:xfrm>
            <a:off x="755650" y="1514475"/>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After reading about a character’s actions and words, we can use those clues to determine a character’s traits.</a:t>
            </a:r>
          </a:p>
        </p:txBody>
      </p:sp>
      <p:sp>
        <p:nvSpPr>
          <p:cNvPr id="11" name="Rectangle 10">
            <a:extLst>
              <a:ext uri="{FF2B5EF4-FFF2-40B4-BE49-F238E27FC236}">
                <a16:creationId xmlns:a16="http://schemas.microsoft.com/office/drawing/2014/main" id="{2CFE1BBB-0735-4139-905A-DBCE7174F137}"/>
              </a:ext>
            </a:extLst>
          </p:cNvPr>
          <p:cNvSpPr/>
          <p:nvPr/>
        </p:nvSpPr>
        <p:spPr>
          <a:xfrm>
            <a:off x="755650" y="2347913"/>
            <a:ext cx="3816350" cy="387350"/>
          </a:xfrm>
          <a:prstGeom prst="rect">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br>
              <a:rPr lang="en-GB" dirty="0">
                <a:solidFill>
                  <a:schemeClr val="bg1"/>
                </a:solidFill>
              </a:rPr>
            </a:br>
            <a:r>
              <a:rPr lang="en-GB" dirty="0">
                <a:solidFill>
                  <a:schemeClr val="bg1"/>
                </a:solidFill>
              </a:rPr>
              <a:t>Positive</a:t>
            </a:r>
          </a:p>
          <a:p>
            <a:pPr algn="ctr" eaLnBrk="1" fontAlgn="auto" hangingPunct="1">
              <a:spcBef>
                <a:spcPts val="0"/>
              </a:spcBef>
              <a:spcAft>
                <a:spcPts val="0"/>
              </a:spcAft>
              <a:defRPr/>
            </a:pPr>
            <a:endParaRPr lang="en-GB" dirty="0"/>
          </a:p>
        </p:txBody>
      </p:sp>
      <p:sp>
        <p:nvSpPr>
          <p:cNvPr id="13317" name="Rectangle 1">
            <a:extLst>
              <a:ext uri="{FF2B5EF4-FFF2-40B4-BE49-F238E27FC236}">
                <a16:creationId xmlns:a16="http://schemas.microsoft.com/office/drawing/2014/main" id="{C257DF8C-2365-4C97-BAB8-5C5C3FFAEB19}"/>
              </a:ext>
            </a:extLst>
          </p:cNvPr>
          <p:cNvSpPr>
            <a:spLocks noChangeArrowheads="1"/>
          </p:cNvSpPr>
          <p:nvPr/>
        </p:nvSpPr>
        <p:spPr bwMode="auto">
          <a:xfrm>
            <a:off x="750888" y="2735263"/>
            <a:ext cx="38163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pPr>
            <a:endParaRPr lang="en-GB" altLang="en-US">
              <a:solidFill>
                <a:schemeClr val="tx1"/>
              </a:solidFill>
            </a:endParaRPr>
          </a:p>
          <a:p>
            <a:pPr eaLnBrk="1" hangingPunct="1">
              <a:lnSpc>
                <a:spcPct val="100000"/>
              </a:lnSpc>
              <a:spcBef>
                <a:spcPct val="0"/>
              </a:spcBef>
            </a:pPr>
            <a:r>
              <a:rPr lang="en-GB" altLang="en-US">
                <a:solidFill>
                  <a:schemeClr val="tx1"/>
                </a:solidFill>
              </a:rPr>
              <a:t>Thoughtful</a:t>
            </a:r>
          </a:p>
          <a:p>
            <a:pPr eaLnBrk="1" hangingPunct="1">
              <a:lnSpc>
                <a:spcPct val="100000"/>
              </a:lnSpc>
              <a:spcBef>
                <a:spcPct val="0"/>
              </a:spcBef>
            </a:pPr>
            <a:endParaRPr lang="en-GB" altLang="en-US">
              <a:solidFill>
                <a:schemeClr val="tx1"/>
              </a:solidFill>
            </a:endParaRPr>
          </a:p>
          <a:p>
            <a:pPr eaLnBrk="1" hangingPunct="1">
              <a:lnSpc>
                <a:spcPct val="100000"/>
              </a:lnSpc>
              <a:spcBef>
                <a:spcPct val="0"/>
              </a:spcBef>
            </a:pPr>
            <a:r>
              <a:rPr lang="en-GB" altLang="en-US">
                <a:solidFill>
                  <a:schemeClr val="tx1"/>
                </a:solidFill>
              </a:rPr>
              <a:t>Helpful</a:t>
            </a:r>
          </a:p>
          <a:p>
            <a:pPr eaLnBrk="1" hangingPunct="1">
              <a:lnSpc>
                <a:spcPct val="100000"/>
              </a:lnSpc>
              <a:spcBef>
                <a:spcPct val="0"/>
              </a:spcBef>
            </a:pPr>
            <a:endParaRPr lang="en-GB" altLang="en-US">
              <a:solidFill>
                <a:schemeClr val="tx1"/>
              </a:solidFill>
            </a:endParaRPr>
          </a:p>
          <a:p>
            <a:pPr eaLnBrk="1" hangingPunct="1">
              <a:lnSpc>
                <a:spcPct val="100000"/>
              </a:lnSpc>
              <a:spcBef>
                <a:spcPct val="0"/>
              </a:spcBef>
            </a:pPr>
            <a:r>
              <a:rPr lang="en-GB" altLang="en-US">
                <a:solidFill>
                  <a:schemeClr val="tx1"/>
                </a:solidFill>
              </a:rPr>
              <a:t>Persevering</a:t>
            </a:r>
          </a:p>
        </p:txBody>
      </p:sp>
      <p:sp>
        <p:nvSpPr>
          <p:cNvPr id="13" name="Rectangle 12">
            <a:extLst>
              <a:ext uri="{FF2B5EF4-FFF2-40B4-BE49-F238E27FC236}">
                <a16:creationId xmlns:a16="http://schemas.microsoft.com/office/drawing/2014/main" id="{D2E7A244-38BF-4A7A-A589-D298C7A330F5}"/>
              </a:ext>
            </a:extLst>
          </p:cNvPr>
          <p:cNvSpPr/>
          <p:nvPr/>
        </p:nvSpPr>
        <p:spPr>
          <a:xfrm>
            <a:off x="4572000" y="2347913"/>
            <a:ext cx="3816350" cy="387350"/>
          </a:xfrm>
          <a:prstGeom prst="rect">
            <a:avLst/>
          </a:prstGeom>
          <a:solidFill>
            <a:srgbClr val="CA46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br>
              <a:rPr lang="en-GB" dirty="0">
                <a:solidFill>
                  <a:schemeClr val="bg1"/>
                </a:solidFill>
              </a:rPr>
            </a:br>
            <a:r>
              <a:rPr lang="en-GB" dirty="0">
                <a:solidFill>
                  <a:schemeClr val="bg1"/>
                </a:solidFill>
              </a:rPr>
              <a:t>Negative</a:t>
            </a:r>
          </a:p>
          <a:p>
            <a:pPr algn="ctr" eaLnBrk="1" fontAlgn="auto" hangingPunct="1">
              <a:spcBef>
                <a:spcPts val="0"/>
              </a:spcBef>
              <a:spcAft>
                <a:spcPts val="0"/>
              </a:spcAft>
              <a:defRPr/>
            </a:pPr>
            <a:endParaRPr lang="en-GB" dirty="0"/>
          </a:p>
        </p:txBody>
      </p:sp>
      <p:sp>
        <p:nvSpPr>
          <p:cNvPr id="13319" name="Rectangle 6">
            <a:extLst>
              <a:ext uri="{FF2B5EF4-FFF2-40B4-BE49-F238E27FC236}">
                <a16:creationId xmlns:a16="http://schemas.microsoft.com/office/drawing/2014/main" id="{63CE07DE-F5F3-4AA4-9F38-192C3A083DE6}"/>
              </a:ext>
            </a:extLst>
          </p:cNvPr>
          <p:cNvSpPr>
            <a:spLocks noChangeArrowheads="1"/>
          </p:cNvSpPr>
          <p:nvPr/>
        </p:nvSpPr>
        <p:spPr bwMode="auto">
          <a:xfrm>
            <a:off x="4576763" y="2735263"/>
            <a:ext cx="3806825"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pPr>
            <a:endParaRPr lang="en-GB" altLang="en-US">
              <a:solidFill>
                <a:schemeClr val="tx1"/>
              </a:solidFill>
            </a:endParaRPr>
          </a:p>
          <a:p>
            <a:pPr eaLnBrk="1" hangingPunct="1">
              <a:lnSpc>
                <a:spcPct val="100000"/>
              </a:lnSpc>
              <a:spcBef>
                <a:spcPct val="0"/>
              </a:spcBef>
            </a:pPr>
            <a:r>
              <a:rPr lang="en-GB" altLang="en-US">
                <a:solidFill>
                  <a:schemeClr val="tx1"/>
                </a:solidFill>
              </a:rPr>
              <a:t>Greedy</a:t>
            </a:r>
          </a:p>
          <a:p>
            <a:pPr eaLnBrk="1" hangingPunct="1">
              <a:lnSpc>
                <a:spcPct val="100000"/>
              </a:lnSpc>
              <a:spcBef>
                <a:spcPct val="0"/>
              </a:spcBef>
            </a:pPr>
            <a:endParaRPr lang="en-GB" altLang="en-US">
              <a:solidFill>
                <a:schemeClr val="tx1"/>
              </a:solidFill>
            </a:endParaRPr>
          </a:p>
          <a:p>
            <a:pPr eaLnBrk="1" hangingPunct="1">
              <a:lnSpc>
                <a:spcPct val="100000"/>
              </a:lnSpc>
              <a:spcBef>
                <a:spcPct val="0"/>
              </a:spcBef>
            </a:pPr>
            <a:r>
              <a:rPr lang="en-GB" altLang="en-US">
                <a:solidFill>
                  <a:schemeClr val="tx1"/>
                </a:solidFill>
              </a:rPr>
              <a:t>Impolite</a:t>
            </a:r>
          </a:p>
          <a:p>
            <a:pPr eaLnBrk="1" hangingPunct="1">
              <a:lnSpc>
                <a:spcPct val="100000"/>
              </a:lnSpc>
              <a:spcBef>
                <a:spcPct val="0"/>
              </a:spcBef>
            </a:pPr>
            <a:endParaRPr lang="en-GB" altLang="en-US">
              <a:solidFill>
                <a:schemeClr val="tx1"/>
              </a:solidFill>
            </a:endParaRPr>
          </a:p>
          <a:p>
            <a:pPr eaLnBrk="1" hangingPunct="1">
              <a:lnSpc>
                <a:spcPct val="100000"/>
              </a:lnSpc>
              <a:spcBef>
                <a:spcPct val="0"/>
              </a:spcBef>
            </a:pPr>
            <a:r>
              <a:rPr lang="en-GB" altLang="en-US">
                <a:solidFill>
                  <a:schemeClr val="tx1"/>
                </a:solidFill>
              </a:rPr>
              <a:t>Dishonest</a:t>
            </a:r>
          </a:p>
        </p:txBody>
      </p:sp>
      <p:pic>
        <p:nvPicPr>
          <p:cNvPr id="13320" name="Picture 11">
            <a:extLst>
              <a:ext uri="{FF2B5EF4-FFF2-40B4-BE49-F238E27FC236}">
                <a16:creationId xmlns:a16="http://schemas.microsoft.com/office/drawing/2014/main" id="{1420ADFB-65B0-49DA-B076-A32CB6F6D7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829" b="55418"/>
          <a:stretch>
            <a:fillRect/>
          </a:stretch>
        </p:blipFill>
        <p:spPr bwMode="auto">
          <a:xfrm>
            <a:off x="6048375" y="2870200"/>
            <a:ext cx="2335213" cy="354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1" name="Picture 14">
            <a:extLst>
              <a:ext uri="{FF2B5EF4-FFF2-40B4-BE49-F238E27FC236}">
                <a16:creationId xmlns:a16="http://schemas.microsoft.com/office/drawing/2014/main" id="{AC2C6B28-C4D3-4272-A02F-B5949268EA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2688" y="2870200"/>
            <a:ext cx="2046287" cy="354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C63C459C-A35A-4187-937B-4AB64D98748B}"/>
              </a:ext>
            </a:extLst>
          </p:cNvPr>
          <p:cNvSpPr>
            <a:spLocks noGrp="1" noChangeArrowheads="1"/>
          </p:cNvSpPr>
          <p:nvPr>
            <p:ph type="title"/>
          </p:nvPr>
        </p:nvSpPr>
        <p:spPr>
          <a:xfrm>
            <a:off x="457200" y="479425"/>
            <a:ext cx="8220075" cy="993775"/>
          </a:xfrm>
        </p:spPr>
        <p:txBody>
          <a:bodyPr/>
          <a:lstStyle/>
          <a:p>
            <a:pPr eaLnBrk="1" hangingPunct="1"/>
            <a:r>
              <a:rPr lang="en-GB" altLang="en-US" sz="3600"/>
              <a:t>Character Feelings</a:t>
            </a:r>
          </a:p>
        </p:txBody>
      </p:sp>
      <p:sp>
        <p:nvSpPr>
          <p:cNvPr id="14339" name="Rectangle 4">
            <a:extLst>
              <a:ext uri="{FF2B5EF4-FFF2-40B4-BE49-F238E27FC236}">
                <a16:creationId xmlns:a16="http://schemas.microsoft.com/office/drawing/2014/main" id="{FD770A48-00B9-4AEA-B9B7-EA53C1870162}"/>
              </a:ext>
            </a:extLst>
          </p:cNvPr>
          <p:cNvSpPr>
            <a:spLocks noChangeArrowheads="1"/>
          </p:cNvSpPr>
          <p:nvPr/>
        </p:nvSpPr>
        <p:spPr bwMode="auto">
          <a:xfrm>
            <a:off x="755650" y="1514475"/>
            <a:ext cx="7632700" cy="263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 character’s feelings are different to a character’s traits.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A </a:t>
            </a:r>
            <a:r>
              <a:rPr lang="en-GB" altLang="en-US" b="1">
                <a:solidFill>
                  <a:schemeClr val="tx1"/>
                </a:solidFill>
              </a:rPr>
              <a:t>character’s traits </a:t>
            </a:r>
            <a:r>
              <a:rPr lang="en-GB" altLang="en-US">
                <a:solidFill>
                  <a:schemeClr val="tx1"/>
                </a:solidFill>
              </a:rPr>
              <a:t>describe the character’s personality. These are usually seen through their actions, such as: confident, smart, inconsiderate.</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A </a:t>
            </a:r>
            <a:r>
              <a:rPr lang="en-GB" altLang="en-US" b="1">
                <a:solidFill>
                  <a:schemeClr val="tx1"/>
                </a:solidFill>
              </a:rPr>
              <a:t>character’s feelings </a:t>
            </a:r>
            <a:r>
              <a:rPr lang="en-GB" altLang="en-US">
                <a:solidFill>
                  <a:schemeClr val="tx1"/>
                </a:solidFill>
              </a:rPr>
              <a:t>are their response in that moment to actions around them, such as: scared, annoyed, embarrassed.</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We would not normally use ‘feeling words’ to describe a character’s traits.</a:t>
            </a:r>
          </a:p>
        </p:txBody>
      </p:sp>
      <p:pic>
        <p:nvPicPr>
          <p:cNvPr id="6" name="Picture 5">
            <a:extLst>
              <a:ext uri="{FF2B5EF4-FFF2-40B4-BE49-F238E27FC236}">
                <a16:creationId xmlns:a16="http://schemas.microsoft.com/office/drawing/2014/main" id="{C5277757-8C69-4ABF-819D-EA7BF77574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3613" y="4365625"/>
            <a:ext cx="1123950"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a:extLst>
              <a:ext uri="{FF2B5EF4-FFF2-40B4-BE49-F238E27FC236}">
                <a16:creationId xmlns:a16="http://schemas.microsoft.com/office/drawing/2014/main" id="{ADBADFC2-E0FD-49D1-B792-D059F74E79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1138" y="4365625"/>
            <a:ext cx="1481137"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CECAA869-60A2-44DF-8A1A-DC3B2EDEEC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95850" y="4365625"/>
            <a:ext cx="1127125"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a:extLst>
              <a:ext uri="{FF2B5EF4-FFF2-40B4-BE49-F238E27FC236}">
                <a16:creationId xmlns:a16="http://schemas.microsoft.com/office/drawing/2014/main" id="{9281DAEA-0447-431E-AA7C-6207AACF23F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86550" y="4356100"/>
            <a:ext cx="1489075" cy="173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B0DC66B7-78E3-4C8A-9EF4-6B4F97AF6C5C}"/>
              </a:ext>
            </a:extLst>
          </p:cNvPr>
          <p:cNvSpPr>
            <a:spLocks noGrp="1" noChangeArrowheads="1"/>
          </p:cNvSpPr>
          <p:nvPr>
            <p:ph type="title"/>
          </p:nvPr>
        </p:nvSpPr>
        <p:spPr>
          <a:xfrm>
            <a:off x="457200" y="479425"/>
            <a:ext cx="8220075" cy="993775"/>
          </a:xfrm>
        </p:spPr>
        <p:txBody>
          <a:bodyPr/>
          <a:lstStyle/>
          <a:p>
            <a:pPr eaLnBrk="1" hangingPunct="1"/>
            <a:r>
              <a:rPr lang="en-GB" altLang="en-US" sz="3600"/>
              <a:t>Character Change</a:t>
            </a:r>
          </a:p>
        </p:txBody>
      </p:sp>
      <p:sp>
        <p:nvSpPr>
          <p:cNvPr id="15363" name="Rectangle 4">
            <a:extLst>
              <a:ext uri="{FF2B5EF4-FFF2-40B4-BE49-F238E27FC236}">
                <a16:creationId xmlns:a16="http://schemas.microsoft.com/office/drawing/2014/main" id="{BFB467B3-59B7-4789-B0DE-CF3012D8B1B8}"/>
              </a:ext>
            </a:extLst>
          </p:cNvPr>
          <p:cNvSpPr>
            <a:spLocks noChangeArrowheads="1"/>
          </p:cNvSpPr>
          <p:nvPr/>
        </p:nvSpPr>
        <p:spPr bwMode="auto">
          <a:xfrm>
            <a:off x="755650" y="1514475"/>
            <a:ext cx="7632700" cy="319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During many stories, characters change and develop as the plot unfolds.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For example, in the beginning of a story, a character may seem rude but an important event may change their personality. This often leads to them developing into a more positive, kinder individual.</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Alternatively, some characters may begin their stories appearing to be helpful or kind but the events of their journey leave them struggling to remember how to be good.</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What examples of change have you read in a book or seen in a movie?</a:t>
            </a:r>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181</TotalTime>
  <Words>487</Words>
  <Application>Microsoft Office PowerPoint</Application>
  <PresentationFormat>On-screen Show (4:3)</PresentationFormat>
  <Paragraphs>55</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PowerPoint Presentation</vt:lpstr>
      <vt:lpstr>Types of Characters</vt:lpstr>
      <vt:lpstr>Character Actions</vt:lpstr>
      <vt:lpstr>Character Words</vt:lpstr>
      <vt:lpstr>Character Traits</vt:lpstr>
      <vt:lpstr>Character Feelings</vt:lpstr>
      <vt:lpstr>Character Change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Twinkl</dc:creator>
  <cp:lastModifiedBy>L McKnight</cp:lastModifiedBy>
  <cp:revision>17</cp:revision>
  <dcterms:created xsi:type="dcterms:W3CDTF">2017-10-06T13:00:04Z</dcterms:created>
  <dcterms:modified xsi:type="dcterms:W3CDTF">2021-01-24T23:29:22Z</dcterms:modified>
</cp:coreProperties>
</file>