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75" r:id="rId2"/>
    <p:sldId id="276" r:id="rId3"/>
    <p:sldId id="278" r:id="rId4"/>
    <p:sldId id="279" r:id="rId5"/>
    <p:sldId id="282" r:id="rId6"/>
    <p:sldId id="284" r:id="rId7"/>
    <p:sldId id="288" r:id="rId8"/>
    <p:sldId id="277" r:id="rId9"/>
    <p:sldId id="286" r:id="rId10"/>
  </p:sldIdLst>
  <p:sldSz cx="9144000" cy="6858000" type="screen4x3"/>
  <p:notesSz cx="6858000" cy="9144000"/>
  <p:embeddedFontLst>
    <p:embeddedFont>
      <p:font typeface="Tuffy" panose="020B0603060100000000" charset="0"/>
      <p:regular r:id="rId13"/>
      <p:bold r:id="rId14"/>
      <p:italic r:id="rId15"/>
      <p:boldItalic r:id="rId16"/>
    </p:embeddedFont>
    <p:embeddedFont>
      <p:font typeface="Twinkl" panose="020B0604020202020204" charset="0"/>
      <p:regular r:id="rId17"/>
      <p:bold r:id="rId18"/>
    </p:embeddedFont>
    <p:embeddedFont>
      <p:font typeface="Open Sans" panose="020B0604020202020204" charset="0"/>
      <p:regular r:id="rId19"/>
      <p:bold r:id="rId20"/>
      <p:italic r:id="rId21"/>
      <p:boldItalic r:id="rId22"/>
    </p:embeddedFont>
    <p:embeddedFont>
      <p:font typeface="Tuffy-TTF" panose="020B0603060100000000" charset="0"/>
      <p:regular r:id="rId23"/>
      <p:bold r:id="rId24"/>
      <p:italic r:id="rId25"/>
      <p:boldItalic r:id="rId26"/>
    </p:embeddedFont>
    <p:embeddedFont>
      <p:font typeface="Calibri" panose="020F0502020204030204" pitchFamily="34" charset="0"/>
      <p:regular r:id="rId27"/>
      <p:bold r:id="rId28"/>
      <p:italic r:id="rId29"/>
      <p:boldItalic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23" userDrawn="1">
          <p15:clr>
            <a:srgbClr val="A4A3A4"/>
          </p15:clr>
        </p15:guide>
        <p15:guide id="8" pos="476" userDrawn="1">
          <p15:clr>
            <a:srgbClr val="A4A3A4"/>
          </p15:clr>
        </p15:guide>
        <p15:guide id="9" orient="horz" pos="482" userDrawn="1">
          <p15:clr>
            <a:srgbClr val="A4A3A4"/>
          </p15:clr>
        </p15:guide>
        <p15:guide id="10" orient="horz" pos="3816"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AB99F"/>
    <a:srgbClr val="3FB1E5"/>
    <a:srgbClr val="9E73B2"/>
    <a:srgbClr val="F69035"/>
    <a:srgbClr val="7FC348"/>
    <a:srgbClr val="5DBDBE"/>
    <a:srgbClr val="87BD31"/>
    <a:srgbClr val="0079C3"/>
    <a:srgbClr val="FFE76D"/>
    <a:srgbClr val="072F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170" autoAdjust="0"/>
    <p:restoredTop sz="94660"/>
  </p:normalViewPr>
  <p:slideViewPr>
    <p:cSldViewPr snapToGrid="0" showGuides="1">
      <p:cViewPr varScale="1">
        <p:scale>
          <a:sx n="44" d="100"/>
          <a:sy n="44" d="100"/>
        </p:scale>
        <p:origin x="-1122" y="-102"/>
      </p:cViewPr>
      <p:guideLst>
        <p:guide orient="horz" pos="2160"/>
        <p:guide orient="horz" pos="3952"/>
        <p:guide orient="horz" pos="323"/>
        <p:guide orient="horz" pos="482"/>
        <p:guide orient="horz" pos="3816"/>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font" Target="fonts/font14.fntdata"/><Relationship Id="rId3" Type="http://schemas.openxmlformats.org/officeDocument/2006/relationships/slide" Target="slides/slide2.xml"/><Relationship Id="rId21" Type="http://schemas.openxmlformats.org/officeDocument/2006/relationships/font" Target="fonts/font9.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5" Type="http://schemas.openxmlformats.org/officeDocument/2006/relationships/font" Target="fonts/font13.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29" Type="http://schemas.openxmlformats.org/officeDocument/2006/relationships/font" Target="fonts/font1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openxmlformats.org/officeDocument/2006/relationships/font" Target="fonts/font12.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font" Target="fonts/font11.fntdata"/><Relationship Id="rId28" Type="http://schemas.openxmlformats.org/officeDocument/2006/relationships/font" Target="fonts/font16.fntdata"/><Relationship Id="rId10" Type="http://schemas.openxmlformats.org/officeDocument/2006/relationships/slide" Target="slides/slide9.xml"/><Relationship Id="rId19" Type="http://schemas.openxmlformats.org/officeDocument/2006/relationships/font" Target="fonts/font7.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font" Target="fonts/font15.fntdata"/><Relationship Id="rId30" Type="http://schemas.openxmlformats.org/officeDocument/2006/relationships/font" Target="fonts/font18.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17/04/2020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17/04/2020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hyperlink" Target="https://www.twinkl.co.uk/resources/white-rose-maths-resources/year-6-white-rose-maths-resources-key-stage-1-year-1-year-2/spring-block-3-algebra-year-6-white-rose-maths-supporting-resources-key-stage-1" TargetMode="External"/><Relationship Id="rId4" Type="http://schemas.openxmlformats.org/officeDocument/2006/relationships/hyperlink" Target="https://www.twinkl.co.uk/resources/white-rose-maths-resources/year-5-white-rose-maths-resources-key-stage-1-year-1-year-2/autumn-block-3-statistics-year-5-white-rose-maths-resources-key-stage-1-year-1-year-2"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Master" Target="../slideMasters/slideMaster1.xml"/><Relationship Id="rId5" Type="http://schemas.openxmlformats.org/officeDocument/2006/relationships/hyperlink" Target="https://www.twinkl.co.uk/resources/white-rose-maths-resources/year-6-white-rose-maths-resources-key-stage-1-year-1-year-2/spring-block-3-algebra-year-6-white-rose-maths-supporting-resources-key-stage-1" TargetMode="External"/><Relationship Id="rId4" Type="http://schemas.openxmlformats.org/officeDocument/2006/relationships/hyperlink" Target="https://www.twinkl.co.uk/resources/white-rose-maths-resources/year-5-white-rose-maths-resources-key-stage-1-year-1-year-2/autumn-block-3-statistics-year-5-white-rose-maths-resources-key-stage-1-year-1-year-2"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394855" y="5763277"/>
            <a:ext cx="1005840" cy="723207"/>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5" name="Rectangle 4">
            <a:hlinkClick r:id="rId5"/>
          </p:cNvPr>
          <p:cNvSpPr/>
          <p:nvPr userDrawn="1"/>
        </p:nvSpPr>
        <p:spPr>
          <a:xfrm>
            <a:off x="304800" y="5758248"/>
            <a:ext cx="1194486" cy="716692"/>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069080" y="3067397"/>
            <a:ext cx="1005840" cy="723207"/>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5" name="Rectangle 4">
            <a:hlinkClick r:id="rId5"/>
          </p:cNvPr>
          <p:cNvSpPr/>
          <p:nvPr userDrawn="1"/>
        </p:nvSpPr>
        <p:spPr>
          <a:xfrm>
            <a:off x="3979701" y="3067397"/>
            <a:ext cx="1194486" cy="716692"/>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3.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www.twinkl.co.uk/resources/planit-maths-primary-teaching-resources-year-6/planit-maths-primary-teaching-resources-year-6-algebra/planit-maths-primary-teaching-resources-year-6-algebra-use-simple-formulae" TargetMode="External"/><Relationship Id="rId1" Type="http://schemas.openxmlformats.org/officeDocument/2006/relationships/slideLayout" Target="../slideLayouts/slideLayout3.xml"/><Relationship Id="rId5" Type="http://schemas.openxmlformats.org/officeDocument/2006/relationships/image" Target="../media/image26.jpeg"/><Relationship Id="rId4" Type="http://schemas.openxmlformats.org/officeDocument/2006/relationships/image" Target="../media/image25.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6228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a:t>
            </a:r>
            <a:r>
              <a:rPr lang="en-GB" sz="1600" dirty="0" smtClean="0">
                <a:latin typeface="Tuffy" panose="020B0603060100000000" pitchFamily="34" charset="0"/>
                <a:ea typeface="Tuffy" panose="020B0603060100000000" pitchFamily="34" charset="0"/>
              </a:rPr>
              <a:t>diving, </a:t>
            </a:r>
            <a:r>
              <a:rPr lang="en-GB" sz="1600" dirty="0">
                <a:latin typeface="Tuffy" panose="020B0603060100000000" pitchFamily="34" charset="0"/>
                <a:ea typeface="Tuffy" panose="020B0603060100000000" pitchFamily="34" charset="0"/>
              </a:rPr>
              <a:t>deeper and deepest, which are represented by the following icons:</a:t>
            </a:r>
          </a:p>
        </p:txBody>
      </p:sp>
      <p:sp>
        <p:nvSpPr>
          <p:cNvPr id="6" name="Rectangle 5">
            <a:extLst>
              <a:ext uri="{FF2B5EF4-FFF2-40B4-BE49-F238E27FC236}">
                <a16:creationId xmlns=""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endParaRPr lang="en-GB" sz="1600" dirty="0" smtClean="0">
              <a:latin typeface="Tuffy" panose="020B0603060100000000" pitchFamily="34" charset="0"/>
              <a:ea typeface="Tuffy" panose="020B0603060100000000" pitchFamily="34" charset="0"/>
            </a:endParaRP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smtClean="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smtClean="0">
                <a:latin typeface="+mn-lt"/>
              </a:rPr>
              <a:t>Aim</a:t>
            </a:r>
            <a:endParaRPr lang="en-US" sz="3600" dirty="0">
              <a:latin typeface="+mn-lt"/>
            </a:endParaRP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smtClean="0">
                <a:solidFill>
                  <a:srgbClr val="000000"/>
                </a:solidFill>
              </a:rPr>
              <a:t>Use simple formulae.</a:t>
            </a:r>
            <a:endParaRPr lang="en-GB" dirty="0">
              <a:solidFill>
                <a:srgbClr val="000000"/>
              </a:solidFill>
            </a:endParaRPr>
          </a:p>
        </p:txBody>
      </p:sp>
    </p:spTree>
    <p:extLst>
      <p:ext uri="{BB962C8B-B14F-4D97-AF65-F5344CB8AC3E}">
        <p14:creationId xmlns:p14="http://schemas.microsoft.com/office/powerpoint/2010/main" val="36439351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2483893"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Find a Rule – Two Step</a:t>
            </a:r>
            <a:endParaRPr lang="en-GB" sz="1600" b="1" dirty="0">
              <a:solidFill>
                <a:schemeClr val="bg1"/>
              </a:solidFill>
            </a:endParaRPr>
          </a:p>
        </p:txBody>
      </p:sp>
      <p:sp>
        <p:nvSpPr>
          <p:cNvPr id="2" name="TextBox 1"/>
          <p:cNvSpPr txBox="1"/>
          <p:nvPr/>
        </p:nvSpPr>
        <p:spPr>
          <a:xfrm>
            <a:off x="755650" y="1232955"/>
            <a:ext cx="7632700" cy="553998"/>
          </a:xfrm>
          <a:prstGeom prst="rect">
            <a:avLst/>
          </a:prstGeom>
          <a:noFill/>
        </p:spPr>
        <p:txBody>
          <a:bodyPr wrap="square" lIns="0" tIns="0" rIns="0" bIns="0" rtlCol="0">
            <a:spAutoFit/>
          </a:bodyPr>
          <a:lstStyle/>
          <a:p>
            <a:r>
              <a:rPr lang="en-GB" dirty="0"/>
              <a:t>This function machines has two steps. </a:t>
            </a:r>
            <a:endParaRPr lang="en-GB" dirty="0" smtClean="0"/>
          </a:p>
          <a:p>
            <a:r>
              <a:rPr lang="en-GB" dirty="0" smtClean="0"/>
              <a:t>Give </a:t>
            </a:r>
            <a:r>
              <a:rPr lang="en-GB" dirty="0"/>
              <a:t>the missing inputs and outputs for the machine. </a:t>
            </a:r>
          </a:p>
        </p:txBody>
      </p:sp>
      <p:sp>
        <p:nvSpPr>
          <p:cNvPr id="97" name="Rectangle 96"/>
          <p:cNvSpPr/>
          <p:nvPr/>
        </p:nvSpPr>
        <p:spPr>
          <a:xfrm>
            <a:off x="2929010"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smtClean="0">
                <a:solidFill>
                  <a:schemeClr val="bg1"/>
                </a:solidFill>
              </a:rPr>
              <a:t>Diving</a:t>
            </a:r>
            <a:endParaRPr lang="en-GB" sz="1600" b="1" dirty="0">
              <a:solidFill>
                <a:schemeClr val="bg1"/>
              </a:solidFill>
            </a:endParaRPr>
          </a:p>
        </p:txBody>
      </p:sp>
      <p:cxnSp>
        <p:nvCxnSpPr>
          <p:cNvPr id="103" name="Straight Connector 102"/>
          <p:cNvCxnSpPr/>
          <p:nvPr/>
        </p:nvCxnSpPr>
        <p:spPr>
          <a:xfrm>
            <a:off x="2929010" y="679073"/>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9" name="Group 8"/>
          <p:cNvGrpSpPr/>
          <p:nvPr/>
        </p:nvGrpSpPr>
        <p:grpSpPr>
          <a:xfrm>
            <a:off x="2523066" y="2806621"/>
            <a:ext cx="4097867" cy="2082150"/>
            <a:chOff x="2523066" y="2282224"/>
            <a:chExt cx="4097867" cy="208215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23066" y="2282224"/>
              <a:ext cx="4097867" cy="2082150"/>
            </a:xfrm>
            <a:prstGeom prst="rect">
              <a:avLst/>
            </a:prstGeom>
          </p:spPr>
        </p:pic>
        <p:sp>
          <p:nvSpPr>
            <p:cNvPr id="4" name="TextBox 3"/>
            <p:cNvSpPr txBox="1"/>
            <p:nvPr/>
          </p:nvSpPr>
          <p:spPr>
            <a:xfrm>
              <a:off x="3417352" y="2800079"/>
              <a:ext cx="753532" cy="523220"/>
            </a:xfrm>
            <a:prstGeom prst="rect">
              <a:avLst/>
            </a:prstGeom>
            <a:noFill/>
          </p:spPr>
          <p:txBody>
            <a:bodyPr wrap="square" rtlCol="0">
              <a:spAutoFit/>
            </a:bodyPr>
            <a:lstStyle/>
            <a:p>
              <a:pPr algn="ctr"/>
              <a:r>
                <a:rPr lang="en-GB" sz="2800" b="1" dirty="0" smtClean="0">
                  <a:solidFill>
                    <a:srgbClr val="2AB99F"/>
                  </a:solidFill>
                </a:rPr>
                <a:t>×4</a:t>
              </a:r>
              <a:endParaRPr lang="en-GB" sz="2800" b="1" dirty="0">
                <a:solidFill>
                  <a:srgbClr val="2AB99F"/>
                </a:solidFill>
              </a:endParaRPr>
            </a:p>
          </p:txBody>
        </p:sp>
        <p:sp>
          <p:nvSpPr>
            <p:cNvPr id="11" name="TextBox 10"/>
            <p:cNvSpPr txBox="1"/>
            <p:nvPr/>
          </p:nvSpPr>
          <p:spPr>
            <a:xfrm>
              <a:off x="4873617" y="2800079"/>
              <a:ext cx="909115" cy="523220"/>
            </a:xfrm>
            <a:prstGeom prst="rect">
              <a:avLst/>
            </a:prstGeom>
            <a:noFill/>
          </p:spPr>
          <p:txBody>
            <a:bodyPr wrap="square" rtlCol="0">
              <a:spAutoFit/>
            </a:bodyPr>
            <a:lstStyle/>
            <a:p>
              <a:pPr algn="ctr"/>
              <a:r>
                <a:rPr lang="en-GB" sz="2800" b="1" dirty="0" smtClean="0">
                  <a:solidFill>
                    <a:srgbClr val="3FB1E5"/>
                  </a:solidFill>
                  <a:latin typeface="Open Sans" panose="020B0606030504020204" pitchFamily="34" charset="0"/>
                  <a:ea typeface="Open Sans" panose="020B0606030504020204" pitchFamily="34" charset="0"/>
                  <a:cs typeface="Open Sans" panose="020B0606030504020204" pitchFamily="34" charset="0"/>
                </a:rPr>
                <a:t>−</a:t>
              </a:r>
              <a:r>
                <a:rPr lang="en-GB" sz="2800" b="1" dirty="0" smtClean="0">
                  <a:solidFill>
                    <a:srgbClr val="3FB1E5"/>
                  </a:solidFill>
                </a:rPr>
                <a:t>6</a:t>
              </a:r>
              <a:endParaRPr lang="en-GB" sz="2800" b="1" dirty="0">
                <a:solidFill>
                  <a:srgbClr val="3FB1E5"/>
                </a:solidFill>
              </a:endParaRPr>
            </a:p>
          </p:txBody>
        </p:sp>
      </p:grpSp>
      <p:sp>
        <p:nvSpPr>
          <p:cNvPr id="7" name="TextBox 6"/>
          <p:cNvSpPr txBox="1"/>
          <p:nvPr/>
        </p:nvSpPr>
        <p:spPr>
          <a:xfrm>
            <a:off x="7010399" y="2153351"/>
            <a:ext cx="1377950" cy="369332"/>
          </a:xfrm>
          <a:prstGeom prst="rect">
            <a:avLst/>
          </a:prstGeom>
          <a:solidFill>
            <a:srgbClr val="7FC348"/>
          </a:solidFill>
          <a:ln w="31750">
            <a:solidFill>
              <a:srgbClr val="7FC348"/>
            </a:solidFill>
            <a:miter lim="800000"/>
          </a:ln>
        </p:spPr>
        <p:txBody>
          <a:bodyPr wrap="square" rtlCol="0">
            <a:spAutoFit/>
          </a:bodyPr>
          <a:lstStyle/>
          <a:p>
            <a:pPr algn="ctr"/>
            <a:r>
              <a:rPr lang="en-GB" b="1" dirty="0" smtClean="0">
                <a:solidFill>
                  <a:schemeClr val="bg1"/>
                </a:solidFill>
              </a:rPr>
              <a:t>Output</a:t>
            </a:r>
          </a:p>
        </p:txBody>
      </p:sp>
      <p:sp>
        <p:nvSpPr>
          <p:cNvPr id="13" name="TextBox 12"/>
          <p:cNvSpPr txBox="1"/>
          <p:nvPr/>
        </p:nvSpPr>
        <p:spPr>
          <a:xfrm>
            <a:off x="755650" y="2153351"/>
            <a:ext cx="1377950" cy="369332"/>
          </a:xfrm>
          <a:prstGeom prst="rect">
            <a:avLst/>
          </a:prstGeom>
          <a:solidFill>
            <a:srgbClr val="F69035"/>
          </a:solidFill>
          <a:ln w="31750">
            <a:solidFill>
              <a:srgbClr val="F69035"/>
            </a:solidFill>
            <a:miter lim="800000"/>
          </a:ln>
        </p:spPr>
        <p:txBody>
          <a:bodyPr wrap="square" rtlCol="0">
            <a:spAutoFit/>
          </a:bodyPr>
          <a:lstStyle/>
          <a:p>
            <a:pPr algn="ctr"/>
            <a:r>
              <a:rPr lang="en-GB" b="1" dirty="0" smtClean="0">
                <a:solidFill>
                  <a:schemeClr val="bg1"/>
                </a:solidFill>
              </a:rPr>
              <a:t>Input</a:t>
            </a:r>
          </a:p>
        </p:txBody>
      </p:sp>
      <p:sp>
        <p:nvSpPr>
          <p:cNvPr id="15" name="TextBox 14"/>
          <p:cNvSpPr txBox="1"/>
          <p:nvPr/>
        </p:nvSpPr>
        <p:spPr>
          <a:xfrm>
            <a:off x="3088209" y="2153351"/>
            <a:ext cx="1377950" cy="369332"/>
          </a:xfrm>
          <a:prstGeom prst="rect">
            <a:avLst/>
          </a:prstGeom>
          <a:solidFill>
            <a:srgbClr val="2AB99F"/>
          </a:solidFill>
          <a:ln w="31750">
            <a:solidFill>
              <a:srgbClr val="2AB99F"/>
            </a:solidFill>
            <a:miter lim="800000"/>
          </a:ln>
        </p:spPr>
        <p:txBody>
          <a:bodyPr wrap="square" rtlCol="0">
            <a:spAutoFit/>
          </a:bodyPr>
          <a:lstStyle/>
          <a:p>
            <a:pPr algn="ctr"/>
            <a:r>
              <a:rPr lang="en-GB" b="1" dirty="0" smtClean="0">
                <a:solidFill>
                  <a:schemeClr val="bg1"/>
                </a:solidFill>
              </a:rPr>
              <a:t>Function</a:t>
            </a:r>
          </a:p>
        </p:txBody>
      </p:sp>
      <p:sp>
        <p:nvSpPr>
          <p:cNvPr id="16" name="TextBox 15"/>
          <p:cNvSpPr txBox="1"/>
          <p:nvPr/>
        </p:nvSpPr>
        <p:spPr>
          <a:xfrm>
            <a:off x="4694774" y="2153351"/>
            <a:ext cx="1377950" cy="369332"/>
          </a:xfrm>
          <a:prstGeom prst="rect">
            <a:avLst/>
          </a:prstGeom>
          <a:solidFill>
            <a:srgbClr val="3FB1E5"/>
          </a:solidFill>
          <a:ln w="31750">
            <a:solidFill>
              <a:srgbClr val="3FB1E5"/>
            </a:solidFill>
            <a:miter lim="800000"/>
          </a:ln>
        </p:spPr>
        <p:txBody>
          <a:bodyPr wrap="square" rtlCol="0">
            <a:spAutoFit/>
          </a:bodyPr>
          <a:lstStyle/>
          <a:p>
            <a:pPr algn="ctr"/>
            <a:r>
              <a:rPr lang="en-GB" b="1" dirty="0" smtClean="0">
                <a:solidFill>
                  <a:schemeClr val="bg1"/>
                </a:solidFill>
              </a:rPr>
              <a:t>Function</a:t>
            </a:r>
          </a:p>
        </p:txBody>
      </p:sp>
      <p:sp>
        <p:nvSpPr>
          <p:cNvPr id="12" name="Rectangle 11"/>
          <p:cNvSpPr/>
          <p:nvPr/>
        </p:nvSpPr>
        <p:spPr>
          <a:xfrm>
            <a:off x="755649" y="2603870"/>
            <a:ext cx="1377950" cy="3446739"/>
          </a:xfrm>
          <a:prstGeom prst="rect">
            <a:avLst/>
          </a:prstGeom>
          <a:solidFill>
            <a:schemeClr val="bg1"/>
          </a:solidFill>
          <a:ln w="31750">
            <a:solidFill>
              <a:srgbClr val="F69035"/>
            </a:solidFill>
            <a:miter lim="800000"/>
          </a:ln>
        </p:spPr>
        <p:style>
          <a:lnRef idx="2">
            <a:schemeClr val="accent1">
              <a:shade val="50000"/>
            </a:schemeClr>
          </a:lnRef>
          <a:fillRef idx="1">
            <a:schemeClr val="accent1"/>
          </a:fillRef>
          <a:effectRef idx="0">
            <a:schemeClr val="accent1"/>
          </a:effectRef>
          <a:fontRef idx="minor">
            <a:schemeClr val="lt1"/>
          </a:fontRef>
        </p:style>
        <p:txBody>
          <a:bodyPr lIns="180000" tIns="180000" rIns="180000" bIns="180000" rtlCol="0" anchor="t" anchorCtr="0"/>
          <a:lstStyle/>
          <a:p>
            <a:pPr algn="ctr">
              <a:spcAft>
                <a:spcPts val="1200"/>
              </a:spcAft>
            </a:pPr>
            <a:r>
              <a:rPr lang="en-GB" sz="2000" b="1" dirty="0" smtClean="0">
                <a:solidFill>
                  <a:schemeClr val="tx1">
                    <a:lumMod val="90000"/>
                    <a:lumOff val="10000"/>
                  </a:schemeClr>
                </a:solidFill>
              </a:rPr>
              <a:t>5</a:t>
            </a:r>
            <a:endParaRPr lang="en-GB" sz="2000" b="1" dirty="0">
              <a:solidFill>
                <a:schemeClr val="tx1">
                  <a:lumMod val="90000"/>
                  <a:lumOff val="10000"/>
                </a:schemeClr>
              </a:solidFill>
            </a:endParaRPr>
          </a:p>
          <a:p>
            <a:pPr algn="ctr">
              <a:spcAft>
                <a:spcPts val="1200"/>
              </a:spcAft>
            </a:pPr>
            <a:r>
              <a:rPr lang="en-GB" sz="2000" b="1" dirty="0" smtClean="0">
                <a:solidFill>
                  <a:schemeClr val="tx1">
                    <a:lumMod val="90000"/>
                    <a:lumOff val="10000"/>
                  </a:schemeClr>
                </a:solidFill>
              </a:rPr>
              <a:t>9</a:t>
            </a:r>
            <a:endParaRPr lang="en-GB" sz="2000" b="1" dirty="0">
              <a:solidFill>
                <a:schemeClr val="tx1">
                  <a:lumMod val="90000"/>
                  <a:lumOff val="10000"/>
                </a:schemeClr>
              </a:solidFill>
            </a:endParaRPr>
          </a:p>
          <a:p>
            <a:pPr algn="ctr">
              <a:spcAft>
                <a:spcPts val="1200"/>
              </a:spcAft>
            </a:pPr>
            <a:r>
              <a:rPr lang="en-GB" sz="2000" b="1" dirty="0" smtClean="0">
                <a:solidFill>
                  <a:schemeClr val="tx1">
                    <a:lumMod val="90000"/>
                    <a:lumOff val="10000"/>
                  </a:schemeClr>
                </a:solidFill>
              </a:rPr>
              <a:t>80</a:t>
            </a:r>
          </a:p>
          <a:p>
            <a:pPr algn="ctr">
              <a:spcAft>
                <a:spcPts val="1200"/>
              </a:spcAft>
            </a:pPr>
            <a:r>
              <a:rPr lang="en-GB" sz="2000" b="1" dirty="0" smtClean="0">
                <a:solidFill>
                  <a:schemeClr val="tx1">
                    <a:lumMod val="90000"/>
                    <a:lumOff val="10000"/>
                  </a:schemeClr>
                </a:solidFill>
              </a:rPr>
              <a:t>700</a:t>
            </a:r>
          </a:p>
          <a:p>
            <a:pPr algn="ctr">
              <a:spcAft>
                <a:spcPts val="1200"/>
              </a:spcAft>
            </a:pPr>
            <a:r>
              <a:rPr lang="en-GB" sz="2000" b="1" dirty="0" smtClean="0">
                <a:solidFill>
                  <a:srgbClr val="00B050"/>
                </a:solidFill>
              </a:rPr>
              <a:t>12</a:t>
            </a:r>
          </a:p>
          <a:p>
            <a:pPr algn="ctr">
              <a:spcAft>
                <a:spcPts val="1200"/>
              </a:spcAft>
            </a:pPr>
            <a:r>
              <a:rPr lang="en-GB" sz="2000" b="1" dirty="0" smtClean="0">
                <a:solidFill>
                  <a:srgbClr val="00B050"/>
                </a:solidFill>
              </a:rPr>
              <a:t>50</a:t>
            </a:r>
          </a:p>
          <a:p>
            <a:pPr algn="ctr">
              <a:spcAft>
                <a:spcPts val="1200"/>
              </a:spcAft>
            </a:pPr>
            <a:r>
              <a:rPr lang="en-GB" sz="2000" b="1" dirty="0" smtClean="0">
                <a:solidFill>
                  <a:schemeClr val="tx1">
                    <a:lumMod val="90000"/>
                    <a:lumOff val="10000"/>
                  </a:schemeClr>
                </a:solidFill>
              </a:rPr>
              <a:t>2¼</a:t>
            </a:r>
            <a:endParaRPr lang="en-GB" sz="2000" b="1" dirty="0">
              <a:solidFill>
                <a:schemeClr val="tx1">
                  <a:lumMod val="90000"/>
                  <a:lumOff val="10000"/>
                </a:schemeClr>
              </a:solidFill>
            </a:endParaRPr>
          </a:p>
        </p:txBody>
      </p:sp>
      <p:sp>
        <p:nvSpPr>
          <p:cNvPr id="20" name="Rectangle 19"/>
          <p:cNvSpPr/>
          <p:nvPr/>
        </p:nvSpPr>
        <p:spPr>
          <a:xfrm>
            <a:off x="7010400" y="2603870"/>
            <a:ext cx="1377950" cy="3446739"/>
          </a:xfrm>
          <a:prstGeom prst="rect">
            <a:avLst/>
          </a:prstGeom>
          <a:solidFill>
            <a:schemeClr val="bg1"/>
          </a:solidFill>
          <a:ln w="31750">
            <a:solidFill>
              <a:srgbClr val="7FC348"/>
            </a:solidFill>
            <a:miter lim="800000"/>
          </a:ln>
        </p:spPr>
        <p:style>
          <a:lnRef idx="2">
            <a:schemeClr val="accent1">
              <a:shade val="50000"/>
            </a:schemeClr>
          </a:lnRef>
          <a:fillRef idx="1">
            <a:schemeClr val="accent1"/>
          </a:fillRef>
          <a:effectRef idx="0">
            <a:schemeClr val="accent1"/>
          </a:effectRef>
          <a:fontRef idx="minor">
            <a:schemeClr val="lt1"/>
          </a:fontRef>
        </p:style>
        <p:txBody>
          <a:bodyPr lIns="180000" tIns="180000" rIns="180000" bIns="180000" rtlCol="0" anchor="t" anchorCtr="0"/>
          <a:lstStyle/>
          <a:p>
            <a:pPr algn="ctr">
              <a:spcAft>
                <a:spcPts val="1200"/>
              </a:spcAft>
            </a:pPr>
            <a:r>
              <a:rPr lang="en-GB" sz="2000" b="1" dirty="0">
                <a:solidFill>
                  <a:srgbClr val="00B050"/>
                </a:solidFill>
              </a:rPr>
              <a:t>14</a:t>
            </a:r>
          </a:p>
          <a:p>
            <a:pPr algn="ctr">
              <a:spcAft>
                <a:spcPts val="1200"/>
              </a:spcAft>
            </a:pPr>
            <a:r>
              <a:rPr lang="en-GB" sz="2000" b="1" dirty="0">
                <a:solidFill>
                  <a:srgbClr val="00B050"/>
                </a:solidFill>
              </a:rPr>
              <a:t>30</a:t>
            </a:r>
          </a:p>
          <a:p>
            <a:pPr algn="ctr">
              <a:spcAft>
                <a:spcPts val="1200"/>
              </a:spcAft>
            </a:pPr>
            <a:r>
              <a:rPr lang="en-GB" sz="2000" b="1" dirty="0">
                <a:solidFill>
                  <a:srgbClr val="00B050"/>
                </a:solidFill>
              </a:rPr>
              <a:t>314</a:t>
            </a:r>
          </a:p>
          <a:p>
            <a:pPr algn="ctr">
              <a:spcAft>
                <a:spcPts val="1200"/>
              </a:spcAft>
            </a:pPr>
            <a:r>
              <a:rPr lang="en-GB" sz="2000" b="1" dirty="0">
                <a:solidFill>
                  <a:srgbClr val="00B050"/>
                </a:solidFill>
              </a:rPr>
              <a:t>2794</a:t>
            </a:r>
          </a:p>
          <a:p>
            <a:pPr algn="ctr">
              <a:spcAft>
                <a:spcPts val="1200"/>
              </a:spcAft>
            </a:pPr>
            <a:r>
              <a:rPr lang="en-GB" sz="2000" b="1" dirty="0">
                <a:solidFill>
                  <a:schemeClr val="tx1">
                    <a:lumMod val="90000"/>
                    <a:lumOff val="10000"/>
                  </a:schemeClr>
                </a:solidFill>
              </a:rPr>
              <a:t>42</a:t>
            </a:r>
          </a:p>
          <a:p>
            <a:pPr algn="ctr">
              <a:spcAft>
                <a:spcPts val="1200"/>
              </a:spcAft>
            </a:pPr>
            <a:r>
              <a:rPr lang="en-GB" sz="2000" b="1" dirty="0">
                <a:solidFill>
                  <a:schemeClr val="tx1">
                    <a:lumMod val="90000"/>
                    <a:lumOff val="10000"/>
                  </a:schemeClr>
                </a:solidFill>
              </a:rPr>
              <a:t>194</a:t>
            </a:r>
          </a:p>
          <a:p>
            <a:pPr algn="ctr">
              <a:spcAft>
                <a:spcPts val="1200"/>
              </a:spcAft>
            </a:pPr>
            <a:r>
              <a:rPr lang="en-GB" sz="2000" b="1" dirty="0">
                <a:solidFill>
                  <a:srgbClr val="00B050"/>
                </a:solidFill>
              </a:rPr>
              <a:t>3</a:t>
            </a:r>
          </a:p>
        </p:txBody>
      </p:sp>
      <p:grpSp>
        <p:nvGrpSpPr>
          <p:cNvPr id="23" name="Group 22"/>
          <p:cNvGrpSpPr/>
          <p:nvPr/>
        </p:nvGrpSpPr>
        <p:grpSpPr>
          <a:xfrm>
            <a:off x="6467976" y="3900911"/>
            <a:ext cx="525489" cy="257009"/>
            <a:chOff x="6484910" y="3774447"/>
            <a:chExt cx="565972" cy="257009"/>
          </a:xfrm>
        </p:grpSpPr>
        <p:sp>
          <p:nvSpPr>
            <p:cNvPr id="21" name="Freeform 20"/>
            <p:cNvSpPr/>
            <p:nvPr/>
          </p:nvSpPr>
          <p:spPr>
            <a:xfrm>
              <a:off x="6484910" y="3774447"/>
              <a:ext cx="408809" cy="148115"/>
            </a:xfrm>
            <a:custGeom>
              <a:avLst/>
              <a:gdLst>
                <a:gd name="connsiteX0" fmla="*/ 0 w 495300"/>
                <a:gd name="connsiteY0" fmla="*/ 0 h 144780"/>
                <a:gd name="connsiteX1" fmla="*/ 175260 w 495300"/>
                <a:gd name="connsiteY1" fmla="*/ 114300 h 144780"/>
                <a:gd name="connsiteX2" fmla="*/ 495300 w 495300"/>
                <a:gd name="connsiteY2" fmla="*/ 144780 h 144780"/>
                <a:gd name="connsiteX3" fmla="*/ 495300 w 495300"/>
                <a:gd name="connsiteY3" fmla="*/ 144780 h 144780"/>
                <a:gd name="connsiteX0" fmla="*/ 0 w 868680"/>
                <a:gd name="connsiteY0" fmla="*/ 0 h 147037"/>
                <a:gd name="connsiteX1" fmla="*/ 175260 w 868680"/>
                <a:gd name="connsiteY1" fmla="*/ 114300 h 147037"/>
                <a:gd name="connsiteX2" fmla="*/ 495300 w 868680"/>
                <a:gd name="connsiteY2" fmla="*/ 144780 h 147037"/>
                <a:gd name="connsiteX3" fmla="*/ 868680 w 868680"/>
                <a:gd name="connsiteY3" fmla="*/ 144780 h 147037"/>
                <a:gd name="connsiteX0" fmla="*/ 0 w 868680"/>
                <a:gd name="connsiteY0" fmla="*/ 0 h 147037"/>
                <a:gd name="connsiteX1" fmla="*/ 175260 w 868680"/>
                <a:gd name="connsiteY1" fmla="*/ 114300 h 147037"/>
                <a:gd name="connsiteX2" fmla="*/ 495300 w 868680"/>
                <a:gd name="connsiteY2" fmla="*/ 144780 h 147037"/>
                <a:gd name="connsiteX3" fmla="*/ 868680 w 868680"/>
                <a:gd name="connsiteY3" fmla="*/ 144780 h 147037"/>
                <a:gd name="connsiteX0" fmla="*/ 0 w 868680"/>
                <a:gd name="connsiteY0" fmla="*/ 0 h 205820"/>
                <a:gd name="connsiteX1" fmla="*/ 175260 w 868680"/>
                <a:gd name="connsiteY1" fmla="*/ 114300 h 205820"/>
                <a:gd name="connsiteX2" fmla="*/ 426244 w 868680"/>
                <a:gd name="connsiteY2" fmla="*/ 205542 h 205820"/>
                <a:gd name="connsiteX3" fmla="*/ 868680 w 868680"/>
                <a:gd name="connsiteY3" fmla="*/ 144780 h 205820"/>
                <a:gd name="connsiteX0" fmla="*/ 0 w 868680"/>
                <a:gd name="connsiteY0" fmla="*/ 0 h 144780"/>
                <a:gd name="connsiteX1" fmla="*/ 175260 w 868680"/>
                <a:gd name="connsiteY1" fmla="*/ 114300 h 144780"/>
                <a:gd name="connsiteX2" fmla="*/ 868680 w 868680"/>
                <a:gd name="connsiteY2" fmla="*/ 144780 h 144780"/>
                <a:gd name="connsiteX0" fmla="*/ 0 w 868680"/>
                <a:gd name="connsiteY0" fmla="*/ 0 h 201577"/>
                <a:gd name="connsiteX1" fmla="*/ 234791 w 868680"/>
                <a:gd name="connsiteY1" fmla="*/ 197159 h 201577"/>
                <a:gd name="connsiteX2" fmla="*/ 868680 w 868680"/>
                <a:gd name="connsiteY2" fmla="*/ 144780 h 201577"/>
                <a:gd name="connsiteX0" fmla="*/ 0 w 868680"/>
                <a:gd name="connsiteY0" fmla="*/ 0 h 201577"/>
                <a:gd name="connsiteX1" fmla="*/ 234791 w 868680"/>
                <a:gd name="connsiteY1" fmla="*/ 197159 h 201577"/>
                <a:gd name="connsiteX2" fmla="*/ 868680 w 868680"/>
                <a:gd name="connsiteY2" fmla="*/ 144780 h 201577"/>
                <a:gd name="connsiteX0" fmla="*/ 0 w 625793"/>
                <a:gd name="connsiteY0" fmla="*/ 0 h 233163"/>
                <a:gd name="connsiteX1" fmla="*/ 234791 w 625793"/>
                <a:gd name="connsiteY1" fmla="*/ 197159 h 233163"/>
                <a:gd name="connsiteX2" fmla="*/ 625793 w 625793"/>
                <a:gd name="connsiteY2" fmla="*/ 233163 h 233163"/>
                <a:gd name="connsiteX0" fmla="*/ 0 w 628174"/>
                <a:gd name="connsiteY0" fmla="*/ 0 h 222115"/>
                <a:gd name="connsiteX1" fmla="*/ 234791 w 628174"/>
                <a:gd name="connsiteY1" fmla="*/ 197159 h 222115"/>
                <a:gd name="connsiteX2" fmla="*/ 628174 w 628174"/>
                <a:gd name="connsiteY2" fmla="*/ 222115 h 222115"/>
                <a:gd name="connsiteX0" fmla="*/ 0 w 628174"/>
                <a:gd name="connsiteY0" fmla="*/ 0 h 223634"/>
                <a:gd name="connsiteX1" fmla="*/ 234791 w 628174"/>
                <a:gd name="connsiteY1" fmla="*/ 197159 h 223634"/>
                <a:gd name="connsiteX2" fmla="*/ 628174 w 628174"/>
                <a:gd name="connsiteY2" fmla="*/ 222115 h 223634"/>
                <a:gd name="connsiteX0" fmla="*/ 0 w 628174"/>
                <a:gd name="connsiteY0" fmla="*/ 0 h 223635"/>
                <a:gd name="connsiteX1" fmla="*/ 234791 w 628174"/>
                <a:gd name="connsiteY1" fmla="*/ 197159 h 223635"/>
                <a:gd name="connsiteX2" fmla="*/ 628174 w 628174"/>
                <a:gd name="connsiteY2" fmla="*/ 222115 h 223635"/>
                <a:gd name="connsiteX0" fmla="*/ 0 w 628174"/>
                <a:gd name="connsiteY0" fmla="*/ 0 h 223635"/>
                <a:gd name="connsiteX1" fmla="*/ 234791 w 628174"/>
                <a:gd name="connsiteY1" fmla="*/ 197159 h 223635"/>
                <a:gd name="connsiteX2" fmla="*/ 628174 w 628174"/>
                <a:gd name="connsiteY2" fmla="*/ 222115 h 223635"/>
                <a:gd name="connsiteX0" fmla="*/ 0 w 644843"/>
                <a:gd name="connsiteY0" fmla="*/ 0 h 177924"/>
                <a:gd name="connsiteX1" fmla="*/ 251460 w 644843"/>
                <a:gd name="connsiteY1" fmla="*/ 152968 h 177924"/>
                <a:gd name="connsiteX2" fmla="*/ 644843 w 644843"/>
                <a:gd name="connsiteY2" fmla="*/ 177924 h 177924"/>
                <a:gd name="connsiteX0" fmla="*/ 0 w 644843"/>
                <a:gd name="connsiteY0" fmla="*/ 0 h 177924"/>
                <a:gd name="connsiteX1" fmla="*/ 251460 w 644843"/>
                <a:gd name="connsiteY1" fmla="*/ 152968 h 177924"/>
                <a:gd name="connsiteX2" fmla="*/ 644843 w 644843"/>
                <a:gd name="connsiteY2" fmla="*/ 177924 h 177924"/>
                <a:gd name="connsiteX0" fmla="*/ 0 w 501968"/>
                <a:gd name="connsiteY0" fmla="*/ 0 h 171660"/>
                <a:gd name="connsiteX1" fmla="*/ 251460 w 501968"/>
                <a:gd name="connsiteY1" fmla="*/ 152968 h 171660"/>
                <a:gd name="connsiteX2" fmla="*/ 501968 w 501968"/>
                <a:gd name="connsiteY2" fmla="*/ 169638 h 171660"/>
                <a:gd name="connsiteX0" fmla="*/ 0 w 501968"/>
                <a:gd name="connsiteY0" fmla="*/ 0 h 169638"/>
                <a:gd name="connsiteX1" fmla="*/ 194310 w 501968"/>
                <a:gd name="connsiteY1" fmla="*/ 141920 h 169638"/>
                <a:gd name="connsiteX2" fmla="*/ 501968 w 501968"/>
                <a:gd name="connsiteY2" fmla="*/ 169638 h 169638"/>
                <a:gd name="connsiteX0" fmla="*/ 0 w 501968"/>
                <a:gd name="connsiteY0" fmla="*/ 0 h 170586"/>
                <a:gd name="connsiteX1" fmla="*/ 222885 w 501968"/>
                <a:gd name="connsiteY1" fmla="*/ 150207 h 170586"/>
                <a:gd name="connsiteX2" fmla="*/ 501968 w 501968"/>
                <a:gd name="connsiteY2" fmla="*/ 169638 h 170586"/>
                <a:gd name="connsiteX0" fmla="*/ 0 w 501968"/>
                <a:gd name="connsiteY0" fmla="*/ 0 h 170586"/>
                <a:gd name="connsiteX1" fmla="*/ 222885 w 501968"/>
                <a:gd name="connsiteY1" fmla="*/ 150207 h 170586"/>
                <a:gd name="connsiteX2" fmla="*/ 501968 w 501968"/>
                <a:gd name="connsiteY2" fmla="*/ 169638 h 170586"/>
                <a:gd name="connsiteX0" fmla="*/ 0 w 501968"/>
                <a:gd name="connsiteY0" fmla="*/ 0 h 170586"/>
                <a:gd name="connsiteX1" fmla="*/ 222885 w 501968"/>
                <a:gd name="connsiteY1" fmla="*/ 150207 h 170586"/>
                <a:gd name="connsiteX2" fmla="*/ 501968 w 501968"/>
                <a:gd name="connsiteY2" fmla="*/ 169638 h 170586"/>
                <a:gd name="connsiteX0" fmla="*/ 0 w 501968"/>
                <a:gd name="connsiteY0" fmla="*/ 0 h 171795"/>
                <a:gd name="connsiteX1" fmla="*/ 222885 w 501968"/>
                <a:gd name="connsiteY1" fmla="*/ 150207 h 171795"/>
                <a:gd name="connsiteX2" fmla="*/ 501968 w 501968"/>
                <a:gd name="connsiteY2" fmla="*/ 169638 h 171795"/>
              </a:gdLst>
              <a:ahLst/>
              <a:cxnLst>
                <a:cxn ang="0">
                  <a:pos x="connsiteX0" y="connsiteY0"/>
                </a:cxn>
                <a:cxn ang="0">
                  <a:pos x="connsiteX1" y="connsiteY1"/>
                </a:cxn>
                <a:cxn ang="0">
                  <a:pos x="connsiteX2" y="connsiteY2"/>
                </a:cxn>
              </a:cxnLst>
              <a:rect l="l" t="t" r="r" b="b"/>
              <a:pathLst>
                <a:path w="501968" h="171795">
                  <a:moveTo>
                    <a:pt x="0" y="0"/>
                  </a:moveTo>
                  <a:cubicBezTo>
                    <a:pt x="51118" y="47847"/>
                    <a:pt x="139224" y="121934"/>
                    <a:pt x="222885" y="150207"/>
                  </a:cubicBezTo>
                  <a:cubicBezTo>
                    <a:pt x="306546" y="178480"/>
                    <a:pt x="400369" y="171575"/>
                    <a:pt x="501968" y="169638"/>
                  </a:cubicBezTo>
                </a:path>
              </a:pathLst>
            </a:custGeom>
            <a:noFill/>
            <a:ln w="95250">
              <a:solidFill>
                <a:srgbClr val="7FC3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Isosceles Triangle 21"/>
            <p:cNvSpPr/>
            <p:nvPr/>
          </p:nvSpPr>
          <p:spPr>
            <a:xfrm rot="5230970">
              <a:off x="6848475" y="3829050"/>
              <a:ext cx="219075" cy="185738"/>
            </a:xfrm>
            <a:prstGeom prst="triangle">
              <a:avLst/>
            </a:prstGeom>
            <a:solidFill>
              <a:srgbClr val="7FC3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7" name="Group 26"/>
          <p:cNvGrpSpPr/>
          <p:nvPr/>
        </p:nvGrpSpPr>
        <p:grpSpPr>
          <a:xfrm rot="13255447" flipH="1">
            <a:off x="2141200" y="2757833"/>
            <a:ext cx="565972" cy="257009"/>
            <a:chOff x="6484910" y="3774447"/>
            <a:chExt cx="565972" cy="257009"/>
          </a:xfrm>
        </p:grpSpPr>
        <p:sp>
          <p:nvSpPr>
            <p:cNvPr id="28" name="Freeform 27"/>
            <p:cNvSpPr/>
            <p:nvPr/>
          </p:nvSpPr>
          <p:spPr>
            <a:xfrm>
              <a:off x="6484910" y="3774447"/>
              <a:ext cx="408809" cy="148115"/>
            </a:xfrm>
            <a:custGeom>
              <a:avLst/>
              <a:gdLst>
                <a:gd name="connsiteX0" fmla="*/ 0 w 495300"/>
                <a:gd name="connsiteY0" fmla="*/ 0 h 144780"/>
                <a:gd name="connsiteX1" fmla="*/ 175260 w 495300"/>
                <a:gd name="connsiteY1" fmla="*/ 114300 h 144780"/>
                <a:gd name="connsiteX2" fmla="*/ 495300 w 495300"/>
                <a:gd name="connsiteY2" fmla="*/ 144780 h 144780"/>
                <a:gd name="connsiteX3" fmla="*/ 495300 w 495300"/>
                <a:gd name="connsiteY3" fmla="*/ 144780 h 144780"/>
                <a:gd name="connsiteX0" fmla="*/ 0 w 868680"/>
                <a:gd name="connsiteY0" fmla="*/ 0 h 147037"/>
                <a:gd name="connsiteX1" fmla="*/ 175260 w 868680"/>
                <a:gd name="connsiteY1" fmla="*/ 114300 h 147037"/>
                <a:gd name="connsiteX2" fmla="*/ 495300 w 868680"/>
                <a:gd name="connsiteY2" fmla="*/ 144780 h 147037"/>
                <a:gd name="connsiteX3" fmla="*/ 868680 w 868680"/>
                <a:gd name="connsiteY3" fmla="*/ 144780 h 147037"/>
                <a:gd name="connsiteX0" fmla="*/ 0 w 868680"/>
                <a:gd name="connsiteY0" fmla="*/ 0 h 147037"/>
                <a:gd name="connsiteX1" fmla="*/ 175260 w 868680"/>
                <a:gd name="connsiteY1" fmla="*/ 114300 h 147037"/>
                <a:gd name="connsiteX2" fmla="*/ 495300 w 868680"/>
                <a:gd name="connsiteY2" fmla="*/ 144780 h 147037"/>
                <a:gd name="connsiteX3" fmla="*/ 868680 w 868680"/>
                <a:gd name="connsiteY3" fmla="*/ 144780 h 147037"/>
                <a:gd name="connsiteX0" fmla="*/ 0 w 868680"/>
                <a:gd name="connsiteY0" fmla="*/ 0 h 205820"/>
                <a:gd name="connsiteX1" fmla="*/ 175260 w 868680"/>
                <a:gd name="connsiteY1" fmla="*/ 114300 h 205820"/>
                <a:gd name="connsiteX2" fmla="*/ 426244 w 868680"/>
                <a:gd name="connsiteY2" fmla="*/ 205542 h 205820"/>
                <a:gd name="connsiteX3" fmla="*/ 868680 w 868680"/>
                <a:gd name="connsiteY3" fmla="*/ 144780 h 205820"/>
                <a:gd name="connsiteX0" fmla="*/ 0 w 868680"/>
                <a:gd name="connsiteY0" fmla="*/ 0 h 144780"/>
                <a:gd name="connsiteX1" fmla="*/ 175260 w 868680"/>
                <a:gd name="connsiteY1" fmla="*/ 114300 h 144780"/>
                <a:gd name="connsiteX2" fmla="*/ 868680 w 868680"/>
                <a:gd name="connsiteY2" fmla="*/ 144780 h 144780"/>
                <a:gd name="connsiteX0" fmla="*/ 0 w 868680"/>
                <a:gd name="connsiteY0" fmla="*/ 0 h 201577"/>
                <a:gd name="connsiteX1" fmla="*/ 234791 w 868680"/>
                <a:gd name="connsiteY1" fmla="*/ 197159 h 201577"/>
                <a:gd name="connsiteX2" fmla="*/ 868680 w 868680"/>
                <a:gd name="connsiteY2" fmla="*/ 144780 h 201577"/>
                <a:gd name="connsiteX0" fmla="*/ 0 w 868680"/>
                <a:gd name="connsiteY0" fmla="*/ 0 h 201577"/>
                <a:gd name="connsiteX1" fmla="*/ 234791 w 868680"/>
                <a:gd name="connsiteY1" fmla="*/ 197159 h 201577"/>
                <a:gd name="connsiteX2" fmla="*/ 868680 w 868680"/>
                <a:gd name="connsiteY2" fmla="*/ 144780 h 201577"/>
                <a:gd name="connsiteX0" fmla="*/ 0 w 625793"/>
                <a:gd name="connsiteY0" fmla="*/ 0 h 233163"/>
                <a:gd name="connsiteX1" fmla="*/ 234791 w 625793"/>
                <a:gd name="connsiteY1" fmla="*/ 197159 h 233163"/>
                <a:gd name="connsiteX2" fmla="*/ 625793 w 625793"/>
                <a:gd name="connsiteY2" fmla="*/ 233163 h 233163"/>
                <a:gd name="connsiteX0" fmla="*/ 0 w 628174"/>
                <a:gd name="connsiteY0" fmla="*/ 0 h 222115"/>
                <a:gd name="connsiteX1" fmla="*/ 234791 w 628174"/>
                <a:gd name="connsiteY1" fmla="*/ 197159 h 222115"/>
                <a:gd name="connsiteX2" fmla="*/ 628174 w 628174"/>
                <a:gd name="connsiteY2" fmla="*/ 222115 h 222115"/>
                <a:gd name="connsiteX0" fmla="*/ 0 w 628174"/>
                <a:gd name="connsiteY0" fmla="*/ 0 h 223634"/>
                <a:gd name="connsiteX1" fmla="*/ 234791 w 628174"/>
                <a:gd name="connsiteY1" fmla="*/ 197159 h 223634"/>
                <a:gd name="connsiteX2" fmla="*/ 628174 w 628174"/>
                <a:gd name="connsiteY2" fmla="*/ 222115 h 223634"/>
                <a:gd name="connsiteX0" fmla="*/ 0 w 628174"/>
                <a:gd name="connsiteY0" fmla="*/ 0 h 223635"/>
                <a:gd name="connsiteX1" fmla="*/ 234791 w 628174"/>
                <a:gd name="connsiteY1" fmla="*/ 197159 h 223635"/>
                <a:gd name="connsiteX2" fmla="*/ 628174 w 628174"/>
                <a:gd name="connsiteY2" fmla="*/ 222115 h 223635"/>
                <a:gd name="connsiteX0" fmla="*/ 0 w 628174"/>
                <a:gd name="connsiteY0" fmla="*/ 0 h 223635"/>
                <a:gd name="connsiteX1" fmla="*/ 234791 w 628174"/>
                <a:gd name="connsiteY1" fmla="*/ 197159 h 223635"/>
                <a:gd name="connsiteX2" fmla="*/ 628174 w 628174"/>
                <a:gd name="connsiteY2" fmla="*/ 222115 h 223635"/>
                <a:gd name="connsiteX0" fmla="*/ 0 w 644843"/>
                <a:gd name="connsiteY0" fmla="*/ 0 h 177924"/>
                <a:gd name="connsiteX1" fmla="*/ 251460 w 644843"/>
                <a:gd name="connsiteY1" fmla="*/ 152968 h 177924"/>
                <a:gd name="connsiteX2" fmla="*/ 644843 w 644843"/>
                <a:gd name="connsiteY2" fmla="*/ 177924 h 177924"/>
                <a:gd name="connsiteX0" fmla="*/ 0 w 644843"/>
                <a:gd name="connsiteY0" fmla="*/ 0 h 177924"/>
                <a:gd name="connsiteX1" fmla="*/ 251460 w 644843"/>
                <a:gd name="connsiteY1" fmla="*/ 152968 h 177924"/>
                <a:gd name="connsiteX2" fmla="*/ 644843 w 644843"/>
                <a:gd name="connsiteY2" fmla="*/ 177924 h 177924"/>
                <a:gd name="connsiteX0" fmla="*/ 0 w 501968"/>
                <a:gd name="connsiteY0" fmla="*/ 0 h 171660"/>
                <a:gd name="connsiteX1" fmla="*/ 251460 w 501968"/>
                <a:gd name="connsiteY1" fmla="*/ 152968 h 171660"/>
                <a:gd name="connsiteX2" fmla="*/ 501968 w 501968"/>
                <a:gd name="connsiteY2" fmla="*/ 169638 h 171660"/>
                <a:gd name="connsiteX0" fmla="*/ 0 w 501968"/>
                <a:gd name="connsiteY0" fmla="*/ 0 h 169638"/>
                <a:gd name="connsiteX1" fmla="*/ 194310 w 501968"/>
                <a:gd name="connsiteY1" fmla="*/ 141920 h 169638"/>
                <a:gd name="connsiteX2" fmla="*/ 501968 w 501968"/>
                <a:gd name="connsiteY2" fmla="*/ 169638 h 169638"/>
                <a:gd name="connsiteX0" fmla="*/ 0 w 501968"/>
                <a:gd name="connsiteY0" fmla="*/ 0 h 170586"/>
                <a:gd name="connsiteX1" fmla="*/ 222885 w 501968"/>
                <a:gd name="connsiteY1" fmla="*/ 150207 h 170586"/>
                <a:gd name="connsiteX2" fmla="*/ 501968 w 501968"/>
                <a:gd name="connsiteY2" fmla="*/ 169638 h 170586"/>
                <a:gd name="connsiteX0" fmla="*/ 0 w 501968"/>
                <a:gd name="connsiteY0" fmla="*/ 0 h 170586"/>
                <a:gd name="connsiteX1" fmla="*/ 222885 w 501968"/>
                <a:gd name="connsiteY1" fmla="*/ 150207 h 170586"/>
                <a:gd name="connsiteX2" fmla="*/ 501968 w 501968"/>
                <a:gd name="connsiteY2" fmla="*/ 169638 h 170586"/>
                <a:gd name="connsiteX0" fmla="*/ 0 w 501968"/>
                <a:gd name="connsiteY0" fmla="*/ 0 h 170586"/>
                <a:gd name="connsiteX1" fmla="*/ 222885 w 501968"/>
                <a:gd name="connsiteY1" fmla="*/ 150207 h 170586"/>
                <a:gd name="connsiteX2" fmla="*/ 501968 w 501968"/>
                <a:gd name="connsiteY2" fmla="*/ 169638 h 170586"/>
                <a:gd name="connsiteX0" fmla="*/ 0 w 501968"/>
                <a:gd name="connsiteY0" fmla="*/ 0 h 171795"/>
                <a:gd name="connsiteX1" fmla="*/ 222885 w 501968"/>
                <a:gd name="connsiteY1" fmla="*/ 150207 h 171795"/>
                <a:gd name="connsiteX2" fmla="*/ 501968 w 501968"/>
                <a:gd name="connsiteY2" fmla="*/ 169638 h 171795"/>
              </a:gdLst>
              <a:ahLst/>
              <a:cxnLst>
                <a:cxn ang="0">
                  <a:pos x="connsiteX0" y="connsiteY0"/>
                </a:cxn>
                <a:cxn ang="0">
                  <a:pos x="connsiteX1" y="connsiteY1"/>
                </a:cxn>
                <a:cxn ang="0">
                  <a:pos x="connsiteX2" y="connsiteY2"/>
                </a:cxn>
              </a:cxnLst>
              <a:rect l="l" t="t" r="r" b="b"/>
              <a:pathLst>
                <a:path w="501968" h="171795">
                  <a:moveTo>
                    <a:pt x="0" y="0"/>
                  </a:moveTo>
                  <a:cubicBezTo>
                    <a:pt x="51118" y="47847"/>
                    <a:pt x="139224" y="121934"/>
                    <a:pt x="222885" y="150207"/>
                  </a:cubicBezTo>
                  <a:cubicBezTo>
                    <a:pt x="306546" y="178480"/>
                    <a:pt x="400369" y="171575"/>
                    <a:pt x="501968" y="169638"/>
                  </a:cubicBezTo>
                </a:path>
              </a:pathLst>
            </a:custGeom>
            <a:noFill/>
            <a:ln w="95250">
              <a:solidFill>
                <a:srgbClr val="F690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Isosceles Triangle 28"/>
            <p:cNvSpPr/>
            <p:nvPr/>
          </p:nvSpPr>
          <p:spPr>
            <a:xfrm rot="5230970">
              <a:off x="6848475" y="3829050"/>
              <a:ext cx="219075" cy="185738"/>
            </a:xfrm>
            <a:prstGeom prst="triangle">
              <a:avLst/>
            </a:prstGeom>
            <a:solidFill>
              <a:srgbClr val="F690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1" end="1"/>
                                            </p:txEl>
                                          </p:spTgt>
                                        </p:tgtEl>
                                        <p:attrNameLst>
                                          <p:attrName>style.visibility</p:attrName>
                                        </p:attrNameLst>
                                      </p:cBhvr>
                                      <p:to>
                                        <p:strVal val="visible"/>
                                      </p:to>
                                    </p:set>
                                    <p:animEffect transition="in" filter="fade">
                                      <p:cBhvr>
                                        <p:cTn id="17" dur="500"/>
                                        <p:tgtEl>
                                          <p:spTgt spid="1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xEl>
                                              <p:pRg st="2" end="2"/>
                                            </p:txEl>
                                          </p:spTgt>
                                        </p:tgtEl>
                                        <p:attrNameLst>
                                          <p:attrName>style.visibility</p:attrName>
                                        </p:attrNameLst>
                                      </p:cBhvr>
                                      <p:to>
                                        <p:strVal val="visible"/>
                                      </p:to>
                                    </p:set>
                                    <p:animEffect transition="in" filter="fade">
                                      <p:cBhvr>
                                        <p:cTn id="27" dur="500"/>
                                        <p:tgtEl>
                                          <p:spTgt spid="12">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0">
                                            <p:txEl>
                                              <p:pRg st="2" end="2"/>
                                            </p:txEl>
                                          </p:spTgt>
                                        </p:tgtEl>
                                        <p:attrNameLst>
                                          <p:attrName>style.visibility</p:attrName>
                                        </p:attrNameLst>
                                      </p:cBhvr>
                                      <p:to>
                                        <p:strVal val="visible"/>
                                      </p:to>
                                    </p:set>
                                    <p:animEffect transition="in" filter="fade">
                                      <p:cBhvr>
                                        <p:cTn id="32" dur="500"/>
                                        <p:tgtEl>
                                          <p:spTgt spid="20">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2">
                                            <p:txEl>
                                              <p:pRg st="3" end="3"/>
                                            </p:txEl>
                                          </p:spTgt>
                                        </p:tgtEl>
                                        <p:attrNameLst>
                                          <p:attrName>style.visibility</p:attrName>
                                        </p:attrNameLst>
                                      </p:cBhvr>
                                      <p:to>
                                        <p:strVal val="visible"/>
                                      </p:to>
                                    </p:set>
                                    <p:animEffect transition="in" filter="fade">
                                      <p:cBhvr>
                                        <p:cTn id="37" dur="500"/>
                                        <p:tgtEl>
                                          <p:spTgt spid="12">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0">
                                            <p:txEl>
                                              <p:pRg st="3" end="3"/>
                                            </p:txEl>
                                          </p:spTgt>
                                        </p:tgtEl>
                                        <p:attrNameLst>
                                          <p:attrName>style.visibility</p:attrName>
                                        </p:attrNameLst>
                                      </p:cBhvr>
                                      <p:to>
                                        <p:strVal val="visible"/>
                                      </p:to>
                                    </p:set>
                                    <p:animEffect transition="in" filter="fade">
                                      <p:cBhvr>
                                        <p:cTn id="42" dur="500"/>
                                        <p:tgtEl>
                                          <p:spTgt spid="20">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0">
                                            <p:txEl>
                                              <p:pRg st="4" end="4"/>
                                            </p:txEl>
                                          </p:spTgt>
                                        </p:tgtEl>
                                        <p:attrNameLst>
                                          <p:attrName>style.visibility</p:attrName>
                                        </p:attrNameLst>
                                      </p:cBhvr>
                                      <p:to>
                                        <p:strVal val="visible"/>
                                      </p:to>
                                    </p:set>
                                    <p:animEffect transition="in" filter="fade">
                                      <p:cBhvr>
                                        <p:cTn id="47" dur="500"/>
                                        <p:tgtEl>
                                          <p:spTgt spid="20">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2">
                                            <p:txEl>
                                              <p:pRg st="4" end="4"/>
                                            </p:txEl>
                                          </p:spTgt>
                                        </p:tgtEl>
                                        <p:attrNameLst>
                                          <p:attrName>style.visibility</p:attrName>
                                        </p:attrNameLst>
                                      </p:cBhvr>
                                      <p:to>
                                        <p:strVal val="visible"/>
                                      </p:to>
                                    </p:set>
                                    <p:animEffect transition="in" filter="fade">
                                      <p:cBhvr>
                                        <p:cTn id="52" dur="500"/>
                                        <p:tgtEl>
                                          <p:spTgt spid="12">
                                            <p:txEl>
                                              <p:pRg st="4" end="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20">
                                            <p:txEl>
                                              <p:pRg st="5" end="5"/>
                                            </p:txEl>
                                          </p:spTgt>
                                        </p:tgtEl>
                                        <p:attrNameLst>
                                          <p:attrName>style.visibility</p:attrName>
                                        </p:attrNameLst>
                                      </p:cBhvr>
                                      <p:to>
                                        <p:strVal val="visible"/>
                                      </p:to>
                                    </p:set>
                                    <p:animEffect transition="in" filter="fade">
                                      <p:cBhvr>
                                        <p:cTn id="57" dur="500"/>
                                        <p:tgtEl>
                                          <p:spTgt spid="20">
                                            <p:txEl>
                                              <p:pRg st="5" end="5"/>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2">
                                            <p:txEl>
                                              <p:pRg st="5" end="5"/>
                                            </p:txEl>
                                          </p:spTgt>
                                        </p:tgtEl>
                                        <p:attrNameLst>
                                          <p:attrName>style.visibility</p:attrName>
                                        </p:attrNameLst>
                                      </p:cBhvr>
                                      <p:to>
                                        <p:strVal val="visible"/>
                                      </p:to>
                                    </p:set>
                                    <p:animEffect transition="in" filter="fade">
                                      <p:cBhvr>
                                        <p:cTn id="62" dur="500"/>
                                        <p:tgtEl>
                                          <p:spTgt spid="12">
                                            <p:txEl>
                                              <p:pRg st="5" end="5"/>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2">
                                            <p:txEl>
                                              <p:pRg st="6" end="6"/>
                                            </p:txEl>
                                          </p:spTgt>
                                        </p:tgtEl>
                                        <p:attrNameLst>
                                          <p:attrName>style.visibility</p:attrName>
                                        </p:attrNameLst>
                                      </p:cBhvr>
                                      <p:to>
                                        <p:strVal val="visible"/>
                                      </p:to>
                                    </p:set>
                                    <p:animEffect transition="in" filter="fade">
                                      <p:cBhvr>
                                        <p:cTn id="67" dur="500"/>
                                        <p:tgtEl>
                                          <p:spTgt spid="12">
                                            <p:txEl>
                                              <p:pRg st="6" end="6"/>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20">
                                            <p:txEl>
                                              <p:pRg st="6" end="6"/>
                                            </p:txEl>
                                          </p:spTgt>
                                        </p:tgtEl>
                                        <p:attrNameLst>
                                          <p:attrName>style.visibility</p:attrName>
                                        </p:attrNameLst>
                                      </p:cBhvr>
                                      <p:to>
                                        <p:strVal val="visible"/>
                                      </p:to>
                                    </p:set>
                                    <p:animEffect transition="in" filter="fade">
                                      <p:cBhvr>
                                        <p:cTn id="72" dur="500"/>
                                        <p:tgtEl>
                                          <p:spTgt spid="2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30" name="Rectangle 29"/>
          <p:cNvSpPr/>
          <p:nvPr/>
        </p:nvSpPr>
        <p:spPr>
          <a:xfrm>
            <a:off x="2929010"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smtClean="0">
                <a:solidFill>
                  <a:schemeClr val="bg1"/>
                </a:solidFill>
              </a:rPr>
              <a:t>Deeper</a:t>
            </a:r>
            <a:endParaRPr lang="en-GB" sz="1600" b="1" dirty="0">
              <a:solidFill>
                <a:schemeClr val="bg1"/>
              </a:solidFill>
            </a:endParaRPr>
          </a:p>
        </p:txBody>
      </p:sp>
      <p:sp>
        <p:nvSpPr>
          <p:cNvPr id="7" name="Rectangle 6"/>
          <p:cNvSpPr/>
          <p:nvPr/>
        </p:nvSpPr>
        <p:spPr>
          <a:xfrm>
            <a:off x="445574" y="702863"/>
            <a:ext cx="2483893"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Find a Rule – Two Step</a:t>
            </a:r>
            <a:endParaRPr lang="en-GB" sz="1600" b="1" dirty="0">
              <a:solidFill>
                <a:schemeClr val="bg1"/>
              </a:solidFill>
            </a:endParaRPr>
          </a:p>
        </p:txBody>
      </p:sp>
      <p:cxnSp>
        <p:nvCxnSpPr>
          <p:cNvPr id="8" name="Straight Connector 7"/>
          <p:cNvCxnSpPr/>
          <p:nvPr/>
        </p:nvCxnSpPr>
        <p:spPr>
          <a:xfrm>
            <a:off x="2929010" y="679073"/>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755650" y="1203475"/>
            <a:ext cx="3196517" cy="1107996"/>
          </a:xfrm>
          <a:prstGeom prst="rect">
            <a:avLst/>
          </a:prstGeom>
          <a:noFill/>
        </p:spPr>
        <p:txBody>
          <a:bodyPr wrap="square" lIns="0" tIns="0" rIns="0" bIns="0" rtlCol="0">
            <a:spAutoFit/>
          </a:bodyPr>
          <a:lstStyle/>
          <a:p>
            <a:r>
              <a:rPr lang="en-GB" dirty="0"/>
              <a:t>Emily and Jamal </a:t>
            </a:r>
            <a:r>
              <a:rPr lang="en-GB" dirty="0" smtClean="0"/>
              <a:t>are thinking </a:t>
            </a:r>
            <a:r>
              <a:rPr lang="en-GB" dirty="0"/>
              <a:t>how they </a:t>
            </a:r>
            <a:r>
              <a:rPr lang="en-GB" dirty="0" smtClean="0"/>
              <a:t>could </a:t>
            </a:r>
            <a:r>
              <a:rPr lang="en-GB" dirty="0"/>
              <a:t>change this </a:t>
            </a:r>
            <a:r>
              <a:rPr lang="en-GB" dirty="0" smtClean="0"/>
              <a:t/>
            </a:r>
            <a:br>
              <a:rPr lang="en-GB" dirty="0" smtClean="0"/>
            </a:br>
            <a:r>
              <a:rPr lang="en-GB" dirty="0" smtClean="0"/>
              <a:t>two-step </a:t>
            </a:r>
            <a:r>
              <a:rPr lang="en-GB" dirty="0"/>
              <a:t>function machine into a one step-function machine. </a:t>
            </a:r>
          </a:p>
        </p:txBody>
      </p:sp>
      <p:sp>
        <p:nvSpPr>
          <p:cNvPr id="24" name="Rectangle 23"/>
          <p:cNvSpPr/>
          <p:nvPr/>
        </p:nvSpPr>
        <p:spPr>
          <a:xfrm>
            <a:off x="755651" y="2465496"/>
            <a:ext cx="7645206" cy="369332"/>
          </a:xfrm>
          <a:prstGeom prst="rect">
            <a:avLst/>
          </a:prstGeom>
          <a:solidFill>
            <a:srgbClr val="2AB99F"/>
          </a:solidFill>
        </p:spPr>
        <p:txBody>
          <a:bodyPr wrap="square">
            <a:spAutoFit/>
          </a:bodyPr>
          <a:lstStyle/>
          <a:p>
            <a:pPr algn="ctr"/>
            <a:r>
              <a:rPr lang="en-GB" dirty="0">
                <a:solidFill>
                  <a:schemeClr val="bg1"/>
                </a:solidFill>
              </a:rPr>
              <a:t>Do you agree or disagree with each child’s statement? Explain why. </a:t>
            </a:r>
          </a:p>
        </p:txBody>
      </p:sp>
      <p:sp>
        <p:nvSpPr>
          <p:cNvPr id="31" name="Rectangle 30"/>
          <p:cNvSpPr/>
          <p:nvPr/>
        </p:nvSpPr>
        <p:spPr>
          <a:xfrm>
            <a:off x="1963292" y="2937601"/>
            <a:ext cx="6426200" cy="923330"/>
          </a:xfrm>
          <a:prstGeom prst="rect">
            <a:avLst/>
          </a:prstGeom>
        </p:spPr>
        <p:txBody>
          <a:bodyPr wrap="square">
            <a:spAutoFit/>
          </a:bodyPr>
          <a:lstStyle/>
          <a:p>
            <a:r>
              <a:rPr lang="en-GB" b="1" dirty="0" smtClean="0">
                <a:solidFill>
                  <a:srgbClr val="F69035"/>
                </a:solidFill>
              </a:rPr>
              <a:t>Emily:</a:t>
            </a:r>
            <a:r>
              <a:rPr lang="en-GB" b="1" dirty="0">
                <a:solidFill>
                  <a:srgbClr val="F69035"/>
                </a:solidFill>
              </a:rPr>
              <a:t> </a:t>
            </a:r>
            <a:r>
              <a:rPr lang="en-GB" dirty="0" smtClean="0"/>
              <a:t>I </a:t>
            </a:r>
            <a:r>
              <a:rPr lang="en-GB" dirty="0"/>
              <a:t>think that this function machine could be changed to a one-step machine if we add the ×5 and ×2 together to make one function of ×7. The output would still be the same</a:t>
            </a:r>
            <a:r>
              <a:rPr lang="en-GB" dirty="0" smtClean="0"/>
              <a:t>.</a:t>
            </a:r>
            <a:endParaRPr lang="en-GB" dirty="0"/>
          </a:p>
        </p:txBody>
      </p:sp>
      <p:sp>
        <p:nvSpPr>
          <p:cNvPr id="34" name="Rectangle 33"/>
          <p:cNvSpPr/>
          <p:nvPr/>
        </p:nvSpPr>
        <p:spPr>
          <a:xfrm>
            <a:off x="1963293" y="4548863"/>
            <a:ext cx="6510781" cy="923330"/>
          </a:xfrm>
          <a:prstGeom prst="rect">
            <a:avLst/>
          </a:prstGeom>
        </p:spPr>
        <p:txBody>
          <a:bodyPr wrap="square">
            <a:spAutoFit/>
          </a:bodyPr>
          <a:lstStyle/>
          <a:p>
            <a:r>
              <a:rPr lang="en-GB" b="1" dirty="0" smtClean="0">
                <a:solidFill>
                  <a:srgbClr val="9E73B2"/>
                </a:solidFill>
              </a:rPr>
              <a:t>Jamal: </a:t>
            </a:r>
            <a:r>
              <a:rPr lang="en-GB" dirty="0" smtClean="0"/>
              <a:t>I </a:t>
            </a:r>
            <a:r>
              <a:rPr lang="en-GB" dirty="0"/>
              <a:t>think that this function machine could be changed </a:t>
            </a:r>
            <a:r>
              <a:rPr lang="en-GB" dirty="0" smtClean="0"/>
              <a:t>to a </a:t>
            </a:r>
            <a:r>
              <a:rPr lang="en-GB" dirty="0"/>
              <a:t>one-step machine by having the function of ×10. It would then give the same answer as the two-step function </a:t>
            </a:r>
            <a:r>
              <a:rPr lang="en-GB" dirty="0" smtClean="0"/>
              <a:t>machine.</a:t>
            </a:r>
            <a:endParaRPr lang="en-GB" dirty="0"/>
          </a:p>
        </p:txBody>
      </p:sp>
      <p:grpSp>
        <p:nvGrpSpPr>
          <p:cNvPr id="35" name="Group 34"/>
          <p:cNvGrpSpPr/>
          <p:nvPr/>
        </p:nvGrpSpPr>
        <p:grpSpPr>
          <a:xfrm>
            <a:off x="3909779" y="1084862"/>
            <a:ext cx="4548228" cy="1220929"/>
            <a:chOff x="639471" y="1221420"/>
            <a:chExt cx="4548229" cy="1220929"/>
          </a:xfrm>
        </p:grpSpPr>
        <p:grpSp>
          <p:nvGrpSpPr>
            <p:cNvPr id="5" name="Group 4"/>
            <p:cNvGrpSpPr/>
            <p:nvPr/>
          </p:nvGrpSpPr>
          <p:grpSpPr>
            <a:xfrm>
              <a:off x="755651" y="1221420"/>
              <a:ext cx="4335018" cy="1220929"/>
              <a:chOff x="3020236" y="1164279"/>
              <a:chExt cx="5405224" cy="1522346"/>
            </a:xfrm>
          </p:grpSpPr>
          <p:grpSp>
            <p:nvGrpSpPr>
              <p:cNvPr id="10" name="Group 9"/>
              <p:cNvGrpSpPr/>
              <p:nvPr/>
            </p:nvGrpSpPr>
            <p:grpSpPr>
              <a:xfrm>
                <a:off x="4151375" y="1164279"/>
                <a:ext cx="2996122" cy="1522346"/>
                <a:chOff x="2523066" y="2282224"/>
                <a:chExt cx="4097867" cy="2082150"/>
              </a:xfrm>
            </p:grpSpPr>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23066" y="2282224"/>
                  <a:ext cx="4097867" cy="2082150"/>
                </a:xfrm>
                <a:prstGeom prst="rect">
                  <a:avLst/>
                </a:prstGeom>
              </p:spPr>
            </p:pic>
            <p:sp>
              <p:nvSpPr>
                <p:cNvPr id="12" name="TextBox 11"/>
                <p:cNvSpPr txBox="1"/>
                <p:nvPr/>
              </p:nvSpPr>
              <p:spPr>
                <a:xfrm>
                  <a:off x="3217785" y="2655271"/>
                  <a:ext cx="1154648" cy="787315"/>
                </a:xfrm>
                <a:prstGeom prst="rect">
                  <a:avLst/>
                </a:prstGeom>
                <a:noFill/>
              </p:spPr>
              <p:txBody>
                <a:bodyPr wrap="square" rtlCol="0">
                  <a:spAutoFit/>
                </a:bodyPr>
                <a:lstStyle/>
                <a:p>
                  <a:pPr algn="ctr"/>
                  <a:r>
                    <a:rPr lang="en-GB" sz="2400" b="1" dirty="0" smtClean="0">
                      <a:solidFill>
                        <a:srgbClr val="2AB99F"/>
                      </a:solidFill>
                    </a:rPr>
                    <a:t>×5</a:t>
                  </a:r>
                  <a:endParaRPr lang="en-GB" sz="2400" b="1" dirty="0">
                    <a:solidFill>
                      <a:srgbClr val="2AB99F"/>
                    </a:solidFill>
                  </a:endParaRPr>
                </a:p>
              </p:txBody>
            </p:sp>
            <p:sp>
              <p:nvSpPr>
                <p:cNvPr id="13" name="TextBox 12"/>
                <p:cNvSpPr txBox="1"/>
                <p:nvPr/>
              </p:nvSpPr>
              <p:spPr>
                <a:xfrm>
                  <a:off x="4780480" y="2641967"/>
                  <a:ext cx="1135295" cy="787315"/>
                </a:xfrm>
                <a:prstGeom prst="rect">
                  <a:avLst/>
                </a:prstGeom>
                <a:noFill/>
              </p:spPr>
              <p:txBody>
                <a:bodyPr wrap="square" rtlCol="0">
                  <a:spAutoFit/>
                </a:bodyPr>
                <a:lstStyle/>
                <a:p>
                  <a:pPr algn="ctr"/>
                  <a:r>
                    <a:rPr lang="en-GB" sz="2400" b="1" dirty="0" smtClean="0">
                      <a:solidFill>
                        <a:srgbClr val="3FB1E5"/>
                      </a:solidFill>
                      <a:latin typeface="Open Sans" panose="020B0606030504020204" pitchFamily="34" charset="0"/>
                      <a:ea typeface="Open Sans" panose="020B0606030504020204" pitchFamily="34" charset="0"/>
                      <a:cs typeface="Open Sans" panose="020B0606030504020204" pitchFamily="34" charset="0"/>
                    </a:rPr>
                    <a:t>×2</a:t>
                  </a:r>
                  <a:endParaRPr lang="en-GB" sz="2400" b="1" dirty="0">
                    <a:solidFill>
                      <a:srgbClr val="3FB1E5"/>
                    </a:solidFill>
                  </a:endParaRPr>
                </a:p>
              </p:txBody>
            </p:sp>
          </p:grpSp>
          <p:sp>
            <p:nvSpPr>
              <p:cNvPr id="4" name="Oval 3"/>
              <p:cNvSpPr/>
              <p:nvPr/>
            </p:nvSpPr>
            <p:spPr>
              <a:xfrm>
                <a:off x="3020236" y="1234799"/>
                <a:ext cx="837535" cy="837535"/>
              </a:xfrm>
              <a:prstGeom prst="ellipse">
                <a:avLst/>
              </a:prstGeom>
              <a:solidFill>
                <a:schemeClr val="bg1"/>
              </a:solidFill>
              <a:ln w="31750">
                <a:solidFill>
                  <a:srgbClr val="7FC3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5" name="Oval 24"/>
              <p:cNvSpPr/>
              <p:nvPr/>
            </p:nvSpPr>
            <p:spPr>
              <a:xfrm>
                <a:off x="7587925" y="1620327"/>
                <a:ext cx="837535" cy="837535"/>
              </a:xfrm>
              <a:prstGeom prst="ellipse">
                <a:avLst/>
              </a:prstGeom>
              <a:solidFill>
                <a:schemeClr val="bg1"/>
              </a:solidFill>
              <a:ln w="31750">
                <a:solidFill>
                  <a:srgbClr val="3FB1E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grpSp>
            <p:nvGrpSpPr>
              <p:cNvPr id="14" name="Group 13"/>
              <p:cNvGrpSpPr/>
              <p:nvPr/>
            </p:nvGrpSpPr>
            <p:grpSpPr>
              <a:xfrm>
                <a:off x="7074661" y="1892489"/>
                <a:ext cx="498082" cy="256143"/>
                <a:chOff x="6487811" y="3777885"/>
                <a:chExt cx="536453" cy="256143"/>
              </a:xfrm>
            </p:grpSpPr>
            <p:sp>
              <p:nvSpPr>
                <p:cNvPr id="15" name="Freeform 14"/>
                <p:cNvSpPr/>
                <p:nvPr/>
              </p:nvSpPr>
              <p:spPr>
                <a:xfrm rot="21025142">
                  <a:off x="6487811" y="3777885"/>
                  <a:ext cx="387005" cy="176809"/>
                </a:xfrm>
                <a:custGeom>
                  <a:avLst/>
                  <a:gdLst>
                    <a:gd name="connsiteX0" fmla="*/ 0 w 495300"/>
                    <a:gd name="connsiteY0" fmla="*/ 0 h 144780"/>
                    <a:gd name="connsiteX1" fmla="*/ 175260 w 495300"/>
                    <a:gd name="connsiteY1" fmla="*/ 114300 h 144780"/>
                    <a:gd name="connsiteX2" fmla="*/ 495300 w 495300"/>
                    <a:gd name="connsiteY2" fmla="*/ 144780 h 144780"/>
                    <a:gd name="connsiteX3" fmla="*/ 495300 w 495300"/>
                    <a:gd name="connsiteY3" fmla="*/ 144780 h 144780"/>
                    <a:gd name="connsiteX0" fmla="*/ 0 w 868680"/>
                    <a:gd name="connsiteY0" fmla="*/ 0 h 147037"/>
                    <a:gd name="connsiteX1" fmla="*/ 175260 w 868680"/>
                    <a:gd name="connsiteY1" fmla="*/ 114300 h 147037"/>
                    <a:gd name="connsiteX2" fmla="*/ 495300 w 868680"/>
                    <a:gd name="connsiteY2" fmla="*/ 144780 h 147037"/>
                    <a:gd name="connsiteX3" fmla="*/ 868680 w 868680"/>
                    <a:gd name="connsiteY3" fmla="*/ 144780 h 147037"/>
                    <a:gd name="connsiteX0" fmla="*/ 0 w 868680"/>
                    <a:gd name="connsiteY0" fmla="*/ 0 h 147037"/>
                    <a:gd name="connsiteX1" fmla="*/ 175260 w 868680"/>
                    <a:gd name="connsiteY1" fmla="*/ 114300 h 147037"/>
                    <a:gd name="connsiteX2" fmla="*/ 495300 w 868680"/>
                    <a:gd name="connsiteY2" fmla="*/ 144780 h 147037"/>
                    <a:gd name="connsiteX3" fmla="*/ 868680 w 868680"/>
                    <a:gd name="connsiteY3" fmla="*/ 144780 h 147037"/>
                    <a:gd name="connsiteX0" fmla="*/ 0 w 868680"/>
                    <a:gd name="connsiteY0" fmla="*/ 0 h 205820"/>
                    <a:gd name="connsiteX1" fmla="*/ 175260 w 868680"/>
                    <a:gd name="connsiteY1" fmla="*/ 114300 h 205820"/>
                    <a:gd name="connsiteX2" fmla="*/ 426244 w 868680"/>
                    <a:gd name="connsiteY2" fmla="*/ 205542 h 205820"/>
                    <a:gd name="connsiteX3" fmla="*/ 868680 w 868680"/>
                    <a:gd name="connsiteY3" fmla="*/ 144780 h 205820"/>
                    <a:gd name="connsiteX0" fmla="*/ 0 w 868680"/>
                    <a:gd name="connsiteY0" fmla="*/ 0 h 144780"/>
                    <a:gd name="connsiteX1" fmla="*/ 175260 w 868680"/>
                    <a:gd name="connsiteY1" fmla="*/ 114300 h 144780"/>
                    <a:gd name="connsiteX2" fmla="*/ 868680 w 868680"/>
                    <a:gd name="connsiteY2" fmla="*/ 144780 h 144780"/>
                    <a:gd name="connsiteX0" fmla="*/ 0 w 868680"/>
                    <a:gd name="connsiteY0" fmla="*/ 0 h 201577"/>
                    <a:gd name="connsiteX1" fmla="*/ 234791 w 868680"/>
                    <a:gd name="connsiteY1" fmla="*/ 197159 h 201577"/>
                    <a:gd name="connsiteX2" fmla="*/ 868680 w 868680"/>
                    <a:gd name="connsiteY2" fmla="*/ 144780 h 201577"/>
                    <a:gd name="connsiteX0" fmla="*/ 0 w 868680"/>
                    <a:gd name="connsiteY0" fmla="*/ 0 h 201577"/>
                    <a:gd name="connsiteX1" fmla="*/ 234791 w 868680"/>
                    <a:gd name="connsiteY1" fmla="*/ 197159 h 201577"/>
                    <a:gd name="connsiteX2" fmla="*/ 868680 w 868680"/>
                    <a:gd name="connsiteY2" fmla="*/ 144780 h 201577"/>
                    <a:gd name="connsiteX0" fmla="*/ 0 w 625793"/>
                    <a:gd name="connsiteY0" fmla="*/ 0 h 233163"/>
                    <a:gd name="connsiteX1" fmla="*/ 234791 w 625793"/>
                    <a:gd name="connsiteY1" fmla="*/ 197159 h 233163"/>
                    <a:gd name="connsiteX2" fmla="*/ 625793 w 625793"/>
                    <a:gd name="connsiteY2" fmla="*/ 233163 h 233163"/>
                    <a:gd name="connsiteX0" fmla="*/ 0 w 628174"/>
                    <a:gd name="connsiteY0" fmla="*/ 0 h 222115"/>
                    <a:gd name="connsiteX1" fmla="*/ 234791 w 628174"/>
                    <a:gd name="connsiteY1" fmla="*/ 197159 h 222115"/>
                    <a:gd name="connsiteX2" fmla="*/ 628174 w 628174"/>
                    <a:gd name="connsiteY2" fmla="*/ 222115 h 222115"/>
                    <a:gd name="connsiteX0" fmla="*/ 0 w 628174"/>
                    <a:gd name="connsiteY0" fmla="*/ 0 h 223634"/>
                    <a:gd name="connsiteX1" fmla="*/ 234791 w 628174"/>
                    <a:gd name="connsiteY1" fmla="*/ 197159 h 223634"/>
                    <a:gd name="connsiteX2" fmla="*/ 628174 w 628174"/>
                    <a:gd name="connsiteY2" fmla="*/ 222115 h 223634"/>
                    <a:gd name="connsiteX0" fmla="*/ 0 w 628174"/>
                    <a:gd name="connsiteY0" fmla="*/ 0 h 223635"/>
                    <a:gd name="connsiteX1" fmla="*/ 234791 w 628174"/>
                    <a:gd name="connsiteY1" fmla="*/ 197159 h 223635"/>
                    <a:gd name="connsiteX2" fmla="*/ 628174 w 628174"/>
                    <a:gd name="connsiteY2" fmla="*/ 222115 h 223635"/>
                    <a:gd name="connsiteX0" fmla="*/ 0 w 628174"/>
                    <a:gd name="connsiteY0" fmla="*/ 0 h 223635"/>
                    <a:gd name="connsiteX1" fmla="*/ 234791 w 628174"/>
                    <a:gd name="connsiteY1" fmla="*/ 197159 h 223635"/>
                    <a:gd name="connsiteX2" fmla="*/ 628174 w 628174"/>
                    <a:gd name="connsiteY2" fmla="*/ 222115 h 223635"/>
                    <a:gd name="connsiteX0" fmla="*/ 0 w 644843"/>
                    <a:gd name="connsiteY0" fmla="*/ 0 h 177924"/>
                    <a:gd name="connsiteX1" fmla="*/ 251460 w 644843"/>
                    <a:gd name="connsiteY1" fmla="*/ 152968 h 177924"/>
                    <a:gd name="connsiteX2" fmla="*/ 644843 w 644843"/>
                    <a:gd name="connsiteY2" fmla="*/ 177924 h 177924"/>
                    <a:gd name="connsiteX0" fmla="*/ 0 w 644843"/>
                    <a:gd name="connsiteY0" fmla="*/ 0 h 177924"/>
                    <a:gd name="connsiteX1" fmla="*/ 251460 w 644843"/>
                    <a:gd name="connsiteY1" fmla="*/ 152968 h 177924"/>
                    <a:gd name="connsiteX2" fmla="*/ 644843 w 644843"/>
                    <a:gd name="connsiteY2" fmla="*/ 177924 h 177924"/>
                    <a:gd name="connsiteX0" fmla="*/ 0 w 501968"/>
                    <a:gd name="connsiteY0" fmla="*/ 0 h 171660"/>
                    <a:gd name="connsiteX1" fmla="*/ 251460 w 501968"/>
                    <a:gd name="connsiteY1" fmla="*/ 152968 h 171660"/>
                    <a:gd name="connsiteX2" fmla="*/ 501968 w 501968"/>
                    <a:gd name="connsiteY2" fmla="*/ 169638 h 171660"/>
                    <a:gd name="connsiteX0" fmla="*/ 0 w 501968"/>
                    <a:gd name="connsiteY0" fmla="*/ 0 h 169638"/>
                    <a:gd name="connsiteX1" fmla="*/ 194310 w 501968"/>
                    <a:gd name="connsiteY1" fmla="*/ 141920 h 169638"/>
                    <a:gd name="connsiteX2" fmla="*/ 501968 w 501968"/>
                    <a:gd name="connsiteY2" fmla="*/ 169638 h 169638"/>
                    <a:gd name="connsiteX0" fmla="*/ 0 w 501968"/>
                    <a:gd name="connsiteY0" fmla="*/ 0 h 170586"/>
                    <a:gd name="connsiteX1" fmla="*/ 222885 w 501968"/>
                    <a:gd name="connsiteY1" fmla="*/ 150207 h 170586"/>
                    <a:gd name="connsiteX2" fmla="*/ 501968 w 501968"/>
                    <a:gd name="connsiteY2" fmla="*/ 169638 h 170586"/>
                    <a:gd name="connsiteX0" fmla="*/ 0 w 501968"/>
                    <a:gd name="connsiteY0" fmla="*/ 0 h 170586"/>
                    <a:gd name="connsiteX1" fmla="*/ 222885 w 501968"/>
                    <a:gd name="connsiteY1" fmla="*/ 150207 h 170586"/>
                    <a:gd name="connsiteX2" fmla="*/ 501968 w 501968"/>
                    <a:gd name="connsiteY2" fmla="*/ 169638 h 170586"/>
                    <a:gd name="connsiteX0" fmla="*/ 0 w 501968"/>
                    <a:gd name="connsiteY0" fmla="*/ 0 h 170586"/>
                    <a:gd name="connsiteX1" fmla="*/ 222885 w 501968"/>
                    <a:gd name="connsiteY1" fmla="*/ 150207 h 170586"/>
                    <a:gd name="connsiteX2" fmla="*/ 501968 w 501968"/>
                    <a:gd name="connsiteY2" fmla="*/ 169638 h 170586"/>
                    <a:gd name="connsiteX0" fmla="*/ 0 w 501968"/>
                    <a:gd name="connsiteY0" fmla="*/ 0 h 171795"/>
                    <a:gd name="connsiteX1" fmla="*/ 222885 w 501968"/>
                    <a:gd name="connsiteY1" fmla="*/ 150207 h 171795"/>
                    <a:gd name="connsiteX2" fmla="*/ 501968 w 501968"/>
                    <a:gd name="connsiteY2" fmla="*/ 169638 h 171795"/>
                    <a:gd name="connsiteX0" fmla="*/ 0 w 515351"/>
                    <a:gd name="connsiteY0" fmla="*/ 0 h 205191"/>
                    <a:gd name="connsiteX1" fmla="*/ 222885 w 515351"/>
                    <a:gd name="connsiteY1" fmla="*/ 150207 h 205191"/>
                    <a:gd name="connsiteX2" fmla="*/ 515351 w 515351"/>
                    <a:gd name="connsiteY2" fmla="*/ 205076 h 205191"/>
                    <a:gd name="connsiteX0" fmla="*/ 0 w 515351"/>
                    <a:gd name="connsiteY0" fmla="*/ 0 h 205076"/>
                    <a:gd name="connsiteX1" fmla="*/ 222885 w 515351"/>
                    <a:gd name="connsiteY1" fmla="*/ 150207 h 205076"/>
                    <a:gd name="connsiteX2" fmla="*/ 515351 w 515351"/>
                    <a:gd name="connsiteY2" fmla="*/ 205076 h 205076"/>
                  </a:gdLst>
                  <a:ahLst/>
                  <a:cxnLst>
                    <a:cxn ang="0">
                      <a:pos x="connsiteX0" y="connsiteY0"/>
                    </a:cxn>
                    <a:cxn ang="0">
                      <a:pos x="connsiteX1" y="connsiteY1"/>
                    </a:cxn>
                    <a:cxn ang="0">
                      <a:pos x="connsiteX2" y="connsiteY2"/>
                    </a:cxn>
                  </a:cxnLst>
                  <a:rect l="l" t="t" r="r" b="b"/>
                  <a:pathLst>
                    <a:path w="515351" h="205076">
                      <a:moveTo>
                        <a:pt x="0" y="0"/>
                      </a:moveTo>
                      <a:cubicBezTo>
                        <a:pt x="51118" y="47847"/>
                        <a:pt x="136993" y="116028"/>
                        <a:pt x="222885" y="150207"/>
                      </a:cubicBezTo>
                      <a:cubicBezTo>
                        <a:pt x="308777" y="184386"/>
                        <a:pt x="394684" y="198808"/>
                        <a:pt x="515351" y="205076"/>
                      </a:cubicBezTo>
                    </a:path>
                  </a:pathLst>
                </a:custGeom>
                <a:noFill/>
                <a:ln w="95250">
                  <a:solidFill>
                    <a:srgbClr val="3FB1E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Isosceles Triangle 15"/>
                <p:cNvSpPr/>
                <p:nvPr/>
              </p:nvSpPr>
              <p:spPr>
                <a:xfrm rot="5230970">
                  <a:off x="6821857" y="3831622"/>
                  <a:ext cx="219075" cy="185738"/>
                </a:xfrm>
                <a:prstGeom prst="triangle">
                  <a:avLst/>
                </a:prstGeom>
                <a:solidFill>
                  <a:srgbClr val="3F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p:cNvGrpSpPr/>
              <p:nvPr/>
            </p:nvGrpSpPr>
            <p:grpSpPr>
              <a:xfrm flipV="1">
                <a:off x="3785981" y="1209358"/>
                <a:ext cx="498082" cy="256143"/>
                <a:chOff x="6487811" y="3777885"/>
                <a:chExt cx="536453" cy="256143"/>
              </a:xfrm>
            </p:grpSpPr>
            <p:sp>
              <p:nvSpPr>
                <p:cNvPr id="27" name="Freeform 26"/>
                <p:cNvSpPr/>
                <p:nvPr/>
              </p:nvSpPr>
              <p:spPr>
                <a:xfrm rot="21025142">
                  <a:off x="6487811" y="3777885"/>
                  <a:ext cx="387005" cy="176809"/>
                </a:xfrm>
                <a:custGeom>
                  <a:avLst/>
                  <a:gdLst>
                    <a:gd name="connsiteX0" fmla="*/ 0 w 495300"/>
                    <a:gd name="connsiteY0" fmla="*/ 0 h 144780"/>
                    <a:gd name="connsiteX1" fmla="*/ 175260 w 495300"/>
                    <a:gd name="connsiteY1" fmla="*/ 114300 h 144780"/>
                    <a:gd name="connsiteX2" fmla="*/ 495300 w 495300"/>
                    <a:gd name="connsiteY2" fmla="*/ 144780 h 144780"/>
                    <a:gd name="connsiteX3" fmla="*/ 495300 w 495300"/>
                    <a:gd name="connsiteY3" fmla="*/ 144780 h 144780"/>
                    <a:gd name="connsiteX0" fmla="*/ 0 w 868680"/>
                    <a:gd name="connsiteY0" fmla="*/ 0 h 147037"/>
                    <a:gd name="connsiteX1" fmla="*/ 175260 w 868680"/>
                    <a:gd name="connsiteY1" fmla="*/ 114300 h 147037"/>
                    <a:gd name="connsiteX2" fmla="*/ 495300 w 868680"/>
                    <a:gd name="connsiteY2" fmla="*/ 144780 h 147037"/>
                    <a:gd name="connsiteX3" fmla="*/ 868680 w 868680"/>
                    <a:gd name="connsiteY3" fmla="*/ 144780 h 147037"/>
                    <a:gd name="connsiteX0" fmla="*/ 0 w 868680"/>
                    <a:gd name="connsiteY0" fmla="*/ 0 h 147037"/>
                    <a:gd name="connsiteX1" fmla="*/ 175260 w 868680"/>
                    <a:gd name="connsiteY1" fmla="*/ 114300 h 147037"/>
                    <a:gd name="connsiteX2" fmla="*/ 495300 w 868680"/>
                    <a:gd name="connsiteY2" fmla="*/ 144780 h 147037"/>
                    <a:gd name="connsiteX3" fmla="*/ 868680 w 868680"/>
                    <a:gd name="connsiteY3" fmla="*/ 144780 h 147037"/>
                    <a:gd name="connsiteX0" fmla="*/ 0 w 868680"/>
                    <a:gd name="connsiteY0" fmla="*/ 0 h 205820"/>
                    <a:gd name="connsiteX1" fmla="*/ 175260 w 868680"/>
                    <a:gd name="connsiteY1" fmla="*/ 114300 h 205820"/>
                    <a:gd name="connsiteX2" fmla="*/ 426244 w 868680"/>
                    <a:gd name="connsiteY2" fmla="*/ 205542 h 205820"/>
                    <a:gd name="connsiteX3" fmla="*/ 868680 w 868680"/>
                    <a:gd name="connsiteY3" fmla="*/ 144780 h 205820"/>
                    <a:gd name="connsiteX0" fmla="*/ 0 w 868680"/>
                    <a:gd name="connsiteY0" fmla="*/ 0 h 144780"/>
                    <a:gd name="connsiteX1" fmla="*/ 175260 w 868680"/>
                    <a:gd name="connsiteY1" fmla="*/ 114300 h 144780"/>
                    <a:gd name="connsiteX2" fmla="*/ 868680 w 868680"/>
                    <a:gd name="connsiteY2" fmla="*/ 144780 h 144780"/>
                    <a:gd name="connsiteX0" fmla="*/ 0 w 868680"/>
                    <a:gd name="connsiteY0" fmla="*/ 0 h 201577"/>
                    <a:gd name="connsiteX1" fmla="*/ 234791 w 868680"/>
                    <a:gd name="connsiteY1" fmla="*/ 197159 h 201577"/>
                    <a:gd name="connsiteX2" fmla="*/ 868680 w 868680"/>
                    <a:gd name="connsiteY2" fmla="*/ 144780 h 201577"/>
                    <a:gd name="connsiteX0" fmla="*/ 0 w 868680"/>
                    <a:gd name="connsiteY0" fmla="*/ 0 h 201577"/>
                    <a:gd name="connsiteX1" fmla="*/ 234791 w 868680"/>
                    <a:gd name="connsiteY1" fmla="*/ 197159 h 201577"/>
                    <a:gd name="connsiteX2" fmla="*/ 868680 w 868680"/>
                    <a:gd name="connsiteY2" fmla="*/ 144780 h 201577"/>
                    <a:gd name="connsiteX0" fmla="*/ 0 w 625793"/>
                    <a:gd name="connsiteY0" fmla="*/ 0 h 233163"/>
                    <a:gd name="connsiteX1" fmla="*/ 234791 w 625793"/>
                    <a:gd name="connsiteY1" fmla="*/ 197159 h 233163"/>
                    <a:gd name="connsiteX2" fmla="*/ 625793 w 625793"/>
                    <a:gd name="connsiteY2" fmla="*/ 233163 h 233163"/>
                    <a:gd name="connsiteX0" fmla="*/ 0 w 628174"/>
                    <a:gd name="connsiteY0" fmla="*/ 0 h 222115"/>
                    <a:gd name="connsiteX1" fmla="*/ 234791 w 628174"/>
                    <a:gd name="connsiteY1" fmla="*/ 197159 h 222115"/>
                    <a:gd name="connsiteX2" fmla="*/ 628174 w 628174"/>
                    <a:gd name="connsiteY2" fmla="*/ 222115 h 222115"/>
                    <a:gd name="connsiteX0" fmla="*/ 0 w 628174"/>
                    <a:gd name="connsiteY0" fmla="*/ 0 h 223634"/>
                    <a:gd name="connsiteX1" fmla="*/ 234791 w 628174"/>
                    <a:gd name="connsiteY1" fmla="*/ 197159 h 223634"/>
                    <a:gd name="connsiteX2" fmla="*/ 628174 w 628174"/>
                    <a:gd name="connsiteY2" fmla="*/ 222115 h 223634"/>
                    <a:gd name="connsiteX0" fmla="*/ 0 w 628174"/>
                    <a:gd name="connsiteY0" fmla="*/ 0 h 223635"/>
                    <a:gd name="connsiteX1" fmla="*/ 234791 w 628174"/>
                    <a:gd name="connsiteY1" fmla="*/ 197159 h 223635"/>
                    <a:gd name="connsiteX2" fmla="*/ 628174 w 628174"/>
                    <a:gd name="connsiteY2" fmla="*/ 222115 h 223635"/>
                    <a:gd name="connsiteX0" fmla="*/ 0 w 628174"/>
                    <a:gd name="connsiteY0" fmla="*/ 0 h 223635"/>
                    <a:gd name="connsiteX1" fmla="*/ 234791 w 628174"/>
                    <a:gd name="connsiteY1" fmla="*/ 197159 h 223635"/>
                    <a:gd name="connsiteX2" fmla="*/ 628174 w 628174"/>
                    <a:gd name="connsiteY2" fmla="*/ 222115 h 223635"/>
                    <a:gd name="connsiteX0" fmla="*/ 0 w 644843"/>
                    <a:gd name="connsiteY0" fmla="*/ 0 h 177924"/>
                    <a:gd name="connsiteX1" fmla="*/ 251460 w 644843"/>
                    <a:gd name="connsiteY1" fmla="*/ 152968 h 177924"/>
                    <a:gd name="connsiteX2" fmla="*/ 644843 w 644843"/>
                    <a:gd name="connsiteY2" fmla="*/ 177924 h 177924"/>
                    <a:gd name="connsiteX0" fmla="*/ 0 w 644843"/>
                    <a:gd name="connsiteY0" fmla="*/ 0 h 177924"/>
                    <a:gd name="connsiteX1" fmla="*/ 251460 w 644843"/>
                    <a:gd name="connsiteY1" fmla="*/ 152968 h 177924"/>
                    <a:gd name="connsiteX2" fmla="*/ 644843 w 644843"/>
                    <a:gd name="connsiteY2" fmla="*/ 177924 h 177924"/>
                    <a:gd name="connsiteX0" fmla="*/ 0 w 501968"/>
                    <a:gd name="connsiteY0" fmla="*/ 0 h 171660"/>
                    <a:gd name="connsiteX1" fmla="*/ 251460 w 501968"/>
                    <a:gd name="connsiteY1" fmla="*/ 152968 h 171660"/>
                    <a:gd name="connsiteX2" fmla="*/ 501968 w 501968"/>
                    <a:gd name="connsiteY2" fmla="*/ 169638 h 171660"/>
                    <a:gd name="connsiteX0" fmla="*/ 0 w 501968"/>
                    <a:gd name="connsiteY0" fmla="*/ 0 h 169638"/>
                    <a:gd name="connsiteX1" fmla="*/ 194310 w 501968"/>
                    <a:gd name="connsiteY1" fmla="*/ 141920 h 169638"/>
                    <a:gd name="connsiteX2" fmla="*/ 501968 w 501968"/>
                    <a:gd name="connsiteY2" fmla="*/ 169638 h 169638"/>
                    <a:gd name="connsiteX0" fmla="*/ 0 w 501968"/>
                    <a:gd name="connsiteY0" fmla="*/ 0 h 170586"/>
                    <a:gd name="connsiteX1" fmla="*/ 222885 w 501968"/>
                    <a:gd name="connsiteY1" fmla="*/ 150207 h 170586"/>
                    <a:gd name="connsiteX2" fmla="*/ 501968 w 501968"/>
                    <a:gd name="connsiteY2" fmla="*/ 169638 h 170586"/>
                    <a:gd name="connsiteX0" fmla="*/ 0 w 501968"/>
                    <a:gd name="connsiteY0" fmla="*/ 0 h 170586"/>
                    <a:gd name="connsiteX1" fmla="*/ 222885 w 501968"/>
                    <a:gd name="connsiteY1" fmla="*/ 150207 h 170586"/>
                    <a:gd name="connsiteX2" fmla="*/ 501968 w 501968"/>
                    <a:gd name="connsiteY2" fmla="*/ 169638 h 170586"/>
                    <a:gd name="connsiteX0" fmla="*/ 0 w 501968"/>
                    <a:gd name="connsiteY0" fmla="*/ 0 h 170586"/>
                    <a:gd name="connsiteX1" fmla="*/ 222885 w 501968"/>
                    <a:gd name="connsiteY1" fmla="*/ 150207 h 170586"/>
                    <a:gd name="connsiteX2" fmla="*/ 501968 w 501968"/>
                    <a:gd name="connsiteY2" fmla="*/ 169638 h 170586"/>
                    <a:gd name="connsiteX0" fmla="*/ 0 w 501968"/>
                    <a:gd name="connsiteY0" fmla="*/ 0 h 171795"/>
                    <a:gd name="connsiteX1" fmla="*/ 222885 w 501968"/>
                    <a:gd name="connsiteY1" fmla="*/ 150207 h 171795"/>
                    <a:gd name="connsiteX2" fmla="*/ 501968 w 501968"/>
                    <a:gd name="connsiteY2" fmla="*/ 169638 h 171795"/>
                    <a:gd name="connsiteX0" fmla="*/ 0 w 515351"/>
                    <a:gd name="connsiteY0" fmla="*/ 0 h 205191"/>
                    <a:gd name="connsiteX1" fmla="*/ 222885 w 515351"/>
                    <a:gd name="connsiteY1" fmla="*/ 150207 h 205191"/>
                    <a:gd name="connsiteX2" fmla="*/ 515351 w 515351"/>
                    <a:gd name="connsiteY2" fmla="*/ 205076 h 205191"/>
                    <a:gd name="connsiteX0" fmla="*/ 0 w 515351"/>
                    <a:gd name="connsiteY0" fmla="*/ 0 h 205076"/>
                    <a:gd name="connsiteX1" fmla="*/ 222885 w 515351"/>
                    <a:gd name="connsiteY1" fmla="*/ 150207 h 205076"/>
                    <a:gd name="connsiteX2" fmla="*/ 515351 w 515351"/>
                    <a:gd name="connsiteY2" fmla="*/ 205076 h 205076"/>
                  </a:gdLst>
                  <a:ahLst/>
                  <a:cxnLst>
                    <a:cxn ang="0">
                      <a:pos x="connsiteX0" y="connsiteY0"/>
                    </a:cxn>
                    <a:cxn ang="0">
                      <a:pos x="connsiteX1" y="connsiteY1"/>
                    </a:cxn>
                    <a:cxn ang="0">
                      <a:pos x="connsiteX2" y="connsiteY2"/>
                    </a:cxn>
                  </a:cxnLst>
                  <a:rect l="l" t="t" r="r" b="b"/>
                  <a:pathLst>
                    <a:path w="515351" h="205076">
                      <a:moveTo>
                        <a:pt x="0" y="0"/>
                      </a:moveTo>
                      <a:cubicBezTo>
                        <a:pt x="51118" y="47847"/>
                        <a:pt x="136993" y="116028"/>
                        <a:pt x="222885" y="150207"/>
                      </a:cubicBezTo>
                      <a:cubicBezTo>
                        <a:pt x="308777" y="184386"/>
                        <a:pt x="394684" y="198808"/>
                        <a:pt x="515351" y="205076"/>
                      </a:cubicBezTo>
                    </a:path>
                  </a:pathLst>
                </a:custGeom>
                <a:noFill/>
                <a:ln w="95250">
                  <a:solidFill>
                    <a:srgbClr val="7FC3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Isosceles Triangle 27"/>
                <p:cNvSpPr/>
                <p:nvPr/>
              </p:nvSpPr>
              <p:spPr>
                <a:xfrm rot="5230970">
                  <a:off x="6821857" y="3831622"/>
                  <a:ext cx="219075" cy="185738"/>
                </a:xfrm>
                <a:prstGeom prst="triangle">
                  <a:avLst/>
                </a:prstGeom>
                <a:solidFill>
                  <a:srgbClr val="7FC3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2" name="TextBox 31"/>
            <p:cNvSpPr txBox="1"/>
            <p:nvPr/>
          </p:nvSpPr>
          <p:spPr>
            <a:xfrm>
              <a:off x="639471" y="1448095"/>
              <a:ext cx="881505" cy="338554"/>
            </a:xfrm>
            <a:prstGeom prst="rect">
              <a:avLst/>
            </a:prstGeom>
            <a:noFill/>
          </p:spPr>
          <p:txBody>
            <a:bodyPr wrap="square" rtlCol="0">
              <a:spAutoFit/>
            </a:bodyPr>
            <a:lstStyle/>
            <a:p>
              <a:pPr algn="ctr"/>
              <a:r>
                <a:rPr lang="en-GB" sz="1600" dirty="0" smtClean="0">
                  <a:solidFill>
                    <a:srgbClr val="7FC348"/>
                  </a:solidFill>
                </a:rPr>
                <a:t>Input</a:t>
              </a:r>
              <a:endParaRPr lang="en-GB" sz="1600" dirty="0">
                <a:solidFill>
                  <a:srgbClr val="7FC348"/>
                </a:solidFill>
              </a:endParaRPr>
            </a:p>
          </p:txBody>
        </p:sp>
        <p:sp>
          <p:nvSpPr>
            <p:cNvPr id="36" name="TextBox 35"/>
            <p:cNvSpPr txBox="1"/>
            <p:nvPr/>
          </p:nvSpPr>
          <p:spPr>
            <a:xfrm>
              <a:off x="4306195" y="1766025"/>
              <a:ext cx="881505" cy="307777"/>
            </a:xfrm>
            <a:prstGeom prst="rect">
              <a:avLst/>
            </a:prstGeom>
            <a:noFill/>
          </p:spPr>
          <p:txBody>
            <a:bodyPr wrap="square" rtlCol="0">
              <a:spAutoFit/>
            </a:bodyPr>
            <a:lstStyle/>
            <a:p>
              <a:pPr algn="ctr"/>
              <a:r>
                <a:rPr lang="en-GB" sz="1400" dirty="0" smtClean="0">
                  <a:solidFill>
                    <a:srgbClr val="3FB1E5"/>
                  </a:solidFill>
                </a:rPr>
                <a:t>Output</a:t>
              </a:r>
              <a:endParaRPr lang="en-GB" sz="1400" dirty="0">
                <a:solidFill>
                  <a:srgbClr val="3FB1E5"/>
                </a:solidFill>
              </a:endParaRPr>
            </a:p>
          </p:txBody>
        </p:sp>
      </p:grpSp>
      <p:sp>
        <p:nvSpPr>
          <p:cNvPr id="33" name="Oval 32"/>
          <p:cNvSpPr/>
          <p:nvPr/>
        </p:nvSpPr>
        <p:spPr>
          <a:xfrm>
            <a:off x="817860" y="4644113"/>
            <a:ext cx="923330" cy="923330"/>
          </a:xfrm>
          <a:prstGeom prst="ellipse">
            <a:avLst/>
          </a:prstGeom>
          <a:blipFill dpi="0" rotWithShape="1">
            <a:blip r:embed="rId4" cstate="print">
              <a:extLst>
                <a:ext uri="{28A0092B-C50C-407E-A947-70E740481C1C}">
                  <a14:useLocalDpi xmlns:a14="http://schemas.microsoft.com/office/drawing/2010/main" val="0"/>
                </a:ext>
              </a:extLst>
            </a:blip>
            <a:srcRect/>
            <a:stretch>
              <a:fillRect l="-21142" t="3637" r="-28182" b="-251549"/>
            </a:stretch>
          </a:blipFill>
          <a:ln w="25400">
            <a:solidFill>
              <a:srgbClr val="9E73B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p:cNvSpPr/>
          <p:nvPr/>
        </p:nvSpPr>
        <p:spPr>
          <a:xfrm>
            <a:off x="817861" y="3018861"/>
            <a:ext cx="923330" cy="923330"/>
          </a:xfrm>
          <a:prstGeom prst="ellipse">
            <a:avLst/>
          </a:prstGeom>
          <a:blipFill dpi="0" rotWithShape="1">
            <a:blip r:embed="rId5" cstate="print">
              <a:extLst>
                <a:ext uri="{28A0092B-C50C-407E-A947-70E740481C1C}">
                  <a14:useLocalDpi xmlns:a14="http://schemas.microsoft.com/office/drawing/2010/main" val="0"/>
                </a:ext>
              </a:extLst>
            </a:blip>
            <a:srcRect/>
            <a:stretch>
              <a:fillRect l="-909" t="7648" r="909" b="-257806"/>
            </a:stretch>
          </a:blipFill>
          <a:ln w="25400">
            <a:solidFill>
              <a:srgbClr val="F690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1963292" y="3777451"/>
            <a:ext cx="6510782" cy="830997"/>
          </a:xfrm>
          <a:prstGeom prst="rect">
            <a:avLst/>
          </a:prstGeom>
        </p:spPr>
        <p:txBody>
          <a:bodyPr wrap="square">
            <a:spAutoFit/>
          </a:bodyPr>
          <a:lstStyle/>
          <a:p>
            <a:r>
              <a:rPr lang="en-GB" sz="1600" dirty="0">
                <a:solidFill>
                  <a:srgbClr val="00B050"/>
                </a:solidFill>
              </a:rPr>
              <a:t>Emily is </a:t>
            </a:r>
            <a:r>
              <a:rPr lang="en-GB" sz="1600" dirty="0" smtClean="0">
                <a:solidFill>
                  <a:srgbClr val="00B050"/>
                </a:solidFill>
              </a:rPr>
              <a:t>incorrect, </a:t>
            </a:r>
            <a:r>
              <a:rPr lang="en-GB" sz="1600" dirty="0">
                <a:solidFill>
                  <a:srgbClr val="00B050"/>
                </a:solidFill>
              </a:rPr>
              <a:t>as when we multiply a number by </a:t>
            </a:r>
            <a:r>
              <a:rPr lang="en-GB" sz="1600" dirty="0" smtClean="0">
                <a:solidFill>
                  <a:srgbClr val="00B050"/>
                </a:solidFill>
              </a:rPr>
              <a:t>5, </a:t>
            </a:r>
            <a:r>
              <a:rPr lang="en-GB" sz="1600" dirty="0">
                <a:solidFill>
                  <a:srgbClr val="00B050"/>
                </a:solidFill>
              </a:rPr>
              <a:t>then multiply it by </a:t>
            </a:r>
            <a:r>
              <a:rPr lang="en-GB" sz="1600" dirty="0" smtClean="0">
                <a:solidFill>
                  <a:srgbClr val="00B050"/>
                </a:solidFill>
              </a:rPr>
              <a:t>2, </a:t>
            </a:r>
            <a:r>
              <a:rPr lang="en-GB" sz="1600" dirty="0">
                <a:solidFill>
                  <a:srgbClr val="00B050"/>
                </a:solidFill>
              </a:rPr>
              <a:t>this is not the same as multiplying by 7. For example, if the input was </a:t>
            </a:r>
            <a:r>
              <a:rPr lang="en-GB" sz="1600" dirty="0" smtClean="0">
                <a:solidFill>
                  <a:srgbClr val="00B050"/>
                </a:solidFill>
              </a:rPr>
              <a:t>two, </a:t>
            </a:r>
            <a:r>
              <a:rPr lang="en-GB" sz="1600" dirty="0">
                <a:solidFill>
                  <a:srgbClr val="00B050"/>
                </a:solidFill>
              </a:rPr>
              <a:t>then 2 × 5 × 2 = 20, whereas 2 × 7 = 14.</a:t>
            </a:r>
          </a:p>
        </p:txBody>
      </p:sp>
      <p:sp>
        <p:nvSpPr>
          <p:cNvPr id="42" name="Rectangle 41"/>
          <p:cNvSpPr/>
          <p:nvPr/>
        </p:nvSpPr>
        <p:spPr>
          <a:xfrm>
            <a:off x="1951930" y="5373779"/>
            <a:ext cx="6652320" cy="830997"/>
          </a:xfrm>
          <a:prstGeom prst="rect">
            <a:avLst/>
          </a:prstGeom>
        </p:spPr>
        <p:txBody>
          <a:bodyPr wrap="square">
            <a:spAutoFit/>
          </a:bodyPr>
          <a:lstStyle/>
          <a:p>
            <a:r>
              <a:rPr lang="en-GB" sz="1600" dirty="0">
                <a:solidFill>
                  <a:srgbClr val="00B050"/>
                </a:solidFill>
              </a:rPr>
              <a:t>Jamal is </a:t>
            </a:r>
            <a:r>
              <a:rPr lang="en-GB" sz="1600" dirty="0" smtClean="0">
                <a:solidFill>
                  <a:srgbClr val="00B050"/>
                </a:solidFill>
              </a:rPr>
              <a:t>correct, </a:t>
            </a:r>
            <a:r>
              <a:rPr lang="en-GB" sz="1600" dirty="0">
                <a:solidFill>
                  <a:srgbClr val="00B050"/>
                </a:solidFill>
              </a:rPr>
              <a:t>as when we multiply by a number by </a:t>
            </a:r>
            <a:r>
              <a:rPr lang="en-GB" sz="1600" dirty="0" smtClean="0">
                <a:solidFill>
                  <a:srgbClr val="00B050"/>
                </a:solidFill>
              </a:rPr>
              <a:t>5, </a:t>
            </a:r>
            <a:r>
              <a:rPr lang="en-GB" sz="1600" dirty="0">
                <a:solidFill>
                  <a:srgbClr val="00B050"/>
                </a:solidFill>
              </a:rPr>
              <a:t>then multiply it by </a:t>
            </a:r>
            <a:r>
              <a:rPr lang="en-GB" sz="1600" dirty="0" smtClean="0">
                <a:solidFill>
                  <a:srgbClr val="00B050"/>
                </a:solidFill>
              </a:rPr>
              <a:t>2, </a:t>
            </a:r>
            <a:r>
              <a:rPr lang="en-GB" sz="1600" dirty="0">
                <a:solidFill>
                  <a:srgbClr val="00B050"/>
                </a:solidFill>
              </a:rPr>
              <a:t>this is the same as when we multiply by 10. For example, if the input was </a:t>
            </a:r>
            <a:r>
              <a:rPr lang="en-GB" sz="1600" dirty="0" smtClean="0">
                <a:solidFill>
                  <a:srgbClr val="00B050"/>
                </a:solidFill>
              </a:rPr>
              <a:t>five, </a:t>
            </a:r>
            <a:r>
              <a:rPr lang="en-GB" sz="1600" dirty="0">
                <a:solidFill>
                  <a:srgbClr val="00B050"/>
                </a:solidFill>
              </a:rPr>
              <a:t>then 5 × 5 × 2 = 50 and 5 × 10 = 50.</a:t>
            </a:r>
          </a:p>
        </p:txBody>
      </p:sp>
      <p:sp>
        <p:nvSpPr>
          <p:cNvPr id="45" name="TextBox 44"/>
          <p:cNvSpPr txBox="1"/>
          <p:nvPr/>
        </p:nvSpPr>
        <p:spPr>
          <a:xfrm>
            <a:off x="5269816" y="747078"/>
            <a:ext cx="818443" cy="288147"/>
          </a:xfrm>
          <a:prstGeom prst="rect">
            <a:avLst/>
          </a:prstGeom>
          <a:solidFill>
            <a:srgbClr val="2AB99F"/>
          </a:solidFill>
          <a:ln w="31750">
            <a:solidFill>
              <a:srgbClr val="2AB99F"/>
            </a:solidFill>
            <a:miter lim="800000"/>
          </a:ln>
        </p:spPr>
        <p:txBody>
          <a:bodyPr wrap="square" lIns="36000" tIns="36000" rIns="36000" bIns="36000" rtlCol="0">
            <a:spAutoFit/>
          </a:bodyPr>
          <a:lstStyle/>
          <a:p>
            <a:pPr algn="ctr"/>
            <a:r>
              <a:rPr lang="en-GB" sz="1400" b="1" dirty="0" smtClean="0">
                <a:solidFill>
                  <a:schemeClr val="bg1"/>
                </a:solidFill>
              </a:rPr>
              <a:t>Function</a:t>
            </a:r>
          </a:p>
        </p:txBody>
      </p:sp>
      <p:sp>
        <p:nvSpPr>
          <p:cNvPr id="46" name="TextBox 45"/>
          <p:cNvSpPr txBox="1"/>
          <p:nvPr/>
        </p:nvSpPr>
        <p:spPr>
          <a:xfrm>
            <a:off x="6176811" y="747077"/>
            <a:ext cx="818443" cy="288147"/>
          </a:xfrm>
          <a:prstGeom prst="rect">
            <a:avLst/>
          </a:prstGeom>
          <a:solidFill>
            <a:srgbClr val="3FB1E5"/>
          </a:solidFill>
          <a:ln w="31750">
            <a:solidFill>
              <a:srgbClr val="3FB1E5"/>
            </a:solidFill>
            <a:miter lim="800000"/>
          </a:ln>
        </p:spPr>
        <p:txBody>
          <a:bodyPr wrap="square" lIns="36000" tIns="36000" rIns="36000" bIns="36000" rtlCol="0">
            <a:spAutoFit/>
          </a:bodyPr>
          <a:lstStyle/>
          <a:p>
            <a:pPr algn="ctr"/>
            <a:r>
              <a:rPr lang="en-GB" sz="1400" b="1" dirty="0" smtClean="0">
                <a:solidFill>
                  <a:schemeClr val="bg1"/>
                </a:solidFill>
              </a:rPr>
              <a:t>Function</a:t>
            </a:r>
          </a:p>
        </p:txBody>
      </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fade">
                                      <p:cBhvr>
                                        <p:cTn id="1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2928554"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smtClean="0">
                <a:solidFill>
                  <a:schemeClr val="bg1"/>
                </a:solidFill>
              </a:rPr>
              <a:t>Deepest</a:t>
            </a:r>
            <a:endParaRPr lang="en-GB" sz="1600" b="1" dirty="0">
              <a:solidFill>
                <a:schemeClr val="bg1"/>
              </a:solidFill>
            </a:endParaRPr>
          </a:p>
        </p:txBody>
      </p:sp>
      <p:sp>
        <p:nvSpPr>
          <p:cNvPr id="8" name="Rectangle 7"/>
          <p:cNvSpPr/>
          <p:nvPr/>
        </p:nvSpPr>
        <p:spPr>
          <a:xfrm>
            <a:off x="445574" y="702863"/>
            <a:ext cx="2483893"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Find a Rule – Two Step</a:t>
            </a:r>
            <a:endParaRPr lang="en-GB" sz="1600" b="1" dirty="0">
              <a:solidFill>
                <a:schemeClr val="bg1"/>
              </a:solidFill>
            </a:endParaRPr>
          </a:p>
        </p:txBody>
      </p:sp>
      <p:cxnSp>
        <p:nvCxnSpPr>
          <p:cNvPr id="9" name="Straight Connector 8"/>
          <p:cNvCxnSpPr/>
          <p:nvPr/>
        </p:nvCxnSpPr>
        <p:spPr>
          <a:xfrm>
            <a:off x="2929010" y="679073"/>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0" name="Group 9"/>
          <p:cNvGrpSpPr/>
          <p:nvPr/>
        </p:nvGrpSpPr>
        <p:grpSpPr>
          <a:xfrm>
            <a:off x="2499626" y="2456088"/>
            <a:ext cx="4153252" cy="2110292"/>
            <a:chOff x="2523066" y="2282224"/>
            <a:chExt cx="4097867" cy="2082150"/>
          </a:xfrm>
        </p:grpSpPr>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23066" y="2282224"/>
              <a:ext cx="4097867" cy="2082150"/>
            </a:xfrm>
            <a:prstGeom prst="rect">
              <a:avLst/>
            </a:prstGeom>
          </p:spPr>
        </p:pic>
        <p:sp>
          <p:nvSpPr>
            <p:cNvPr id="12" name="TextBox 11"/>
            <p:cNvSpPr txBox="1"/>
            <p:nvPr/>
          </p:nvSpPr>
          <p:spPr>
            <a:xfrm>
              <a:off x="3239014" y="2589456"/>
              <a:ext cx="1085850" cy="814639"/>
            </a:xfrm>
            <a:prstGeom prst="rect">
              <a:avLst/>
            </a:prstGeom>
            <a:noFill/>
          </p:spPr>
          <p:txBody>
            <a:bodyPr wrap="square" rtlCol="0">
              <a:spAutoFit/>
            </a:bodyPr>
            <a:lstStyle/>
            <a:p>
              <a:pPr algn="ctr">
                <a:lnSpc>
                  <a:spcPts val="2000"/>
                </a:lnSpc>
              </a:pPr>
              <a:r>
                <a:rPr lang="en-GB" dirty="0" smtClean="0">
                  <a:solidFill>
                    <a:srgbClr val="2AB99F"/>
                  </a:solidFill>
                </a:rPr>
                <a:t>× any multiple of 4</a:t>
              </a:r>
              <a:endParaRPr lang="en-GB" dirty="0">
                <a:solidFill>
                  <a:srgbClr val="2AB99F"/>
                </a:solidFill>
              </a:endParaRPr>
            </a:p>
          </p:txBody>
        </p:sp>
        <p:sp>
          <p:nvSpPr>
            <p:cNvPr id="13" name="TextBox 12"/>
            <p:cNvSpPr txBox="1"/>
            <p:nvPr/>
          </p:nvSpPr>
          <p:spPr>
            <a:xfrm>
              <a:off x="4812423" y="2589456"/>
              <a:ext cx="1038769" cy="814639"/>
            </a:xfrm>
            <a:prstGeom prst="rect">
              <a:avLst/>
            </a:prstGeom>
            <a:noFill/>
          </p:spPr>
          <p:txBody>
            <a:bodyPr wrap="square" rtlCol="0">
              <a:spAutoFit/>
            </a:bodyPr>
            <a:lstStyle/>
            <a:p>
              <a:pPr algn="ctr">
                <a:lnSpc>
                  <a:spcPts val="2000"/>
                </a:lnSpc>
              </a:pPr>
              <a:r>
                <a:rPr lang="en-GB" dirty="0">
                  <a:solidFill>
                    <a:srgbClr val="3FB1E5"/>
                  </a:solidFill>
                </a:rPr>
                <a:t>− any multiple of 6</a:t>
              </a:r>
            </a:p>
          </p:txBody>
        </p:sp>
      </p:grpSp>
      <p:sp>
        <p:nvSpPr>
          <p:cNvPr id="14" name="Rectangle 13"/>
          <p:cNvSpPr/>
          <p:nvPr/>
        </p:nvSpPr>
        <p:spPr>
          <a:xfrm>
            <a:off x="755649" y="2365746"/>
            <a:ext cx="1377950" cy="1445156"/>
          </a:xfrm>
          <a:prstGeom prst="rect">
            <a:avLst/>
          </a:prstGeom>
          <a:solidFill>
            <a:schemeClr val="bg1"/>
          </a:solidFill>
          <a:ln w="31750">
            <a:solidFill>
              <a:srgbClr val="F69035"/>
            </a:solidFill>
            <a:miter lim="800000"/>
          </a:ln>
        </p:spPr>
        <p:style>
          <a:lnRef idx="2">
            <a:schemeClr val="accent1">
              <a:shade val="50000"/>
            </a:schemeClr>
          </a:lnRef>
          <a:fillRef idx="1">
            <a:schemeClr val="accent1"/>
          </a:fillRef>
          <a:effectRef idx="0">
            <a:schemeClr val="accent1"/>
          </a:effectRef>
          <a:fontRef idx="minor">
            <a:schemeClr val="lt1"/>
          </a:fontRef>
        </p:style>
        <p:txBody>
          <a:bodyPr lIns="180000" tIns="180000" rIns="180000" bIns="180000" rtlCol="0" anchor="t" anchorCtr="0"/>
          <a:lstStyle/>
          <a:p>
            <a:pPr algn="ctr">
              <a:spcAft>
                <a:spcPts val="1200"/>
              </a:spcAft>
            </a:pPr>
            <a:r>
              <a:rPr lang="en-GB" dirty="0" smtClean="0">
                <a:solidFill>
                  <a:schemeClr val="tx1">
                    <a:lumMod val="90000"/>
                    <a:lumOff val="10000"/>
                  </a:schemeClr>
                </a:solidFill>
              </a:rPr>
              <a:t>Any whole number up to 100</a:t>
            </a:r>
            <a:endParaRPr lang="en-GB" dirty="0">
              <a:solidFill>
                <a:schemeClr val="tx1">
                  <a:lumMod val="90000"/>
                  <a:lumOff val="10000"/>
                </a:schemeClr>
              </a:solidFill>
            </a:endParaRPr>
          </a:p>
        </p:txBody>
      </p:sp>
      <p:sp>
        <p:nvSpPr>
          <p:cNvPr id="15" name="Rectangle 14"/>
          <p:cNvSpPr/>
          <p:nvPr/>
        </p:nvSpPr>
        <p:spPr>
          <a:xfrm>
            <a:off x="7010400" y="3042021"/>
            <a:ext cx="1377950" cy="1437175"/>
          </a:xfrm>
          <a:prstGeom prst="rect">
            <a:avLst/>
          </a:prstGeom>
          <a:solidFill>
            <a:schemeClr val="bg1"/>
          </a:solidFill>
          <a:ln w="31750">
            <a:solidFill>
              <a:srgbClr val="7FC348"/>
            </a:solidFill>
            <a:miter lim="800000"/>
          </a:ln>
        </p:spPr>
        <p:style>
          <a:lnRef idx="2">
            <a:schemeClr val="accent1">
              <a:shade val="50000"/>
            </a:schemeClr>
          </a:lnRef>
          <a:fillRef idx="1">
            <a:schemeClr val="accent1"/>
          </a:fillRef>
          <a:effectRef idx="0">
            <a:schemeClr val="accent1"/>
          </a:effectRef>
          <a:fontRef idx="minor">
            <a:schemeClr val="lt1"/>
          </a:fontRef>
        </p:style>
        <p:txBody>
          <a:bodyPr lIns="180000" tIns="180000" rIns="180000" bIns="180000" rtlCol="0" anchor="t" anchorCtr="0"/>
          <a:lstStyle/>
          <a:p>
            <a:pPr algn="ctr">
              <a:spcAft>
                <a:spcPts val="1200"/>
              </a:spcAft>
            </a:pPr>
            <a:r>
              <a:rPr lang="en-GB" dirty="0" smtClean="0">
                <a:solidFill>
                  <a:schemeClr val="tx1">
                    <a:lumMod val="90000"/>
                    <a:lumOff val="10000"/>
                  </a:schemeClr>
                </a:solidFill>
              </a:rPr>
              <a:t>6</a:t>
            </a:r>
          </a:p>
          <a:p>
            <a:pPr algn="ctr">
              <a:spcAft>
                <a:spcPts val="1200"/>
              </a:spcAft>
            </a:pPr>
            <a:r>
              <a:rPr lang="en-GB" dirty="0" smtClean="0">
                <a:solidFill>
                  <a:schemeClr val="tx1">
                    <a:lumMod val="90000"/>
                    <a:lumOff val="10000"/>
                  </a:schemeClr>
                </a:solidFill>
              </a:rPr>
              <a:t>18</a:t>
            </a:r>
          </a:p>
          <a:p>
            <a:pPr algn="ctr">
              <a:spcAft>
                <a:spcPts val="1200"/>
              </a:spcAft>
            </a:pPr>
            <a:r>
              <a:rPr lang="en-GB" dirty="0" smtClean="0">
                <a:solidFill>
                  <a:schemeClr val="tx1">
                    <a:lumMod val="90000"/>
                    <a:lumOff val="10000"/>
                  </a:schemeClr>
                </a:solidFill>
              </a:rPr>
              <a:t>30</a:t>
            </a:r>
          </a:p>
        </p:txBody>
      </p:sp>
      <p:grpSp>
        <p:nvGrpSpPr>
          <p:cNvPr id="16" name="Group 15"/>
          <p:cNvGrpSpPr/>
          <p:nvPr/>
        </p:nvGrpSpPr>
        <p:grpSpPr>
          <a:xfrm>
            <a:off x="6487026" y="3596111"/>
            <a:ext cx="525489" cy="257009"/>
            <a:chOff x="6484910" y="3774447"/>
            <a:chExt cx="565972" cy="257009"/>
          </a:xfrm>
        </p:grpSpPr>
        <p:sp>
          <p:nvSpPr>
            <p:cNvPr id="17" name="Freeform 16"/>
            <p:cNvSpPr/>
            <p:nvPr/>
          </p:nvSpPr>
          <p:spPr>
            <a:xfrm>
              <a:off x="6484910" y="3774447"/>
              <a:ext cx="408809" cy="148115"/>
            </a:xfrm>
            <a:custGeom>
              <a:avLst/>
              <a:gdLst>
                <a:gd name="connsiteX0" fmla="*/ 0 w 495300"/>
                <a:gd name="connsiteY0" fmla="*/ 0 h 144780"/>
                <a:gd name="connsiteX1" fmla="*/ 175260 w 495300"/>
                <a:gd name="connsiteY1" fmla="*/ 114300 h 144780"/>
                <a:gd name="connsiteX2" fmla="*/ 495300 w 495300"/>
                <a:gd name="connsiteY2" fmla="*/ 144780 h 144780"/>
                <a:gd name="connsiteX3" fmla="*/ 495300 w 495300"/>
                <a:gd name="connsiteY3" fmla="*/ 144780 h 144780"/>
                <a:gd name="connsiteX0" fmla="*/ 0 w 868680"/>
                <a:gd name="connsiteY0" fmla="*/ 0 h 147037"/>
                <a:gd name="connsiteX1" fmla="*/ 175260 w 868680"/>
                <a:gd name="connsiteY1" fmla="*/ 114300 h 147037"/>
                <a:gd name="connsiteX2" fmla="*/ 495300 w 868680"/>
                <a:gd name="connsiteY2" fmla="*/ 144780 h 147037"/>
                <a:gd name="connsiteX3" fmla="*/ 868680 w 868680"/>
                <a:gd name="connsiteY3" fmla="*/ 144780 h 147037"/>
                <a:gd name="connsiteX0" fmla="*/ 0 w 868680"/>
                <a:gd name="connsiteY0" fmla="*/ 0 h 147037"/>
                <a:gd name="connsiteX1" fmla="*/ 175260 w 868680"/>
                <a:gd name="connsiteY1" fmla="*/ 114300 h 147037"/>
                <a:gd name="connsiteX2" fmla="*/ 495300 w 868680"/>
                <a:gd name="connsiteY2" fmla="*/ 144780 h 147037"/>
                <a:gd name="connsiteX3" fmla="*/ 868680 w 868680"/>
                <a:gd name="connsiteY3" fmla="*/ 144780 h 147037"/>
                <a:gd name="connsiteX0" fmla="*/ 0 w 868680"/>
                <a:gd name="connsiteY0" fmla="*/ 0 h 205820"/>
                <a:gd name="connsiteX1" fmla="*/ 175260 w 868680"/>
                <a:gd name="connsiteY1" fmla="*/ 114300 h 205820"/>
                <a:gd name="connsiteX2" fmla="*/ 426244 w 868680"/>
                <a:gd name="connsiteY2" fmla="*/ 205542 h 205820"/>
                <a:gd name="connsiteX3" fmla="*/ 868680 w 868680"/>
                <a:gd name="connsiteY3" fmla="*/ 144780 h 205820"/>
                <a:gd name="connsiteX0" fmla="*/ 0 w 868680"/>
                <a:gd name="connsiteY0" fmla="*/ 0 h 144780"/>
                <a:gd name="connsiteX1" fmla="*/ 175260 w 868680"/>
                <a:gd name="connsiteY1" fmla="*/ 114300 h 144780"/>
                <a:gd name="connsiteX2" fmla="*/ 868680 w 868680"/>
                <a:gd name="connsiteY2" fmla="*/ 144780 h 144780"/>
                <a:gd name="connsiteX0" fmla="*/ 0 w 868680"/>
                <a:gd name="connsiteY0" fmla="*/ 0 h 201577"/>
                <a:gd name="connsiteX1" fmla="*/ 234791 w 868680"/>
                <a:gd name="connsiteY1" fmla="*/ 197159 h 201577"/>
                <a:gd name="connsiteX2" fmla="*/ 868680 w 868680"/>
                <a:gd name="connsiteY2" fmla="*/ 144780 h 201577"/>
                <a:gd name="connsiteX0" fmla="*/ 0 w 868680"/>
                <a:gd name="connsiteY0" fmla="*/ 0 h 201577"/>
                <a:gd name="connsiteX1" fmla="*/ 234791 w 868680"/>
                <a:gd name="connsiteY1" fmla="*/ 197159 h 201577"/>
                <a:gd name="connsiteX2" fmla="*/ 868680 w 868680"/>
                <a:gd name="connsiteY2" fmla="*/ 144780 h 201577"/>
                <a:gd name="connsiteX0" fmla="*/ 0 w 625793"/>
                <a:gd name="connsiteY0" fmla="*/ 0 h 233163"/>
                <a:gd name="connsiteX1" fmla="*/ 234791 w 625793"/>
                <a:gd name="connsiteY1" fmla="*/ 197159 h 233163"/>
                <a:gd name="connsiteX2" fmla="*/ 625793 w 625793"/>
                <a:gd name="connsiteY2" fmla="*/ 233163 h 233163"/>
                <a:gd name="connsiteX0" fmla="*/ 0 w 628174"/>
                <a:gd name="connsiteY0" fmla="*/ 0 h 222115"/>
                <a:gd name="connsiteX1" fmla="*/ 234791 w 628174"/>
                <a:gd name="connsiteY1" fmla="*/ 197159 h 222115"/>
                <a:gd name="connsiteX2" fmla="*/ 628174 w 628174"/>
                <a:gd name="connsiteY2" fmla="*/ 222115 h 222115"/>
                <a:gd name="connsiteX0" fmla="*/ 0 w 628174"/>
                <a:gd name="connsiteY0" fmla="*/ 0 h 223634"/>
                <a:gd name="connsiteX1" fmla="*/ 234791 w 628174"/>
                <a:gd name="connsiteY1" fmla="*/ 197159 h 223634"/>
                <a:gd name="connsiteX2" fmla="*/ 628174 w 628174"/>
                <a:gd name="connsiteY2" fmla="*/ 222115 h 223634"/>
                <a:gd name="connsiteX0" fmla="*/ 0 w 628174"/>
                <a:gd name="connsiteY0" fmla="*/ 0 h 223635"/>
                <a:gd name="connsiteX1" fmla="*/ 234791 w 628174"/>
                <a:gd name="connsiteY1" fmla="*/ 197159 h 223635"/>
                <a:gd name="connsiteX2" fmla="*/ 628174 w 628174"/>
                <a:gd name="connsiteY2" fmla="*/ 222115 h 223635"/>
                <a:gd name="connsiteX0" fmla="*/ 0 w 628174"/>
                <a:gd name="connsiteY0" fmla="*/ 0 h 223635"/>
                <a:gd name="connsiteX1" fmla="*/ 234791 w 628174"/>
                <a:gd name="connsiteY1" fmla="*/ 197159 h 223635"/>
                <a:gd name="connsiteX2" fmla="*/ 628174 w 628174"/>
                <a:gd name="connsiteY2" fmla="*/ 222115 h 223635"/>
                <a:gd name="connsiteX0" fmla="*/ 0 w 644843"/>
                <a:gd name="connsiteY0" fmla="*/ 0 h 177924"/>
                <a:gd name="connsiteX1" fmla="*/ 251460 w 644843"/>
                <a:gd name="connsiteY1" fmla="*/ 152968 h 177924"/>
                <a:gd name="connsiteX2" fmla="*/ 644843 w 644843"/>
                <a:gd name="connsiteY2" fmla="*/ 177924 h 177924"/>
                <a:gd name="connsiteX0" fmla="*/ 0 w 644843"/>
                <a:gd name="connsiteY0" fmla="*/ 0 h 177924"/>
                <a:gd name="connsiteX1" fmla="*/ 251460 w 644843"/>
                <a:gd name="connsiteY1" fmla="*/ 152968 h 177924"/>
                <a:gd name="connsiteX2" fmla="*/ 644843 w 644843"/>
                <a:gd name="connsiteY2" fmla="*/ 177924 h 177924"/>
                <a:gd name="connsiteX0" fmla="*/ 0 w 501968"/>
                <a:gd name="connsiteY0" fmla="*/ 0 h 171660"/>
                <a:gd name="connsiteX1" fmla="*/ 251460 w 501968"/>
                <a:gd name="connsiteY1" fmla="*/ 152968 h 171660"/>
                <a:gd name="connsiteX2" fmla="*/ 501968 w 501968"/>
                <a:gd name="connsiteY2" fmla="*/ 169638 h 171660"/>
                <a:gd name="connsiteX0" fmla="*/ 0 w 501968"/>
                <a:gd name="connsiteY0" fmla="*/ 0 h 169638"/>
                <a:gd name="connsiteX1" fmla="*/ 194310 w 501968"/>
                <a:gd name="connsiteY1" fmla="*/ 141920 h 169638"/>
                <a:gd name="connsiteX2" fmla="*/ 501968 w 501968"/>
                <a:gd name="connsiteY2" fmla="*/ 169638 h 169638"/>
                <a:gd name="connsiteX0" fmla="*/ 0 w 501968"/>
                <a:gd name="connsiteY0" fmla="*/ 0 h 170586"/>
                <a:gd name="connsiteX1" fmla="*/ 222885 w 501968"/>
                <a:gd name="connsiteY1" fmla="*/ 150207 h 170586"/>
                <a:gd name="connsiteX2" fmla="*/ 501968 w 501968"/>
                <a:gd name="connsiteY2" fmla="*/ 169638 h 170586"/>
                <a:gd name="connsiteX0" fmla="*/ 0 w 501968"/>
                <a:gd name="connsiteY0" fmla="*/ 0 h 170586"/>
                <a:gd name="connsiteX1" fmla="*/ 222885 w 501968"/>
                <a:gd name="connsiteY1" fmla="*/ 150207 h 170586"/>
                <a:gd name="connsiteX2" fmla="*/ 501968 w 501968"/>
                <a:gd name="connsiteY2" fmla="*/ 169638 h 170586"/>
                <a:gd name="connsiteX0" fmla="*/ 0 w 501968"/>
                <a:gd name="connsiteY0" fmla="*/ 0 h 170586"/>
                <a:gd name="connsiteX1" fmla="*/ 222885 w 501968"/>
                <a:gd name="connsiteY1" fmla="*/ 150207 h 170586"/>
                <a:gd name="connsiteX2" fmla="*/ 501968 w 501968"/>
                <a:gd name="connsiteY2" fmla="*/ 169638 h 170586"/>
                <a:gd name="connsiteX0" fmla="*/ 0 w 501968"/>
                <a:gd name="connsiteY0" fmla="*/ 0 h 171795"/>
                <a:gd name="connsiteX1" fmla="*/ 222885 w 501968"/>
                <a:gd name="connsiteY1" fmla="*/ 150207 h 171795"/>
                <a:gd name="connsiteX2" fmla="*/ 501968 w 501968"/>
                <a:gd name="connsiteY2" fmla="*/ 169638 h 171795"/>
              </a:gdLst>
              <a:ahLst/>
              <a:cxnLst>
                <a:cxn ang="0">
                  <a:pos x="connsiteX0" y="connsiteY0"/>
                </a:cxn>
                <a:cxn ang="0">
                  <a:pos x="connsiteX1" y="connsiteY1"/>
                </a:cxn>
                <a:cxn ang="0">
                  <a:pos x="connsiteX2" y="connsiteY2"/>
                </a:cxn>
              </a:cxnLst>
              <a:rect l="l" t="t" r="r" b="b"/>
              <a:pathLst>
                <a:path w="501968" h="171795">
                  <a:moveTo>
                    <a:pt x="0" y="0"/>
                  </a:moveTo>
                  <a:cubicBezTo>
                    <a:pt x="51118" y="47847"/>
                    <a:pt x="139224" y="121934"/>
                    <a:pt x="222885" y="150207"/>
                  </a:cubicBezTo>
                  <a:cubicBezTo>
                    <a:pt x="306546" y="178480"/>
                    <a:pt x="400369" y="171575"/>
                    <a:pt x="501968" y="169638"/>
                  </a:cubicBezTo>
                </a:path>
              </a:pathLst>
            </a:custGeom>
            <a:noFill/>
            <a:ln w="95250">
              <a:solidFill>
                <a:srgbClr val="7FC3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Isosceles Triangle 17"/>
            <p:cNvSpPr/>
            <p:nvPr/>
          </p:nvSpPr>
          <p:spPr>
            <a:xfrm rot="5230970">
              <a:off x="6848475" y="3829050"/>
              <a:ext cx="219075" cy="185738"/>
            </a:xfrm>
            <a:prstGeom prst="triangle">
              <a:avLst/>
            </a:prstGeom>
            <a:solidFill>
              <a:srgbClr val="7FC3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9" name="Group 18"/>
          <p:cNvGrpSpPr/>
          <p:nvPr/>
        </p:nvGrpSpPr>
        <p:grpSpPr>
          <a:xfrm rot="13255447" flipH="1">
            <a:off x="2141200" y="2443508"/>
            <a:ext cx="565972" cy="257009"/>
            <a:chOff x="6484910" y="3774447"/>
            <a:chExt cx="565972" cy="257009"/>
          </a:xfrm>
        </p:grpSpPr>
        <p:sp>
          <p:nvSpPr>
            <p:cNvPr id="20" name="Freeform 19"/>
            <p:cNvSpPr/>
            <p:nvPr/>
          </p:nvSpPr>
          <p:spPr>
            <a:xfrm>
              <a:off x="6484910" y="3774447"/>
              <a:ext cx="408809" cy="148115"/>
            </a:xfrm>
            <a:custGeom>
              <a:avLst/>
              <a:gdLst>
                <a:gd name="connsiteX0" fmla="*/ 0 w 495300"/>
                <a:gd name="connsiteY0" fmla="*/ 0 h 144780"/>
                <a:gd name="connsiteX1" fmla="*/ 175260 w 495300"/>
                <a:gd name="connsiteY1" fmla="*/ 114300 h 144780"/>
                <a:gd name="connsiteX2" fmla="*/ 495300 w 495300"/>
                <a:gd name="connsiteY2" fmla="*/ 144780 h 144780"/>
                <a:gd name="connsiteX3" fmla="*/ 495300 w 495300"/>
                <a:gd name="connsiteY3" fmla="*/ 144780 h 144780"/>
                <a:gd name="connsiteX0" fmla="*/ 0 w 868680"/>
                <a:gd name="connsiteY0" fmla="*/ 0 h 147037"/>
                <a:gd name="connsiteX1" fmla="*/ 175260 w 868680"/>
                <a:gd name="connsiteY1" fmla="*/ 114300 h 147037"/>
                <a:gd name="connsiteX2" fmla="*/ 495300 w 868680"/>
                <a:gd name="connsiteY2" fmla="*/ 144780 h 147037"/>
                <a:gd name="connsiteX3" fmla="*/ 868680 w 868680"/>
                <a:gd name="connsiteY3" fmla="*/ 144780 h 147037"/>
                <a:gd name="connsiteX0" fmla="*/ 0 w 868680"/>
                <a:gd name="connsiteY0" fmla="*/ 0 h 147037"/>
                <a:gd name="connsiteX1" fmla="*/ 175260 w 868680"/>
                <a:gd name="connsiteY1" fmla="*/ 114300 h 147037"/>
                <a:gd name="connsiteX2" fmla="*/ 495300 w 868680"/>
                <a:gd name="connsiteY2" fmla="*/ 144780 h 147037"/>
                <a:gd name="connsiteX3" fmla="*/ 868680 w 868680"/>
                <a:gd name="connsiteY3" fmla="*/ 144780 h 147037"/>
                <a:gd name="connsiteX0" fmla="*/ 0 w 868680"/>
                <a:gd name="connsiteY0" fmla="*/ 0 h 205820"/>
                <a:gd name="connsiteX1" fmla="*/ 175260 w 868680"/>
                <a:gd name="connsiteY1" fmla="*/ 114300 h 205820"/>
                <a:gd name="connsiteX2" fmla="*/ 426244 w 868680"/>
                <a:gd name="connsiteY2" fmla="*/ 205542 h 205820"/>
                <a:gd name="connsiteX3" fmla="*/ 868680 w 868680"/>
                <a:gd name="connsiteY3" fmla="*/ 144780 h 205820"/>
                <a:gd name="connsiteX0" fmla="*/ 0 w 868680"/>
                <a:gd name="connsiteY0" fmla="*/ 0 h 144780"/>
                <a:gd name="connsiteX1" fmla="*/ 175260 w 868680"/>
                <a:gd name="connsiteY1" fmla="*/ 114300 h 144780"/>
                <a:gd name="connsiteX2" fmla="*/ 868680 w 868680"/>
                <a:gd name="connsiteY2" fmla="*/ 144780 h 144780"/>
                <a:gd name="connsiteX0" fmla="*/ 0 w 868680"/>
                <a:gd name="connsiteY0" fmla="*/ 0 h 201577"/>
                <a:gd name="connsiteX1" fmla="*/ 234791 w 868680"/>
                <a:gd name="connsiteY1" fmla="*/ 197159 h 201577"/>
                <a:gd name="connsiteX2" fmla="*/ 868680 w 868680"/>
                <a:gd name="connsiteY2" fmla="*/ 144780 h 201577"/>
                <a:gd name="connsiteX0" fmla="*/ 0 w 868680"/>
                <a:gd name="connsiteY0" fmla="*/ 0 h 201577"/>
                <a:gd name="connsiteX1" fmla="*/ 234791 w 868680"/>
                <a:gd name="connsiteY1" fmla="*/ 197159 h 201577"/>
                <a:gd name="connsiteX2" fmla="*/ 868680 w 868680"/>
                <a:gd name="connsiteY2" fmla="*/ 144780 h 201577"/>
                <a:gd name="connsiteX0" fmla="*/ 0 w 625793"/>
                <a:gd name="connsiteY0" fmla="*/ 0 h 233163"/>
                <a:gd name="connsiteX1" fmla="*/ 234791 w 625793"/>
                <a:gd name="connsiteY1" fmla="*/ 197159 h 233163"/>
                <a:gd name="connsiteX2" fmla="*/ 625793 w 625793"/>
                <a:gd name="connsiteY2" fmla="*/ 233163 h 233163"/>
                <a:gd name="connsiteX0" fmla="*/ 0 w 628174"/>
                <a:gd name="connsiteY0" fmla="*/ 0 h 222115"/>
                <a:gd name="connsiteX1" fmla="*/ 234791 w 628174"/>
                <a:gd name="connsiteY1" fmla="*/ 197159 h 222115"/>
                <a:gd name="connsiteX2" fmla="*/ 628174 w 628174"/>
                <a:gd name="connsiteY2" fmla="*/ 222115 h 222115"/>
                <a:gd name="connsiteX0" fmla="*/ 0 w 628174"/>
                <a:gd name="connsiteY0" fmla="*/ 0 h 223634"/>
                <a:gd name="connsiteX1" fmla="*/ 234791 w 628174"/>
                <a:gd name="connsiteY1" fmla="*/ 197159 h 223634"/>
                <a:gd name="connsiteX2" fmla="*/ 628174 w 628174"/>
                <a:gd name="connsiteY2" fmla="*/ 222115 h 223634"/>
                <a:gd name="connsiteX0" fmla="*/ 0 w 628174"/>
                <a:gd name="connsiteY0" fmla="*/ 0 h 223635"/>
                <a:gd name="connsiteX1" fmla="*/ 234791 w 628174"/>
                <a:gd name="connsiteY1" fmla="*/ 197159 h 223635"/>
                <a:gd name="connsiteX2" fmla="*/ 628174 w 628174"/>
                <a:gd name="connsiteY2" fmla="*/ 222115 h 223635"/>
                <a:gd name="connsiteX0" fmla="*/ 0 w 628174"/>
                <a:gd name="connsiteY0" fmla="*/ 0 h 223635"/>
                <a:gd name="connsiteX1" fmla="*/ 234791 w 628174"/>
                <a:gd name="connsiteY1" fmla="*/ 197159 h 223635"/>
                <a:gd name="connsiteX2" fmla="*/ 628174 w 628174"/>
                <a:gd name="connsiteY2" fmla="*/ 222115 h 223635"/>
                <a:gd name="connsiteX0" fmla="*/ 0 w 644843"/>
                <a:gd name="connsiteY0" fmla="*/ 0 h 177924"/>
                <a:gd name="connsiteX1" fmla="*/ 251460 w 644843"/>
                <a:gd name="connsiteY1" fmla="*/ 152968 h 177924"/>
                <a:gd name="connsiteX2" fmla="*/ 644843 w 644843"/>
                <a:gd name="connsiteY2" fmla="*/ 177924 h 177924"/>
                <a:gd name="connsiteX0" fmla="*/ 0 w 644843"/>
                <a:gd name="connsiteY0" fmla="*/ 0 h 177924"/>
                <a:gd name="connsiteX1" fmla="*/ 251460 w 644843"/>
                <a:gd name="connsiteY1" fmla="*/ 152968 h 177924"/>
                <a:gd name="connsiteX2" fmla="*/ 644843 w 644843"/>
                <a:gd name="connsiteY2" fmla="*/ 177924 h 177924"/>
                <a:gd name="connsiteX0" fmla="*/ 0 w 501968"/>
                <a:gd name="connsiteY0" fmla="*/ 0 h 171660"/>
                <a:gd name="connsiteX1" fmla="*/ 251460 w 501968"/>
                <a:gd name="connsiteY1" fmla="*/ 152968 h 171660"/>
                <a:gd name="connsiteX2" fmla="*/ 501968 w 501968"/>
                <a:gd name="connsiteY2" fmla="*/ 169638 h 171660"/>
                <a:gd name="connsiteX0" fmla="*/ 0 w 501968"/>
                <a:gd name="connsiteY0" fmla="*/ 0 h 169638"/>
                <a:gd name="connsiteX1" fmla="*/ 194310 w 501968"/>
                <a:gd name="connsiteY1" fmla="*/ 141920 h 169638"/>
                <a:gd name="connsiteX2" fmla="*/ 501968 w 501968"/>
                <a:gd name="connsiteY2" fmla="*/ 169638 h 169638"/>
                <a:gd name="connsiteX0" fmla="*/ 0 w 501968"/>
                <a:gd name="connsiteY0" fmla="*/ 0 h 170586"/>
                <a:gd name="connsiteX1" fmla="*/ 222885 w 501968"/>
                <a:gd name="connsiteY1" fmla="*/ 150207 h 170586"/>
                <a:gd name="connsiteX2" fmla="*/ 501968 w 501968"/>
                <a:gd name="connsiteY2" fmla="*/ 169638 h 170586"/>
                <a:gd name="connsiteX0" fmla="*/ 0 w 501968"/>
                <a:gd name="connsiteY0" fmla="*/ 0 h 170586"/>
                <a:gd name="connsiteX1" fmla="*/ 222885 w 501968"/>
                <a:gd name="connsiteY1" fmla="*/ 150207 h 170586"/>
                <a:gd name="connsiteX2" fmla="*/ 501968 w 501968"/>
                <a:gd name="connsiteY2" fmla="*/ 169638 h 170586"/>
                <a:gd name="connsiteX0" fmla="*/ 0 w 501968"/>
                <a:gd name="connsiteY0" fmla="*/ 0 h 170586"/>
                <a:gd name="connsiteX1" fmla="*/ 222885 w 501968"/>
                <a:gd name="connsiteY1" fmla="*/ 150207 h 170586"/>
                <a:gd name="connsiteX2" fmla="*/ 501968 w 501968"/>
                <a:gd name="connsiteY2" fmla="*/ 169638 h 170586"/>
                <a:gd name="connsiteX0" fmla="*/ 0 w 501968"/>
                <a:gd name="connsiteY0" fmla="*/ 0 h 171795"/>
                <a:gd name="connsiteX1" fmla="*/ 222885 w 501968"/>
                <a:gd name="connsiteY1" fmla="*/ 150207 h 171795"/>
                <a:gd name="connsiteX2" fmla="*/ 501968 w 501968"/>
                <a:gd name="connsiteY2" fmla="*/ 169638 h 171795"/>
              </a:gdLst>
              <a:ahLst/>
              <a:cxnLst>
                <a:cxn ang="0">
                  <a:pos x="connsiteX0" y="connsiteY0"/>
                </a:cxn>
                <a:cxn ang="0">
                  <a:pos x="connsiteX1" y="connsiteY1"/>
                </a:cxn>
                <a:cxn ang="0">
                  <a:pos x="connsiteX2" y="connsiteY2"/>
                </a:cxn>
              </a:cxnLst>
              <a:rect l="l" t="t" r="r" b="b"/>
              <a:pathLst>
                <a:path w="501968" h="171795">
                  <a:moveTo>
                    <a:pt x="0" y="0"/>
                  </a:moveTo>
                  <a:cubicBezTo>
                    <a:pt x="51118" y="47847"/>
                    <a:pt x="139224" y="121934"/>
                    <a:pt x="222885" y="150207"/>
                  </a:cubicBezTo>
                  <a:cubicBezTo>
                    <a:pt x="306546" y="178480"/>
                    <a:pt x="400369" y="171575"/>
                    <a:pt x="501968" y="169638"/>
                  </a:cubicBezTo>
                </a:path>
              </a:pathLst>
            </a:custGeom>
            <a:noFill/>
            <a:ln w="95250">
              <a:solidFill>
                <a:srgbClr val="F690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Isosceles Triangle 20"/>
            <p:cNvSpPr/>
            <p:nvPr/>
          </p:nvSpPr>
          <p:spPr>
            <a:xfrm rot="5230970">
              <a:off x="6848475" y="3829050"/>
              <a:ext cx="219075" cy="185738"/>
            </a:xfrm>
            <a:prstGeom prst="triangle">
              <a:avLst/>
            </a:prstGeom>
            <a:solidFill>
              <a:srgbClr val="F690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Rectangle 1"/>
          <p:cNvSpPr/>
          <p:nvPr/>
        </p:nvSpPr>
        <p:spPr>
          <a:xfrm>
            <a:off x="6124505" y="2320953"/>
            <a:ext cx="2403351" cy="646331"/>
          </a:xfrm>
          <a:prstGeom prst="rect">
            <a:avLst/>
          </a:prstGeom>
        </p:spPr>
        <p:txBody>
          <a:bodyPr wrap="square">
            <a:spAutoFit/>
          </a:bodyPr>
          <a:lstStyle/>
          <a:p>
            <a:r>
              <a:rPr lang="en-GB" dirty="0">
                <a:solidFill>
                  <a:schemeClr val="tx1">
                    <a:lumMod val="90000"/>
                    <a:lumOff val="10000"/>
                  </a:schemeClr>
                </a:solidFill>
              </a:rPr>
              <a:t>Make each number in three different </a:t>
            </a:r>
            <a:r>
              <a:rPr lang="en-GB" dirty="0" smtClean="0">
                <a:solidFill>
                  <a:schemeClr val="tx1">
                    <a:lumMod val="90000"/>
                    <a:lumOff val="10000"/>
                  </a:schemeClr>
                </a:solidFill>
              </a:rPr>
              <a:t>ways.</a:t>
            </a:r>
            <a:endParaRPr lang="en-GB" dirty="0"/>
          </a:p>
        </p:txBody>
      </p:sp>
      <p:sp>
        <p:nvSpPr>
          <p:cNvPr id="3" name="Rectangle 2"/>
          <p:cNvSpPr/>
          <p:nvPr/>
        </p:nvSpPr>
        <p:spPr>
          <a:xfrm>
            <a:off x="671659" y="4504264"/>
            <a:ext cx="1889548" cy="1661993"/>
          </a:xfrm>
          <a:prstGeom prst="rect">
            <a:avLst/>
          </a:prstGeom>
        </p:spPr>
        <p:txBody>
          <a:bodyPr wrap="square">
            <a:spAutoFit/>
          </a:bodyPr>
          <a:lstStyle/>
          <a:p>
            <a:pPr>
              <a:spcAft>
                <a:spcPts val="1200"/>
              </a:spcAft>
            </a:pPr>
            <a:r>
              <a:rPr lang="en-GB" dirty="0"/>
              <a:t>For </a:t>
            </a:r>
            <a:r>
              <a:rPr lang="en-GB" dirty="0" smtClean="0"/>
              <a:t>example:</a:t>
            </a:r>
            <a:endParaRPr lang="en-GB" dirty="0"/>
          </a:p>
          <a:p>
            <a:pPr>
              <a:spcAft>
                <a:spcPts val="1200"/>
              </a:spcAft>
            </a:pPr>
            <a:r>
              <a:rPr lang="en-GB" dirty="0"/>
              <a:t>3 × 4 – 6 = </a:t>
            </a:r>
            <a:r>
              <a:rPr lang="en-GB" dirty="0" smtClean="0"/>
              <a:t>6</a:t>
            </a:r>
          </a:p>
          <a:p>
            <a:pPr>
              <a:spcAft>
                <a:spcPts val="1200"/>
              </a:spcAft>
            </a:pPr>
            <a:r>
              <a:rPr lang="en-GB" dirty="0">
                <a:solidFill>
                  <a:srgbClr val="00B050"/>
                </a:solidFill>
              </a:rPr>
              <a:t>3 × 12 – 30 = 6</a:t>
            </a:r>
          </a:p>
          <a:p>
            <a:pPr>
              <a:spcAft>
                <a:spcPts val="1200"/>
              </a:spcAft>
            </a:pPr>
            <a:r>
              <a:rPr lang="en-GB" dirty="0" smtClean="0">
                <a:solidFill>
                  <a:srgbClr val="00B050"/>
                </a:solidFill>
              </a:rPr>
              <a:t>3 × 18 – 48 = 6</a:t>
            </a:r>
            <a:endParaRPr lang="en-GB" dirty="0">
              <a:solidFill>
                <a:srgbClr val="00B050"/>
              </a:solidFill>
            </a:endParaRPr>
          </a:p>
        </p:txBody>
      </p:sp>
      <p:sp>
        <p:nvSpPr>
          <p:cNvPr id="22" name="Rectangle 21"/>
          <p:cNvSpPr/>
          <p:nvPr/>
        </p:nvSpPr>
        <p:spPr>
          <a:xfrm>
            <a:off x="3590277" y="4935151"/>
            <a:ext cx="1971950" cy="1231106"/>
          </a:xfrm>
          <a:prstGeom prst="rect">
            <a:avLst/>
          </a:prstGeom>
        </p:spPr>
        <p:txBody>
          <a:bodyPr wrap="square">
            <a:spAutoFit/>
          </a:bodyPr>
          <a:lstStyle/>
          <a:p>
            <a:pPr>
              <a:spcAft>
                <a:spcPts val="1200"/>
              </a:spcAft>
            </a:pPr>
            <a:r>
              <a:rPr lang="en-GB" dirty="0">
                <a:solidFill>
                  <a:srgbClr val="00B050"/>
                </a:solidFill>
              </a:rPr>
              <a:t>3 × 12 – 18 = 18</a:t>
            </a:r>
          </a:p>
          <a:p>
            <a:pPr>
              <a:spcAft>
                <a:spcPts val="1200"/>
              </a:spcAft>
            </a:pPr>
            <a:r>
              <a:rPr lang="en-GB" dirty="0">
                <a:solidFill>
                  <a:srgbClr val="00B050"/>
                </a:solidFill>
              </a:rPr>
              <a:t>18 × 4 – 54 = 18</a:t>
            </a:r>
          </a:p>
          <a:p>
            <a:pPr>
              <a:spcAft>
                <a:spcPts val="1200"/>
              </a:spcAft>
            </a:pPr>
            <a:r>
              <a:rPr lang="en-GB" dirty="0">
                <a:solidFill>
                  <a:srgbClr val="00B050"/>
                </a:solidFill>
              </a:rPr>
              <a:t>6 × 12 – 54 = 18</a:t>
            </a:r>
          </a:p>
        </p:txBody>
      </p:sp>
      <p:sp>
        <p:nvSpPr>
          <p:cNvPr id="23" name="Rectangle 22"/>
          <p:cNvSpPr/>
          <p:nvPr/>
        </p:nvSpPr>
        <p:spPr>
          <a:xfrm>
            <a:off x="6610347" y="4935151"/>
            <a:ext cx="2039776" cy="1231106"/>
          </a:xfrm>
          <a:prstGeom prst="rect">
            <a:avLst/>
          </a:prstGeom>
        </p:spPr>
        <p:txBody>
          <a:bodyPr wrap="square">
            <a:spAutoFit/>
          </a:bodyPr>
          <a:lstStyle/>
          <a:p>
            <a:pPr>
              <a:spcAft>
                <a:spcPts val="1200"/>
              </a:spcAft>
            </a:pPr>
            <a:r>
              <a:rPr lang="en-GB" dirty="0">
                <a:solidFill>
                  <a:srgbClr val="00B050"/>
                </a:solidFill>
              </a:rPr>
              <a:t>9 × 4 – 6 = 30</a:t>
            </a:r>
          </a:p>
          <a:p>
            <a:pPr>
              <a:spcAft>
                <a:spcPts val="1200"/>
              </a:spcAft>
            </a:pPr>
            <a:r>
              <a:rPr lang="en-GB" dirty="0">
                <a:solidFill>
                  <a:srgbClr val="00B050"/>
                </a:solidFill>
              </a:rPr>
              <a:t>18 × 4 – 42 = 30</a:t>
            </a:r>
          </a:p>
          <a:p>
            <a:pPr>
              <a:spcAft>
                <a:spcPts val="1200"/>
              </a:spcAft>
            </a:pPr>
            <a:r>
              <a:rPr lang="en-GB" dirty="0">
                <a:solidFill>
                  <a:srgbClr val="00B050"/>
                </a:solidFill>
              </a:rPr>
              <a:t>6 × 12 – 42 = </a:t>
            </a:r>
            <a:r>
              <a:rPr lang="en-GB" dirty="0" smtClean="0">
                <a:solidFill>
                  <a:srgbClr val="00B050"/>
                </a:solidFill>
              </a:rPr>
              <a:t>30</a:t>
            </a:r>
            <a:endParaRPr lang="en-GB" dirty="0">
              <a:solidFill>
                <a:srgbClr val="00B050"/>
              </a:solidFill>
            </a:endParaRPr>
          </a:p>
        </p:txBody>
      </p:sp>
      <p:sp>
        <p:nvSpPr>
          <p:cNvPr id="25" name="Rectangle 24"/>
          <p:cNvSpPr/>
          <p:nvPr/>
        </p:nvSpPr>
        <p:spPr>
          <a:xfrm>
            <a:off x="653140" y="1167864"/>
            <a:ext cx="7735209" cy="646331"/>
          </a:xfrm>
          <a:prstGeom prst="rect">
            <a:avLst/>
          </a:prstGeom>
        </p:spPr>
        <p:txBody>
          <a:bodyPr wrap="square">
            <a:spAutoFit/>
          </a:bodyPr>
          <a:lstStyle/>
          <a:p>
            <a:r>
              <a:rPr lang="en-GB" dirty="0"/>
              <a:t>Give an input number, two functions and an output that follow the rules set by the function machine. </a:t>
            </a:r>
          </a:p>
        </p:txBody>
      </p:sp>
      <p:sp>
        <p:nvSpPr>
          <p:cNvPr id="29" name="TextBox 28"/>
          <p:cNvSpPr txBox="1"/>
          <p:nvPr/>
        </p:nvSpPr>
        <p:spPr>
          <a:xfrm>
            <a:off x="7010399" y="1877126"/>
            <a:ext cx="1377950" cy="369332"/>
          </a:xfrm>
          <a:prstGeom prst="rect">
            <a:avLst/>
          </a:prstGeom>
          <a:solidFill>
            <a:srgbClr val="7FC348"/>
          </a:solidFill>
          <a:ln w="31750">
            <a:solidFill>
              <a:srgbClr val="7FC348"/>
            </a:solidFill>
            <a:miter lim="800000"/>
          </a:ln>
        </p:spPr>
        <p:txBody>
          <a:bodyPr wrap="square" rtlCol="0">
            <a:spAutoFit/>
          </a:bodyPr>
          <a:lstStyle/>
          <a:p>
            <a:pPr algn="ctr"/>
            <a:r>
              <a:rPr lang="en-GB" b="1" dirty="0" smtClean="0">
                <a:solidFill>
                  <a:schemeClr val="bg1"/>
                </a:solidFill>
              </a:rPr>
              <a:t>Output</a:t>
            </a:r>
          </a:p>
        </p:txBody>
      </p:sp>
      <p:sp>
        <p:nvSpPr>
          <p:cNvPr id="30" name="TextBox 29"/>
          <p:cNvSpPr txBox="1"/>
          <p:nvPr/>
        </p:nvSpPr>
        <p:spPr>
          <a:xfrm>
            <a:off x="755650" y="1877126"/>
            <a:ext cx="1377950" cy="369332"/>
          </a:xfrm>
          <a:prstGeom prst="rect">
            <a:avLst/>
          </a:prstGeom>
          <a:solidFill>
            <a:srgbClr val="F69035"/>
          </a:solidFill>
          <a:ln w="31750">
            <a:solidFill>
              <a:srgbClr val="F69035"/>
            </a:solidFill>
            <a:miter lim="800000"/>
          </a:ln>
        </p:spPr>
        <p:txBody>
          <a:bodyPr wrap="square" rtlCol="0">
            <a:spAutoFit/>
          </a:bodyPr>
          <a:lstStyle/>
          <a:p>
            <a:pPr algn="ctr"/>
            <a:r>
              <a:rPr lang="en-GB" b="1" dirty="0" smtClean="0">
                <a:solidFill>
                  <a:schemeClr val="bg1"/>
                </a:solidFill>
              </a:rPr>
              <a:t>Input</a:t>
            </a:r>
          </a:p>
        </p:txBody>
      </p:sp>
      <p:sp>
        <p:nvSpPr>
          <p:cNvPr id="31" name="TextBox 30"/>
          <p:cNvSpPr txBox="1"/>
          <p:nvPr/>
        </p:nvSpPr>
        <p:spPr>
          <a:xfrm>
            <a:off x="3088209" y="1877126"/>
            <a:ext cx="1377950" cy="369332"/>
          </a:xfrm>
          <a:prstGeom prst="rect">
            <a:avLst/>
          </a:prstGeom>
          <a:solidFill>
            <a:srgbClr val="2AB99F"/>
          </a:solidFill>
          <a:ln w="31750">
            <a:solidFill>
              <a:srgbClr val="2AB99F"/>
            </a:solidFill>
            <a:miter lim="800000"/>
          </a:ln>
        </p:spPr>
        <p:txBody>
          <a:bodyPr wrap="square" rtlCol="0">
            <a:spAutoFit/>
          </a:bodyPr>
          <a:lstStyle/>
          <a:p>
            <a:pPr algn="ctr"/>
            <a:r>
              <a:rPr lang="en-GB" b="1" dirty="0" smtClean="0">
                <a:solidFill>
                  <a:schemeClr val="bg1"/>
                </a:solidFill>
              </a:rPr>
              <a:t>Function</a:t>
            </a:r>
          </a:p>
        </p:txBody>
      </p:sp>
      <p:sp>
        <p:nvSpPr>
          <p:cNvPr id="32" name="TextBox 31"/>
          <p:cNvSpPr txBox="1"/>
          <p:nvPr/>
        </p:nvSpPr>
        <p:spPr>
          <a:xfrm>
            <a:off x="4694774" y="1877126"/>
            <a:ext cx="1377950" cy="369332"/>
          </a:xfrm>
          <a:prstGeom prst="rect">
            <a:avLst/>
          </a:prstGeom>
          <a:solidFill>
            <a:srgbClr val="3FB1E5"/>
          </a:solidFill>
          <a:ln w="31750">
            <a:solidFill>
              <a:srgbClr val="3FB1E5"/>
            </a:solidFill>
            <a:miter lim="800000"/>
          </a:ln>
        </p:spPr>
        <p:txBody>
          <a:bodyPr wrap="square" rtlCol="0">
            <a:spAutoFit/>
          </a:bodyPr>
          <a:lstStyle/>
          <a:p>
            <a:pPr algn="ctr"/>
            <a:r>
              <a:rPr lang="en-GB" b="1" dirty="0" smtClean="0">
                <a:solidFill>
                  <a:schemeClr val="bg1"/>
                </a:solidFill>
              </a:rPr>
              <a:t>Function</a:t>
            </a:r>
          </a:p>
        </p:txBody>
      </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2">
                                            <p:txEl>
                                              <p:pRg st="0" end="0"/>
                                            </p:txEl>
                                          </p:spTgt>
                                        </p:tgtEl>
                                        <p:attrNameLst>
                                          <p:attrName>style.visibility</p:attrName>
                                        </p:attrNameLst>
                                      </p:cBhvr>
                                      <p:to>
                                        <p:strVal val="visible"/>
                                      </p:to>
                                    </p:set>
                                    <p:animEffect transition="in" filter="fade">
                                      <p:cBhvr>
                                        <p:cTn id="17" dur="500"/>
                                        <p:tgtEl>
                                          <p:spTgt spid="22">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2">
                                            <p:txEl>
                                              <p:pRg st="1" end="1"/>
                                            </p:txEl>
                                          </p:spTgt>
                                        </p:tgtEl>
                                        <p:attrNameLst>
                                          <p:attrName>style.visibility</p:attrName>
                                        </p:attrNameLst>
                                      </p:cBhvr>
                                      <p:to>
                                        <p:strVal val="visible"/>
                                      </p:to>
                                    </p:set>
                                    <p:animEffect transition="in" filter="fade">
                                      <p:cBhvr>
                                        <p:cTn id="22" dur="500"/>
                                        <p:tgtEl>
                                          <p:spTgt spid="22">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2">
                                            <p:txEl>
                                              <p:pRg st="2" end="2"/>
                                            </p:txEl>
                                          </p:spTgt>
                                        </p:tgtEl>
                                        <p:attrNameLst>
                                          <p:attrName>style.visibility</p:attrName>
                                        </p:attrNameLst>
                                      </p:cBhvr>
                                      <p:to>
                                        <p:strVal val="visible"/>
                                      </p:to>
                                    </p:set>
                                    <p:animEffect transition="in" filter="fade">
                                      <p:cBhvr>
                                        <p:cTn id="27" dur="500"/>
                                        <p:tgtEl>
                                          <p:spTgt spid="22">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3">
                                            <p:txEl>
                                              <p:pRg st="0" end="0"/>
                                            </p:txEl>
                                          </p:spTgt>
                                        </p:tgtEl>
                                        <p:attrNameLst>
                                          <p:attrName>style.visibility</p:attrName>
                                        </p:attrNameLst>
                                      </p:cBhvr>
                                      <p:to>
                                        <p:strVal val="visible"/>
                                      </p:to>
                                    </p:set>
                                    <p:animEffect transition="in" filter="fade">
                                      <p:cBhvr>
                                        <p:cTn id="32" dur="500"/>
                                        <p:tgtEl>
                                          <p:spTgt spid="23">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3">
                                            <p:txEl>
                                              <p:pRg st="1" end="1"/>
                                            </p:txEl>
                                          </p:spTgt>
                                        </p:tgtEl>
                                        <p:attrNameLst>
                                          <p:attrName>style.visibility</p:attrName>
                                        </p:attrNameLst>
                                      </p:cBhvr>
                                      <p:to>
                                        <p:strVal val="visible"/>
                                      </p:to>
                                    </p:set>
                                    <p:animEffect transition="in" filter="fade">
                                      <p:cBhvr>
                                        <p:cTn id="37" dur="500"/>
                                        <p:tgtEl>
                                          <p:spTgt spid="23">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3">
                                            <p:txEl>
                                              <p:pRg st="2" end="2"/>
                                            </p:txEl>
                                          </p:spTgt>
                                        </p:tgtEl>
                                        <p:attrNameLst>
                                          <p:attrName>style.visibility</p:attrName>
                                        </p:attrNameLst>
                                      </p:cBhvr>
                                      <p:to>
                                        <p:strVal val="visible"/>
                                      </p:to>
                                    </p:set>
                                    <p:animEffect transition="in" filter="fade">
                                      <p:cBhvr>
                                        <p:cTn id="42" dur="500"/>
                                        <p:tgtEl>
                                          <p:spTgt spid="2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xmlns=""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xmlns=""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3107"/>
            <a:ext cx="2722090" cy="3849436"/>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xmlns="" id="{A410F3B9-A120-4B78-B8FC-DBBE2542D0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54426" y="2033107"/>
            <a:ext cx="2722090" cy="3849436"/>
          </a:xfrm>
          <a:prstGeom prst="rect">
            <a:avLst/>
          </a:prstGeom>
          <a:effectLst>
            <a:outerShdw blurRad="63500" sx="102000" sy="102000" algn="ctr" rotWithShape="0">
              <a:prstClr val="black">
                <a:alpha val="20000"/>
              </a:prstClr>
            </a:outerShdw>
          </a:effectLst>
        </p:spPr>
      </p:pic>
      <p:sp>
        <p:nvSpPr>
          <p:cNvPr id="16" name="Rectangle 15"/>
          <p:cNvSpPr/>
          <p:nvPr/>
        </p:nvSpPr>
        <p:spPr>
          <a:xfrm>
            <a:off x="445574" y="702863"/>
            <a:ext cx="2483893"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Find a Rule – Two Step</a:t>
            </a:r>
            <a:endParaRPr lang="en-GB" sz="1600" b="1" dirty="0">
              <a:solidFill>
                <a:schemeClr val="bg1"/>
              </a:solidFill>
            </a:endParaRPr>
          </a:p>
        </p:txBody>
      </p:sp>
      <p:pic>
        <p:nvPicPr>
          <p:cNvPr id="2" name="Picture 1"/>
          <p:cNvPicPr>
            <a:picLocks noChangeAspect="1"/>
          </p:cNvPicPr>
          <p:nvPr/>
        </p:nvPicPr>
        <p:blipFill rotWithShape="1">
          <a:blip r:embed="rId5" cstate="print">
            <a:extLst>
              <a:ext uri="{28A0092B-C50C-407E-A947-70E740481C1C}">
                <a14:useLocalDpi xmlns:a14="http://schemas.microsoft.com/office/drawing/2010/main" val="0"/>
              </a:ext>
            </a:extLst>
          </a:blip>
          <a:srcRect l="1291" t="988" r="51048" b="49259"/>
          <a:stretch/>
        </p:blipFill>
        <p:spPr>
          <a:xfrm rot="1627605">
            <a:off x="2804863" y="3073400"/>
            <a:ext cx="720000" cy="1062857"/>
          </a:xfrm>
          <a:prstGeom prst="rect">
            <a:avLst/>
          </a:prstGeom>
        </p:spPr>
      </p:pic>
      <p:pic>
        <p:nvPicPr>
          <p:cNvPr id="3" name="Picture 2"/>
          <p:cNvPicPr>
            <a:picLocks noChangeAspect="1"/>
          </p:cNvPicPr>
          <p:nvPr/>
        </p:nvPicPr>
        <p:blipFill rotWithShape="1">
          <a:blip r:embed="rId6" cstate="print">
            <a:extLst>
              <a:ext uri="{28A0092B-C50C-407E-A947-70E740481C1C}">
                <a14:useLocalDpi xmlns:a14="http://schemas.microsoft.com/office/drawing/2010/main" val="0"/>
              </a:ext>
            </a:extLst>
          </a:blip>
          <a:srcRect l="3385" t="3457" r="3735" b="45803"/>
          <a:stretch/>
        </p:blipFill>
        <p:spPr>
          <a:xfrm rot="1572419">
            <a:off x="1152251" y="2411470"/>
            <a:ext cx="1440000" cy="1112481"/>
          </a:xfrm>
          <a:prstGeom prst="rect">
            <a:avLst/>
          </a:prstGeom>
        </p:spPr>
      </p:pic>
      <p:pic>
        <p:nvPicPr>
          <p:cNvPr id="22" name="Boy Writing">
            <a:extLst>
              <a:ext uri="{FF2B5EF4-FFF2-40B4-BE49-F238E27FC236}">
                <a16:creationId xmlns:a16="http://schemas.microsoft.com/office/drawing/2014/main" xmlns="" id="{59E92074-8F0A-4A38-87B2-6E07FF3C8646}"/>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76" t="622" r="32362"/>
          <a:stretch/>
        </p:blipFill>
        <p:spPr>
          <a:xfrm>
            <a:off x="755648" y="1928694"/>
            <a:ext cx="4038155" cy="4164130"/>
          </a:xfrm>
          <a:prstGeom prst="rect">
            <a:avLst/>
          </a:prstGeom>
        </p:spPr>
      </p:pic>
    </p:spTree>
    <p:extLst>
      <p:ext uri="{BB962C8B-B14F-4D97-AF65-F5344CB8AC3E}">
        <p14:creationId xmlns:p14="http://schemas.microsoft.com/office/powerpoint/2010/main" val="1771272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37056"/>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a:t>
            </a:r>
            <a:r>
              <a:rPr lang="en-GB" sz="2000" dirty="0" smtClean="0">
                <a:solidFill>
                  <a:schemeClr val="bg1"/>
                </a:solidFill>
                <a:latin typeface="Tuffy" panose="020B0603060100000000" pitchFamily="34" charset="0"/>
                <a:ea typeface="Tuffy" panose="020B0603060100000000" pitchFamily="34" charset="0"/>
              </a:rPr>
              <a:t>scheme </a:t>
            </a:r>
            <a:r>
              <a:rPr lang="en-GB" sz="2000" dirty="0">
                <a:solidFill>
                  <a:schemeClr val="bg1"/>
                </a:solidFill>
                <a:latin typeface="Tuffy" panose="020B0603060100000000" pitchFamily="34" charset="0"/>
                <a:ea typeface="Tuffy" panose="020B0603060100000000" pitchFamily="34" charset="0"/>
              </a:rPr>
              <a:t>of work </a:t>
            </a:r>
            <a:r>
              <a:rPr lang="en-GB" sz="2000" dirty="0" smtClean="0">
                <a:solidFill>
                  <a:schemeClr val="bg1"/>
                </a:solidFill>
                <a:latin typeface="Tuffy" panose="020B0603060100000000" pitchFamily="34" charset="0"/>
                <a:ea typeface="Tuffy" panose="020B0603060100000000" pitchFamily="34" charset="0"/>
              </a:rPr>
              <a:t/>
            </a:r>
            <a:br>
              <a:rPr lang="en-GB" sz="2000" dirty="0" smtClean="0">
                <a:solidFill>
                  <a:schemeClr val="bg1"/>
                </a:solidFill>
                <a:latin typeface="Tuffy" panose="020B0603060100000000" pitchFamily="34" charset="0"/>
                <a:ea typeface="Tuffy" panose="020B0603060100000000" pitchFamily="34" charset="0"/>
              </a:rPr>
            </a:br>
            <a:r>
              <a:rPr lang="en-GB" sz="2000" dirty="0" smtClean="0">
                <a:solidFill>
                  <a:schemeClr val="bg1"/>
                </a:solidFill>
                <a:latin typeface="Tuffy" panose="020B0603060100000000" pitchFamily="34" charset="0"/>
                <a:ea typeface="Tuffy" panose="020B0603060100000000" pitchFamily="34" charset="0"/>
              </a:rPr>
              <a:t>with </a:t>
            </a:r>
            <a:r>
              <a:rPr lang="en-GB" sz="2000" dirty="0">
                <a:solidFill>
                  <a:schemeClr val="bg1"/>
                </a:solidFill>
                <a:latin typeface="Tuffy" panose="020B0603060100000000" pitchFamily="34" charset="0"/>
                <a:ea typeface="Tuffy" panose="020B0603060100000000" pitchFamily="34" charset="0"/>
              </a:rPr>
              <a:t>over 4000 </a:t>
            </a:r>
            <a:r>
              <a:rPr lang="en-GB" sz="2000" dirty="0" smtClean="0">
                <a:solidFill>
                  <a:schemeClr val="bg1"/>
                </a:solidFill>
                <a:latin typeface="Tuffy" panose="020B0603060100000000" pitchFamily="34" charset="0"/>
                <a:ea typeface="Tuffy" panose="020B0603060100000000" pitchFamily="34" charset="0"/>
              </a:rPr>
              <a:t>resources.</a:t>
            </a:r>
            <a:endParaRPr lang="en-GB" sz="2000" dirty="0">
              <a:solidFill>
                <a:schemeClr val="bg1"/>
              </a:solidFill>
              <a:latin typeface="Tuffy" panose="020B0603060100000000" pitchFamily="34" charset="0"/>
              <a:ea typeface="Tuffy" panose="020B0603060100000000" pitchFamily="34" charset="0"/>
            </a:endParaRP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smtClean="0">
                <a:solidFill>
                  <a:schemeClr val="bg1"/>
                </a:solidFill>
                <a:latin typeface="Tuffy" panose="020B0603060100000000" pitchFamily="34" charset="0"/>
                <a:ea typeface="Tuffy" panose="020B0603060100000000" pitchFamily="34" charset="0"/>
              </a:rPr>
              <a:t>Need Planning to Complement this Resource?</a:t>
            </a:r>
            <a:endParaRPr lang="en-GB" sz="2900" b="1" dirty="0">
              <a:solidFill>
                <a:schemeClr val="bg1"/>
              </a:solidFill>
              <a:latin typeface="Tuffy" panose="020B0603060100000000" pitchFamily="34" charset="0"/>
              <a:ea typeface="Tuffy" panose="020B0603060100000000" pitchFamily="34" charset="0"/>
            </a:endParaRPr>
          </a:p>
        </p:txBody>
      </p:sp>
      <p:sp>
        <p:nvSpPr>
          <p:cNvPr id="23" name="Rectangle 22"/>
          <p:cNvSpPr/>
          <p:nvPr/>
        </p:nvSpPr>
        <p:spPr>
          <a:xfrm>
            <a:off x="755650" y="1882937"/>
            <a:ext cx="7632700" cy="430887"/>
          </a:xfrm>
          <a:prstGeom prst="rect">
            <a:avLst/>
          </a:prstGeom>
          <a:solidFill>
            <a:schemeClr val="bg1"/>
          </a:solidFill>
        </p:spPr>
        <p:txBody>
          <a:bodyPr wrap="square">
            <a:spAutoFit/>
          </a:bodyPr>
          <a:lstStyle/>
          <a:p>
            <a:pPr lvl="0" algn="ctr">
              <a:lnSpc>
                <a:spcPct val="110000"/>
              </a:lnSpc>
            </a:pPr>
            <a:r>
              <a:rPr lang="en-GB" sz="2000" b="1" dirty="0">
                <a:solidFill>
                  <a:srgbClr val="014482"/>
                </a:solidFill>
                <a:latin typeface="Tuffy" panose="020B0603060100000000" pitchFamily="34" charset="0"/>
                <a:ea typeface="Tuffy" panose="020B0603060100000000" pitchFamily="34" charset="0"/>
              </a:rPr>
              <a:t>Use simple formulae.</a:t>
            </a:r>
          </a:p>
        </p:txBody>
      </p:sp>
      <p:sp>
        <p:nvSpPr>
          <p:cNvPr id="24" name="Rectangle 23"/>
          <p:cNvSpPr/>
          <p:nvPr/>
        </p:nvSpPr>
        <p:spPr>
          <a:xfrm>
            <a:off x="3076674" y="1424396"/>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t>
            </a:r>
            <a:r>
              <a:rPr lang="en-GB" sz="2000" b="1" dirty="0" smtClean="0">
                <a:solidFill>
                  <a:schemeClr val="bg1"/>
                </a:solidFill>
                <a:latin typeface="Tuffy" panose="020B0603060100000000" pitchFamily="34" charset="0"/>
                <a:ea typeface="Tuffy" panose="020B0603060100000000" pitchFamily="34" charset="0"/>
              </a:rPr>
              <a:t>Aim</a:t>
            </a:r>
            <a:endParaRPr lang="en-GB" sz="2000" b="1" dirty="0">
              <a:solidFill>
                <a:schemeClr val="bg1"/>
              </a:solidFill>
              <a:latin typeface="Tuffy" panose="020B0603060100000000" pitchFamily="34" charset="0"/>
              <a:ea typeface="Tuffy" panose="020B0603060100000000" pitchFamily="34" charset="0"/>
            </a:endParaRPr>
          </a:p>
        </p:txBody>
      </p:sp>
      <p:pic>
        <p:nvPicPr>
          <p:cNvPr id="25"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69983" y="3226660"/>
            <a:ext cx="3706073" cy="1853384"/>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66416" y="3226174"/>
            <a:ext cx="3721934" cy="18602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62888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resentation1" id="{427BB997-074F-4A73-BCC3-A160949C16AA}" vid="{3779DEE8-1EA6-4D01-BADE-96D173D04F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214</TotalTime>
  <Words>518</Words>
  <Application>Microsoft Office PowerPoint</Application>
  <PresentationFormat>On-screen Show (4:3)</PresentationFormat>
  <Paragraphs>81</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Tuffy</vt:lpstr>
      <vt:lpstr>Twinkl</vt:lpstr>
      <vt:lpstr>Open Sans</vt:lpstr>
      <vt:lpstr>Tuffy-TTF</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Jacqui Ford</dc:creator>
  <cp:lastModifiedBy>MTS2011</cp:lastModifiedBy>
  <cp:revision>18</cp:revision>
  <dcterms:created xsi:type="dcterms:W3CDTF">2020-01-02T10:07:28Z</dcterms:created>
  <dcterms:modified xsi:type="dcterms:W3CDTF">2020-04-17T10:51:54Z</dcterms:modified>
</cp:coreProperties>
</file>