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anose="020B0604020202020204" charset="0"/>
      <p:regular r:id="rId16"/>
      <p:bold r:id="rId17"/>
    </p:embeddedFont>
    <p:embeddedFont>
      <p:font typeface="Twinkl SemiBold" charset="0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B6BC"/>
    <a:srgbClr val="7768AD"/>
    <a:srgbClr val="2BB7BC"/>
    <a:srgbClr val="2CB7BC"/>
    <a:srgbClr val="A673AF"/>
    <a:srgbClr val="A872AE"/>
    <a:srgbClr val="9C9BCD"/>
    <a:srgbClr val="7767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2AA840-C1FB-4D05-8921-0110DB0FBA95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26F223-6B46-4AF0-8F1F-4B827FB3273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D38ECAF-D269-4384-AD68-9FD256C36170}" type="datetimeFigureOut">
              <a:rPr lang="en-GB"/>
              <a:pPr>
                <a:defRPr/>
              </a:pPr>
              <a:t>14/01/2021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0CCCE7C-E3D2-4826-B7A4-89298C88DF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6717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60099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3850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6777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3471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Who’s going to the party?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5650" y="1477963"/>
            <a:ext cx="76327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Some children have already arrived at the party.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chemeClr val="tx1"/>
                </a:solidFill>
              </a:rPr>
              <a:t>More children are just arriving.</a:t>
            </a:r>
          </a:p>
        </p:txBody>
      </p:sp>
      <p:sp>
        <p:nvSpPr>
          <p:cNvPr id="14" name="Rectangle: Rounded Corners 13"/>
          <p:cNvSpPr>
            <a:spLocks noChangeArrowheads="1"/>
          </p:cNvSpPr>
          <p:nvPr/>
        </p:nvSpPr>
        <p:spPr bwMode="auto">
          <a:xfrm>
            <a:off x="755650" y="22272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776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Can you count how many children will be at the party altogether?</a:t>
            </a:r>
          </a:p>
        </p:txBody>
      </p:sp>
      <p:pic>
        <p:nvPicPr>
          <p:cNvPr id="9221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125" y="3155950"/>
            <a:ext cx="1125538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88" y="3209925"/>
            <a:ext cx="939800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5138" y="3209925"/>
            <a:ext cx="801687" cy="210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097213"/>
            <a:ext cx="1249362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463" y="3097213"/>
            <a:ext cx="1411287" cy="220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: Rounded Corners 25"/>
          <p:cNvSpPr>
            <a:spLocks noChangeArrowheads="1"/>
          </p:cNvSpPr>
          <p:nvPr/>
        </p:nvSpPr>
        <p:spPr bwMode="auto">
          <a:xfrm>
            <a:off x="750888" y="5605463"/>
            <a:ext cx="7632700" cy="547687"/>
          </a:xfrm>
          <a:prstGeom prst="roundRect">
            <a:avLst>
              <a:gd name="adj" fmla="val 16667"/>
            </a:avLst>
          </a:prstGeom>
          <a:solidFill>
            <a:srgbClr val="2DB6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Click the question mark to check your answer.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6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0243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02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02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02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02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02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02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02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02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02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02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02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02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02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02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02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02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02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02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28321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0246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6</a:t>
            </a:r>
            <a:endParaRPr lang="en-GB" sz="3200" b="1" dirty="0"/>
          </a:p>
        </p:txBody>
      </p:sp>
      <p:sp>
        <p:nvSpPr>
          <p:cNvPr id="10248" name="+"/>
          <p:cNvSpPr txBox="1">
            <a:spLocks noChangeArrowheads="1"/>
          </p:cNvSpPr>
          <p:nvPr/>
        </p:nvSpPr>
        <p:spPr bwMode="auto">
          <a:xfrm>
            <a:off x="22352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0249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10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9613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10245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3" y="2735263"/>
            <a:ext cx="2190750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3495"/>
          <a:stretch>
            <a:fillRect/>
          </a:stretch>
        </p:blipFill>
        <p:spPr bwMode="auto">
          <a:xfrm>
            <a:off x="3194050" y="2757488"/>
            <a:ext cx="569913" cy="178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7</a:t>
            </a:r>
            <a:r>
              <a:rPr lang="en-GB" altLang="en-US">
                <a:solidFill>
                  <a:schemeClr val="bg1"/>
                </a:solidFill>
              </a:rPr>
              <a:t> children at the party already.</a:t>
            </a:r>
          </a:p>
        </p:txBody>
      </p:sp>
      <p:grpSp>
        <p:nvGrpSpPr>
          <p:cNvPr id="11267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03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1304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1305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1306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1307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1308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1309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1310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1311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1312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1313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1314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1315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1316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1317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1318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1319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1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23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1324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1325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238500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1270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7</a:t>
            </a:r>
            <a:endParaRPr lang="en-GB" sz="3200" b="1" dirty="0"/>
          </a:p>
        </p:txBody>
      </p:sp>
      <p:sp>
        <p:nvSpPr>
          <p:cNvPr id="11272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1273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14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84162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89108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3784600" y="2881313"/>
            <a:ext cx="561975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213225" y="2765425"/>
            <a:ext cx="736600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41496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27713" y="2935288"/>
            <a:ext cx="66833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30358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 nodeType="clickPar">
                      <p:stCondLst>
                        <p:cond delay="0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9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2291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26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2327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2328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2329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2330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2331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2332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2333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2334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2335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2336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2337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2338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2339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2340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2341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2342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4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6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2347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2348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9655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2294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9</a:t>
            </a:r>
            <a:endParaRPr lang="en-GB" sz="3200" b="1" dirty="0"/>
          </a:p>
        </p:txBody>
      </p:sp>
      <p:sp>
        <p:nvSpPr>
          <p:cNvPr id="12296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2297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15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40075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5189538" y="2876550"/>
            <a:ext cx="5429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0830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10" t="-1617" r="36053" b="1617"/>
          <a:stretch>
            <a:fillRect/>
          </a:stretch>
        </p:blipFill>
        <p:spPr bwMode="auto">
          <a:xfrm>
            <a:off x="4510088" y="2765425"/>
            <a:ext cx="738187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13413" y="2813050"/>
            <a:ext cx="58102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602038" y="2854325"/>
            <a:ext cx="560387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</a:rPr>
              <a:t>There are </a:t>
            </a:r>
            <a:r>
              <a:rPr lang="en-GB" altLang="en-US" b="1">
                <a:solidFill>
                  <a:schemeClr val="bg1"/>
                </a:solidFill>
              </a:rPr>
              <a:t>8 </a:t>
            </a:r>
            <a:r>
              <a:rPr lang="en-GB" altLang="en-US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3315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49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3350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3351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3352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3353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3354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3355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3356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3357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3358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3359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3360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3361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3362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3363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3364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3365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7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69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3370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3371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3609975" y="5445125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3318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8</a:t>
            </a:r>
            <a:endParaRPr lang="en-GB" sz="3200" b="1" dirty="0"/>
          </a:p>
        </p:txBody>
      </p:sp>
      <p:sp>
        <p:nvSpPr>
          <p:cNvPr id="13320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3321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13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3116263" y="2805113"/>
            <a:ext cx="500062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981575" y="2876550"/>
            <a:ext cx="544513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360863" y="2881313"/>
            <a:ext cx="560387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741988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70840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here are children"/>
          <p:cNvSpPr>
            <a:spLocks noChangeArrowheads="1"/>
          </p:cNvSpPr>
          <p:nvPr/>
        </p:nvSpPr>
        <p:spPr bwMode="auto">
          <a:xfrm>
            <a:off x="617538" y="595313"/>
            <a:ext cx="7883525" cy="508000"/>
          </a:xfrm>
          <a:prstGeom prst="roundRect">
            <a:avLst>
              <a:gd name="adj" fmla="val 16667"/>
            </a:avLst>
          </a:prstGeom>
          <a:solidFill>
            <a:srgbClr val="A872A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2000" tIns="72000" rIns="72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There are </a:t>
            </a:r>
            <a:r>
              <a:rPr lang="en-GB" altLang="en-US" b="1" dirty="0">
                <a:solidFill>
                  <a:schemeClr val="bg1"/>
                </a:solidFill>
              </a:rPr>
              <a:t>10 </a:t>
            </a:r>
            <a:r>
              <a:rPr lang="en-GB" altLang="en-US" dirty="0">
                <a:solidFill>
                  <a:schemeClr val="bg1"/>
                </a:solidFill>
              </a:rPr>
              <a:t>children at the party already.</a:t>
            </a:r>
          </a:p>
        </p:txBody>
      </p:sp>
      <p:grpSp>
        <p:nvGrpSpPr>
          <p:cNvPr id="14339" name="Timeline"/>
          <p:cNvGrpSpPr>
            <a:grpSpLocks/>
          </p:cNvGrpSpPr>
          <p:nvPr/>
        </p:nvGrpSpPr>
        <p:grpSpPr bwMode="auto">
          <a:xfrm>
            <a:off x="581025" y="5413375"/>
            <a:ext cx="8175625" cy="679450"/>
            <a:chOff x="581612" y="5413375"/>
            <a:chExt cx="8175038" cy="67945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C523DAF3-4B40-4F71-B2F5-585C186EABEB}"/>
                </a:ext>
              </a:extLst>
            </p:cNvPr>
            <p:cNvCxnSpPr/>
            <p:nvPr/>
          </p:nvCxnSpPr>
          <p:spPr>
            <a:xfrm>
              <a:off x="756224" y="6075363"/>
              <a:ext cx="7632152" cy="0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4727960-4679-4343-A41A-5EF954935810}"/>
                </a:ext>
              </a:extLst>
            </p:cNvPr>
            <p:cNvCxnSpPr/>
            <p:nvPr/>
          </p:nvCxnSpPr>
          <p:spPr bwMode="auto">
            <a:xfrm>
              <a:off x="76416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07F74274-2EAB-401A-9698-E435E8B0C1BF}"/>
                </a:ext>
              </a:extLst>
            </p:cNvPr>
            <p:cNvCxnSpPr/>
            <p:nvPr/>
          </p:nvCxnSpPr>
          <p:spPr bwMode="auto">
            <a:xfrm>
              <a:off x="837885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86523F-C1F5-4A42-B945-3FD70691D6BF}"/>
                </a:ext>
              </a:extLst>
            </p:cNvPr>
            <p:cNvCxnSpPr/>
            <p:nvPr/>
          </p:nvCxnSpPr>
          <p:spPr bwMode="auto">
            <a:xfrm>
              <a:off x="114513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860F21FC-A5A9-4BCC-825C-F0B94908B40F}"/>
                </a:ext>
              </a:extLst>
            </p:cNvPr>
            <p:cNvCxnSpPr/>
            <p:nvPr/>
          </p:nvCxnSpPr>
          <p:spPr bwMode="auto">
            <a:xfrm>
              <a:off x="15261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D21BEA52-AAC1-47DE-965A-B405C31445E2}"/>
                </a:ext>
              </a:extLst>
            </p:cNvPr>
            <p:cNvCxnSpPr/>
            <p:nvPr/>
          </p:nvCxnSpPr>
          <p:spPr bwMode="auto">
            <a:xfrm>
              <a:off x="228646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C10ABE6C-A550-44B1-A2FF-5523AF6B3935}"/>
                </a:ext>
              </a:extLst>
            </p:cNvPr>
            <p:cNvCxnSpPr/>
            <p:nvPr/>
          </p:nvCxnSpPr>
          <p:spPr bwMode="auto">
            <a:xfrm>
              <a:off x="304841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1A6F2154-588A-4CAF-A287-FDA0E4265544}"/>
                </a:ext>
              </a:extLst>
            </p:cNvPr>
            <p:cNvCxnSpPr/>
            <p:nvPr/>
          </p:nvCxnSpPr>
          <p:spPr bwMode="auto">
            <a:xfrm>
              <a:off x="3810355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D04031C-5163-4A6E-B014-50A5DC5CB51C}"/>
                </a:ext>
              </a:extLst>
            </p:cNvPr>
            <p:cNvCxnSpPr/>
            <p:nvPr/>
          </p:nvCxnSpPr>
          <p:spPr bwMode="auto">
            <a:xfrm>
              <a:off x="457230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67E71B7-0266-4F2D-B67B-DEB16E4DA502}"/>
                </a:ext>
              </a:extLst>
            </p:cNvPr>
            <p:cNvCxnSpPr/>
            <p:nvPr/>
          </p:nvCxnSpPr>
          <p:spPr bwMode="auto">
            <a:xfrm>
              <a:off x="533265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C72F0EEE-367A-4673-8318-37342FD86F90}"/>
                </a:ext>
              </a:extLst>
            </p:cNvPr>
            <p:cNvCxnSpPr/>
            <p:nvPr/>
          </p:nvCxnSpPr>
          <p:spPr bwMode="auto">
            <a:xfrm>
              <a:off x="609460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F97C8F25-E4B7-4964-A65A-929547F46F37}"/>
                </a:ext>
              </a:extLst>
            </p:cNvPr>
            <p:cNvCxnSpPr/>
            <p:nvPr/>
          </p:nvCxnSpPr>
          <p:spPr bwMode="auto">
            <a:xfrm>
              <a:off x="685654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F2D4E19A-17FF-4218-87BC-E53451AB54A3}"/>
                </a:ext>
              </a:extLst>
            </p:cNvPr>
            <p:cNvCxnSpPr/>
            <p:nvPr/>
          </p:nvCxnSpPr>
          <p:spPr bwMode="auto">
            <a:xfrm>
              <a:off x="7235934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50CE0161-7601-4A26-87AC-E96828AA7DF8}"/>
                </a:ext>
              </a:extLst>
            </p:cNvPr>
            <p:cNvCxnSpPr/>
            <p:nvPr/>
          </p:nvCxnSpPr>
          <p:spPr bwMode="auto">
            <a:xfrm>
              <a:off x="647557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371675E-A1CE-41DB-9D58-49D488F348A4}"/>
                </a:ext>
              </a:extLst>
            </p:cNvPr>
            <p:cNvCxnSpPr/>
            <p:nvPr/>
          </p:nvCxnSpPr>
          <p:spPr bwMode="auto">
            <a:xfrm>
              <a:off x="5713632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DF7CEE8A-BB8E-4064-8101-9DA7B933546A}"/>
                </a:ext>
              </a:extLst>
            </p:cNvPr>
            <p:cNvCxnSpPr/>
            <p:nvPr/>
          </p:nvCxnSpPr>
          <p:spPr bwMode="auto">
            <a:xfrm>
              <a:off x="4951686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5F144329-1AD6-4368-AB17-86141F985DBD}"/>
                </a:ext>
              </a:extLst>
            </p:cNvPr>
            <p:cNvCxnSpPr/>
            <p:nvPr/>
          </p:nvCxnSpPr>
          <p:spPr bwMode="auto">
            <a:xfrm>
              <a:off x="4191328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FA924793-66C5-4E96-BD80-159DBE360773}"/>
                </a:ext>
              </a:extLst>
            </p:cNvPr>
            <p:cNvCxnSpPr/>
            <p:nvPr/>
          </p:nvCxnSpPr>
          <p:spPr bwMode="auto">
            <a:xfrm>
              <a:off x="3429383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34B197B8-6550-47E6-864C-C2E65AA25AA1}"/>
                </a:ext>
              </a:extLst>
            </p:cNvPr>
            <p:cNvCxnSpPr/>
            <p:nvPr/>
          </p:nvCxnSpPr>
          <p:spPr bwMode="auto">
            <a:xfrm>
              <a:off x="266743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71AABD1-B289-4505-9C50-B495197B9C1C}"/>
                </a:ext>
              </a:extLst>
            </p:cNvPr>
            <p:cNvCxnSpPr>
              <a:cxnSpLocks/>
            </p:cNvCxnSpPr>
            <p:nvPr/>
          </p:nvCxnSpPr>
          <p:spPr bwMode="auto">
            <a:xfrm>
              <a:off x="1907080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74" name="TextBox 28"/>
            <p:cNvSpPr txBox="1">
              <a:spLocks noChangeArrowheads="1"/>
            </p:cNvSpPr>
            <p:nvPr/>
          </p:nvSpPr>
          <p:spPr bwMode="auto">
            <a:xfrm>
              <a:off x="5816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0</a:t>
              </a:r>
            </a:p>
          </p:txBody>
        </p:sp>
        <p:sp>
          <p:nvSpPr>
            <p:cNvPr id="14375" name="TextBox 30"/>
            <p:cNvSpPr txBox="1">
              <a:spLocks noChangeArrowheads="1"/>
            </p:cNvSpPr>
            <p:nvPr/>
          </p:nvSpPr>
          <p:spPr bwMode="auto">
            <a:xfrm>
              <a:off x="997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</a:t>
              </a:r>
            </a:p>
          </p:txBody>
        </p:sp>
        <p:sp>
          <p:nvSpPr>
            <p:cNvPr id="14376" name="TextBox 31"/>
            <p:cNvSpPr txBox="1">
              <a:spLocks noChangeArrowheads="1"/>
            </p:cNvSpPr>
            <p:nvPr/>
          </p:nvSpPr>
          <p:spPr bwMode="auto">
            <a:xfrm>
              <a:off x="13690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</a:t>
              </a:r>
            </a:p>
          </p:txBody>
        </p:sp>
        <p:sp>
          <p:nvSpPr>
            <p:cNvPr id="14377" name="TextBox 32"/>
            <p:cNvSpPr txBox="1">
              <a:spLocks noChangeArrowheads="1"/>
            </p:cNvSpPr>
            <p:nvPr/>
          </p:nvSpPr>
          <p:spPr bwMode="auto">
            <a:xfrm>
              <a:off x="17627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3</a:t>
              </a:r>
            </a:p>
          </p:txBody>
        </p:sp>
        <p:sp>
          <p:nvSpPr>
            <p:cNvPr id="14378" name="TextBox 33"/>
            <p:cNvSpPr txBox="1">
              <a:spLocks noChangeArrowheads="1"/>
            </p:cNvSpPr>
            <p:nvPr/>
          </p:nvSpPr>
          <p:spPr bwMode="auto">
            <a:xfrm>
              <a:off x="2116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4</a:t>
              </a:r>
            </a:p>
          </p:txBody>
        </p:sp>
        <p:sp>
          <p:nvSpPr>
            <p:cNvPr id="14379" name="TextBox 34"/>
            <p:cNvSpPr txBox="1">
              <a:spLocks noChangeArrowheads="1"/>
            </p:cNvSpPr>
            <p:nvPr/>
          </p:nvSpPr>
          <p:spPr bwMode="auto">
            <a:xfrm>
              <a:off x="250566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5</a:t>
              </a:r>
            </a:p>
          </p:txBody>
        </p:sp>
        <p:sp>
          <p:nvSpPr>
            <p:cNvPr id="14380" name="TextBox 35"/>
            <p:cNvSpPr txBox="1">
              <a:spLocks noChangeArrowheads="1"/>
            </p:cNvSpPr>
            <p:nvPr/>
          </p:nvSpPr>
          <p:spPr bwMode="auto">
            <a:xfrm>
              <a:off x="2880312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6</a:t>
              </a:r>
            </a:p>
          </p:txBody>
        </p:sp>
        <p:sp>
          <p:nvSpPr>
            <p:cNvPr id="14381" name="TextBox 36"/>
            <p:cNvSpPr txBox="1">
              <a:spLocks noChangeArrowheads="1"/>
            </p:cNvSpPr>
            <p:nvPr/>
          </p:nvSpPr>
          <p:spPr bwMode="auto">
            <a:xfrm>
              <a:off x="32835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7</a:t>
              </a:r>
            </a:p>
          </p:txBody>
        </p:sp>
        <p:sp>
          <p:nvSpPr>
            <p:cNvPr id="14382" name="TextBox 37"/>
            <p:cNvSpPr txBox="1">
              <a:spLocks noChangeArrowheads="1"/>
            </p:cNvSpPr>
            <p:nvPr/>
          </p:nvSpPr>
          <p:spPr bwMode="auto">
            <a:xfrm>
              <a:off x="3639137" y="5424073"/>
              <a:ext cx="31908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8</a:t>
              </a:r>
            </a:p>
          </p:txBody>
        </p:sp>
        <p:sp>
          <p:nvSpPr>
            <p:cNvPr id="14383" name="TextBox 38"/>
            <p:cNvSpPr txBox="1">
              <a:spLocks noChangeArrowheads="1"/>
            </p:cNvSpPr>
            <p:nvPr/>
          </p:nvSpPr>
          <p:spPr bwMode="auto">
            <a:xfrm>
              <a:off x="4021725" y="5424073"/>
              <a:ext cx="3190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9</a:t>
              </a:r>
            </a:p>
          </p:txBody>
        </p:sp>
        <p:sp>
          <p:nvSpPr>
            <p:cNvPr id="14384" name="TextBox 39"/>
            <p:cNvSpPr txBox="1">
              <a:spLocks noChangeArrowheads="1"/>
            </p:cNvSpPr>
            <p:nvPr/>
          </p:nvSpPr>
          <p:spPr bwMode="auto">
            <a:xfrm>
              <a:off x="43243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10</a:t>
              </a:r>
            </a:p>
          </p:txBody>
        </p:sp>
        <p:sp>
          <p:nvSpPr>
            <p:cNvPr id="14385" name="TextBox 40"/>
            <p:cNvSpPr txBox="1">
              <a:spLocks noChangeArrowheads="1"/>
            </p:cNvSpPr>
            <p:nvPr/>
          </p:nvSpPr>
          <p:spPr bwMode="auto">
            <a:xfrm>
              <a:off x="47323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11</a:t>
              </a:r>
            </a:p>
          </p:txBody>
        </p:sp>
        <p:sp>
          <p:nvSpPr>
            <p:cNvPr id="14386" name="TextBox 41"/>
            <p:cNvSpPr txBox="1">
              <a:spLocks noChangeArrowheads="1"/>
            </p:cNvSpPr>
            <p:nvPr/>
          </p:nvSpPr>
          <p:spPr bwMode="auto">
            <a:xfrm>
              <a:off x="5111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12</a:t>
              </a:r>
            </a:p>
          </p:txBody>
        </p:sp>
        <p:sp>
          <p:nvSpPr>
            <p:cNvPr id="14387" name="TextBox 42"/>
            <p:cNvSpPr txBox="1">
              <a:spLocks noChangeArrowheads="1"/>
            </p:cNvSpPr>
            <p:nvPr/>
          </p:nvSpPr>
          <p:spPr bwMode="auto">
            <a:xfrm>
              <a:off x="54927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13</a:t>
              </a:r>
            </a:p>
          </p:txBody>
        </p:sp>
        <p:sp>
          <p:nvSpPr>
            <p:cNvPr id="14388" name="TextBox 43"/>
            <p:cNvSpPr txBox="1">
              <a:spLocks noChangeArrowheads="1"/>
            </p:cNvSpPr>
            <p:nvPr/>
          </p:nvSpPr>
          <p:spPr bwMode="auto">
            <a:xfrm>
              <a:off x="5861050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14</a:t>
              </a:r>
            </a:p>
          </p:txBody>
        </p:sp>
        <p:sp>
          <p:nvSpPr>
            <p:cNvPr id="14389" name="TextBox 44"/>
            <p:cNvSpPr txBox="1">
              <a:spLocks noChangeArrowheads="1"/>
            </p:cNvSpPr>
            <p:nvPr/>
          </p:nvSpPr>
          <p:spPr bwMode="auto">
            <a:xfrm>
              <a:off x="6246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15</a:t>
              </a:r>
            </a:p>
          </p:txBody>
        </p:sp>
        <p:sp>
          <p:nvSpPr>
            <p:cNvPr id="14390" name="TextBox 45"/>
            <p:cNvSpPr txBox="1">
              <a:spLocks noChangeArrowheads="1"/>
            </p:cNvSpPr>
            <p:nvPr/>
          </p:nvSpPr>
          <p:spPr bwMode="auto">
            <a:xfrm>
              <a:off x="662463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16</a:t>
              </a:r>
            </a:p>
          </p:txBody>
        </p: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ED6DA120-BC2C-415A-9C51-3FEE2B64778F}"/>
                </a:ext>
              </a:extLst>
            </p:cNvPr>
            <p:cNvCxnSpPr/>
            <p:nvPr/>
          </p:nvCxnSpPr>
          <p:spPr bwMode="auto">
            <a:xfrm>
              <a:off x="7616907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2" name="TextBox 47"/>
            <p:cNvSpPr txBox="1">
              <a:spLocks noChangeArrowheads="1"/>
            </p:cNvSpPr>
            <p:nvPr/>
          </p:nvSpPr>
          <p:spPr bwMode="auto">
            <a:xfrm>
              <a:off x="7011988" y="5413375"/>
              <a:ext cx="633412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17</a:t>
              </a:r>
            </a:p>
          </p:txBody>
        </p: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C1935E9F-A599-43A1-BB9B-F3D7CC9BD1AD}"/>
                </a:ext>
              </a:extLst>
            </p:cNvPr>
            <p:cNvCxnSpPr/>
            <p:nvPr/>
          </p:nvCxnSpPr>
          <p:spPr bwMode="auto">
            <a:xfrm>
              <a:off x="7997879" y="5886450"/>
              <a:ext cx="0" cy="206375"/>
            </a:xfrm>
            <a:prstGeom prst="line">
              <a:avLst/>
            </a:prstGeom>
            <a:ln w="28575">
              <a:solidFill>
                <a:srgbClr val="C8075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94" name="TextBox 49"/>
            <p:cNvSpPr txBox="1">
              <a:spLocks noChangeArrowheads="1"/>
            </p:cNvSpPr>
            <p:nvPr/>
          </p:nvSpPr>
          <p:spPr bwMode="auto">
            <a:xfrm>
              <a:off x="7389813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18</a:t>
              </a:r>
            </a:p>
          </p:txBody>
        </p:sp>
        <p:sp>
          <p:nvSpPr>
            <p:cNvPr id="14395" name="TextBox 50"/>
            <p:cNvSpPr txBox="1">
              <a:spLocks noChangeArrowheads="1"/>
            </p:cNvSpPr>
            <p:nvPr/>
          </p:nvSpPr>
          <p:spPr bwMode="auto">
            <a:xfrm>
              <a:off x="7773988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19</a:t>
              </a:r>
            </a:p>
          </p:txBody>
        </p:sp>
        <p:sp>
          <p:nvSpPr>
            <p:cNvPr id="14396" name="TextBox 51"/>
            <p:cNvSpPr txBox="1">
              <a:spLocks noChangeArrowheads="1"/>
            </p:cNvSpPr>
            <p:nvPr/>
          </p:nvSpPr>
          <p:spPr bwMode="auto">
            <a:xfrm>
              <a:off x="8124825" y="5413375"/>
              <a:ext cx="631825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>
                  <a:solidFill>
                    <a:srgbClr val="DE1E5A"/>
                  </a:solidFill>
                  <a:latin typeface="Twinkl SemiBold" pitchFamily="2" charset="0"/>
                </a:rPr>
                <a:t>20</a:t>
              </a:r>
            </a:p>
          </p:txBody>
        </p:sp>
      </p:grpSp>
      <p:sp>
        <p:nvSpPr>
          <p:cNvPr id="61" name="Teal Circle">
            <a:extLst>
              <a:ext uri="{FF2B5EF4-FFF2-40B4-BE49-F238E27FC236}">
                <a16:creationId xmlns:a16="http://schemas.microsoft.com/office/drawing/2014/main" id="{6FD108EC-1A8A-490B-9AB9-879E579ED490}"/>
              </a:ext>
            </a:extLst>
          </p:cNvPr>
          <p:cNvSpPr/>
          <p:nvPr/>
        </p:nvSpPr>
        <p:spPr>
          <a:xfrm>
            <a:off x="4360863" y="5429250"/>
            <a:ext cx="431800" cy="430213"/>
          </a:xfrm>
          <a:prstGeom prst="ellipse">
            <a:avLst/>
          </a:prstGeom>
          <a:noFill/>
          <a:ln w="38100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7" name="Can you count how"/>
          <p:cNvSpPr>
            <a:spLocks noChangeArrowheads="1"/>
          </p:cNvSpPr>
          <p:nvPr/>
        </p:nvSpPr>
        <p:spPr bwMode="auto">
          <a:xfrm>
            <a:off x="706438" y="1087438"/>
            <a:ext cx="7859712" cy="512762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>
                <a:solidFill>
                  <a:schemeClr val="tx1"/>
                </a:solidFill>
              </a:rPr>
              <a:t>Can you count how many children will be at the party altogether?</a:t>
            </a:r>
          </a:p>
        </p:txBody>
      </p:sp>
      <p:pic>
        <p:nvPicPr>
          <p:cNvPr id="14342" name="Door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1595438"/>
            <a:ext cx="1582738" cy="315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" name="Number Circle"/>
          <p:cNvSpPr/>
          <p:nvPr/>
        </p:nvSpPr>
        <p:spPr bwMode="auto">
          <a:xfrm>
            <a:off x="1101725" y="2851150"/>
            <a:ext cx="815975" cy="808038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/>
              <a:t>10</a:t>
            </a:r>
          </a:p>
        </p:txBody>
      </p:sp>
      <p:sp>
        <p:nvSpPr>
          <p:cNvPr id="14344" name="+"/>
          <p:cNvSpPr txBox="1">
            <a:spLocks noChangeArrowheads="1"/>
          </p:cNvSpPr>
          <p:nvPr/>
        </p:nvSpPr>
        <p:spPr bwMode="auto">
          <a:xfrm>
            <a:off x="2146300" y="2462213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+</a:t>
            </a:r>
          </a:p>
        </p:txBody>
      </p:sp>
      <p:sp>
        <p:nvSpPr>
          <p:cNvPr id="14345" name="="/>
          <p:cNvSpPr txBox="1">
            <a:spLocks noChangeArrowheads="1"/>
          </p:cNvSpPr>
          <p:nvPr/>
        </p:nvSpPr>
        <p:spPr bwMode="auto">
          <a:xfrm>
            <a:off x="6326188" y="2439988"/>
            <a:ext cx="53022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9600">
                <a:solidFill>
                  <a:srgbClr val="7768AD"/>
                </a:solidFill>
                <a:latin typeface="Twinkl SemiBold" pitchFamily="2" charset="0"/>
              </a:rPr>
              <a:t>=</a:t>
            </a:r>
          </a:p>
        </p:txBody>
      </p:sp>
      <p:sp>
        <p:nvSpPr>
          <p:cNvPr id="63" name="Answer"/>
          <p:cNvSpPr/>
          <p:nvPr/>
        </p:nvSpPr>
        <p:spPr bwMode="auto">
          <a:xfrm>
            <a:off x="7189788" y="2563813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16</a:t>
            </a:r>
            <a:endParaRPr lang="en-GB" sz="3200" b="1" dirty="0"/>
          </a:p>
        </p:txBody>
      </p:sp>
      <p:sp>
        <p:nvSpPr>
          <p:cNvPr id="72" name="?"/>
          <p:cNvSpPr/>
          <p:nvPr/>
        </p:nvSpPr>
        <p:spPr bwMode="auto">
          <a:xfrm>
            <a:off x="7189788" y="2578100"/>
            <a:ext cx="1298575" cy="1285875"/>
          </a:xfrm>
          <a:prstGeom prst="ellipse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800" b="1" dirty="0"/>
              <a:t>?</a:t>
            </a:r>
            <a:endParaRPr lang="en-GB" sz="3200" b="1" dirty="0"/>
          </a:p>
        </p:txBody>
      </p:sp>
      <p:pic>
        <p:nvPicPr>
          <p:cNvPr id="62" name="Picture 5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67" t="-316" r="75992" b="316"/>
          <a:stretch>
            <a:fillRect/>
          </a:stretch>
        </p:blipFill>
        <p:spPr bwMode="auto">
          <a:xfrm>
            <a:off x="2984500" y="2805113"/>
            <a:ext cx="500063" cy="17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95"/>
          <a:stretch>
            <a:fillRect/>
          </a:stretch>
        </p:blipFill>
        <p:spPr bwMode="auto">
          <a:xfrm>
            <a:off x="4694238" y="2876550"/>
            <a:ext cx="544512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20" t="-1253" r="50066" b="1253"/>
          <a:stretch>
            <a:fillRect/>
          </a:stretch>
        </p:blipFill>
        <p:spPr bwMode="auto">
          <a:xfrm>
            <a:off x="4133850" y="2881313"/>
            <a:ext cx="56038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67" t="-3976" r="-2908" b="1128"/>
          <a:stretch>
            <a:fillRect/>
          </a:stretch>
        </p:blipFill>
        <p:spPr bwMode="auto">
          <a:xfrm>
            <a:off x="5345113" y="2813050"/>
            <a:ext cx="579437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485"/>
          <a:stretch>
            <a:fillRect/>
          </a:stretch>
        </p:blipFill>
        <p:spPr bwMode="auto">
          <a:xfrm>
            <a:off x="3536950" y="2854325"/>
            <a:ext cx="560388" cy="165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29" t="-336" r="48033" b="336"/>
          <a:stretch>
            <a:fillRect/>
          </a:stretch>
        </p:blipFill>
        <p:spPr bwMode="auto">
          <a:xfrm>
            <a:off x="5861050" y="2935288"/>
            <a:ext cx="668338" cy="165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58" grpId="0" animBg="1"/>
      <p:bldP spid="61" grpId="0" animBg="1"/>
      <p:bldP spid="57" grpId="0"/>
      <p:bldP spid="60" grpId="0" animBg="1"/>
      <p:bldP spid="7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104</TotalTime>
  <Words>283</Words>
  <Application>Microsoft Office PowerPoint</Application>
  <PresentationFormat>On-screen Show (4:3)</PresentationFormat>
  <Paragraphs>145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Twinkl</vt:lpstr>
      <vt:lpstr>Arial</vt:lpstr>
      <vt:lpstr>Calibri</vt:lpstr>
      <vt:lpstr>Twinkl SemiBold</vt:lpstr>
      <vt:lpstr>Office Theme</vt:lpstr>
      <vt:lpstr>PowerPoint Presentation</vt:lpstr>
      <vt:lpstr>Who’s going to the party?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Philip Jenkins</cp:lastModifiedBy>
  <cp:revision>14</cp:revision>
  <dcterms:created xsi:type="dcterms:W3CDTF">2018-06-19T14:18:24Z</dcterms:created>
  <dcterms:modified xsi:type="dcterms:W3CDTF">2021-01-14T18:50:45Z</dcterms:modified>
</cp:coreProperties>
</file>