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73" r:id="rId3"/>
    <p:sldId id="264" r:id="rId4"/>
    <p:sldId id="268" r:id="rId5"/>
    <p:sldId id="269" r:id="rId6"/>
    <p:sldId id="270" r:id="rId7"/>
    <p:sldId id="271" r:id="rId8"/>
    <p:sldId id="276" r:id="rId9"/>
    <p:sldId id="275" r:id="rId10"/>
    <p:sldId id="277" r:id="rId11"/>
  </p:sldIdLst>
  <p:sldSz cx="9144000" cy="6858000" type="screen4x3"/>
  <p:notesSz cx="6858000" cy="9144000"/>
  <p:embeddedFontLst>
    <p:embeddedFont>
      <p:font typeface="SassoonPrimaryInfant" pitchFamily="2" charset="0"/>
      <p:regular r:id="rId14"/>
      <p:bold r:id="rId15"/>
    </p:embeddedFont>
    <p:embeddedFont>
      <p:font typeface="Twinkl" panose="020B0604020202020204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EB1E5"/>
    <a:srgbClr val="E74549"/>
    <a:srgbClr val="4DB1E3"/>
    <a:srgbClr val="6D6D69"/>
    <a:srgbClr val="EA4146"/>
    <a:srgbClr val="BC0105"/>
    <a:srgbClr val="FFEDAA"/>
    <a:srgbClr val="ED6C76"/>
    <a:srgbClr val="003F7D"/>
    <a:srgbClr val="F9B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90" autoAdjust="0"/>
    <p:restoredTop sz="96087" autoAdjust="0"/>
  </p:normalViewPr>
  <p:slideViewPr>
    <p:cSldViewPr snapToGrid="0" showGuides="1">
      <p:cViewPr varScale="1">
        <p:scale>
          <a:sx n="111" d="100"/>
          <a:sy n="111" d="100"/>
        </p:scale>
        <p:origin x="1656" y="10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4612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image" Target="../media/image25.png"/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12" Type="http://schemas.openxmlformats.org/officeDocument/2006/relationships/image" Target="../media/image24.png"/><Relationship Id="rId2" Type="http://schemas.openxmlformats.org/officeDocument/2006/relationships/slide" Target="slide8.xml"/><Relationship Id="rId16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6" Type="http://schemas.openxmlformats.org/officeDocument/2006/relationships/slide" Target="slide6.xml"/><Relationship Id="rId11" Type="http://schemas.openxmlformats.org/officeDocument/2006/relationships/slide" Target="slide9.xml"/><Relationship Id="rId5" Type="http://schemas.openxmlformats.org/officeDocument/2006/relationships/image" Target="../media/image20.png"/><Relationship Id="rId15" Type="http://schemas.openxmlformats.org/officeDocument/2006/relationships/image" Target="../media/image26.png"/><Relationship Id="rId10" Type="http://schemas.openxmlformats.org/officeDocument/2006/relationships/image" Target="../media/image23.png"/><Relationship Id="rId4" Type="http://schemas.openxmlformats.org/officeDocument/2006/relationships/slide" Target="slide5.xml"/><Relationship Id="rId9" Type="http://schemas.openxmlformats.org/officeDocument/2006/relationships/image" Target="../media/image22.png"/><Relationship Id="rId1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Ci4I-VK9jew" TargetMode="Externa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64566" y="560717"/>
            <a:ext cx="6668219" cy="280076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800" dirty="0" smtClean="0">
                <a:latin typeface="SassoonPrimaryInfant" pitchFamily="2" charset="0"/>
              </a:rPr>
              <a:t>What is Greenpeace?</a:t>
            </a:r>
            <a:endParaRPr lang="en-GB" sz="88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41872" y="1431985"/>
            <a:ext cx="533112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Greenpeace is an organisation that works hard to protect animals. They help animals who are not living happily. These include:</a:t>
            </a:r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-Orang-utans. The trees they live in are being cut down to make things for humans.</a:t>
            </a:r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-Sea turtles. Humans use so much plastic that it is getting into the ocean and harming the sea animals. 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9121"/>
          <a:stretch/>
        </p:blipFill>
        <p:spPr>
          <a:xfrm>
            <a:off x="741872" y="458998"/>
            <a:ext cx="3471143" cy="876300"/>
          </a:xfrm>
          <a:prstGeom prst="rect">
            <a:avLst/>
          </a:prstGeom>
        </p:spPr>
      </p:pic>
      <p:sp>
        <p:nvSpPr>
          <p:cNvPr id="4" name="AutoShape 2" descr="https://www.greenpeace.org.uk/wp-content/uploads/2019/04/GP0STPYWJ_Medium_res-1216x810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5250"/>
          <a:stretch/>
        </p:blipFill>
        <p:spPr>
          <a:xfrm>
            <a:off x="6041532" y="3446432"/>
            <a:ext cx="2405014" cy="13326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1872" y="5094657"/>
            <a:ext cx="1893486" cy="118235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/>
          <a:srcRect r="5355"/>
          <a:stretch/>
        </p:blipFill>
        <p:spPr>
          <a:xfrm>
            <a:off x="6285698" y="1905988"/>
            <a:ext cx="1916682" cy="137385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62377" y="5094657"/>
            <a:ext cx="48049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-Polar bears. They live and hunt on the ice. The ice is melting and disappearing so they have less space to live.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5006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627" y="1547233"/>
            <a:ext cx="6440346" cy="367840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223144" y="688256"/>
            <a:ext cx="8677273" cy="994306"/>
          </a:xfrm>
        </p:spPr>
        <p:txBody>
          <a:bodyPr/>
          <a:lstStyle/>
          <a:p>
            <a:r>
              <a:rPr lang="en-GB" sz="3200" dirty="0" smtClean="0">
                <a:latin typeface="+mn-lt"/>
              </a:rPr>
              <a:t>Greenpeace work hard to help animals in the polar lands. Where </a:t>
            </a:r>
            <a:r>
              <a:rPr lang="en-GB" sz="3200" dirty="0">
                <a:latin typeface="+mn-lt"/>
              </a:rPr>
              <a:t>Are the Polar </a:t>
            </a:r>
            <a:r>
              <a:rPr lang="en-GB" sz="3200" dirty="0" smtClean="0">
                <a:latin typeface="+mn-lt"/>
              </a:rPr>
              <a:t>Lands</a:t>
            </a:r>
            <a:r>
              <a:rPr lang="en-GB" sz="3200" dirty="0" smtClean="0">
                <a:latin typeface="+mn-lt"/>
              </a:rPr>
              <a:t>?</a:t>
            </a:r>
            <a:endParaRPr lang="en-GB" sz="3200" dirty="0">
              <a:latin typeface="+mn-lt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223798" y="5688507"/>
            <a:ext cx="6253391" cy="547779"/>
          </a:xfrm>
          <a:prstGeom prst="roundRect">
            <a:avLst/>
          </a:prstGeom>
          <a:solidFill>
            <a:srgbClr val="4E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Do you recognise any other places on the map?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85251" y="4582197"/>
            <a:ext cx="2958791" cy="2760397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3790825" y="1495277"/>
            <a:ext cx="1559668" cy="3774507"/>
            <a:chOff x="3790825" y="1495277"/>
            <a:chExt cx="1559668" cy="3774507"/>
          </a:xfrm>
        </p:grpSpPr>
        <p:sp>
          <p:nvSpPr>
            <p:cNvPr id="7" name="TextBox 6"/>
            <p:cNvSpPr txBox="1"/>
            <p:nvPr/>
          </p:nvSpPr>
          <p:spPr>
            <a:xfrm>
              <a:off x="3808581" y="4895213"/>
              <a:ext cx="1541912" cy="374571"/>
            </a:xfrm>
            <a:prstGeom prst="roundRect">
              <a:avLst/>
            </a:prstGeom>
            <a:solidFill>
              <a:srgbClr val="4EB1E5"/>
            </a:solidFill>
            <a:ln w="19050"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solidFill>
                    <a:schemeClr val="bg1"/>
                  </a:solidFill>
                </a:rPr>
                <a:t>Antarctica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3790825" y="1495277"/>
              <a:ext cx="1541912" cy="374571"/>
            </a:xfrm>
            <a:prstGeom prst="roundRect">
              <a:avLst/>
            </a:prstGeom>
            <a:solidFill>
              <a:srgbClr val="4EB1E5"/>
            </a:solidFill>
            <a:ln w="19050"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solidFill>
                    <a:schemeClr val="bg1"/>
                  </a:solidFill>
                </a:rPr>
                <a:t>The Arctic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</a:t>
            </a:r>
            <a:r>
              <a:rPr lang="en-GB" dirty="0" smtClean="0"/>
              <a:t>Arctic – The North Pole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821265" y="1369536"/>
            <a:ext cx="755226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The Arctic is at the very top of the Earth. It includes the areas around the North Pole. The Arctic isn’t a country or a continent. It is actually mostly a frozen ocean.</a:t>
            </a:r>
          </a:p>
        </p:txBody>
      </p:sp>
      <p:sp>
        <p:nvSpPr>
          <p:cNvPr id="4" name="Rectangle 3"/>
          <p:cNvSpPr/>
          <p:nvPr/>
        </p:nvSpPr>
        <p:spPr>
          <a:xfrm>
            <a:off x="4529666" y="2292866"/>
            <a:ext cx="354753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The Arctic includes parts of lots of different countries. These include Norway, Finland, Sweden, Russia, the USA, Canada, Denmark and Iceland. It also includes the Arctic Ocean. 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53" r="14757" b="606"/>
          <a:stretch/>
        </p:blipFill>
        <p:spPr>
          <a:xfrm>
            <a:off x="742885" y="2359611"/>
            <a:ext cx="3660395" cy="3659962"/>
          </a:xfrm>
          <a:prstGeom prst="ellipse">
            <a:avLst/>
          </a:prstGeom>
        </p:spPr>
      </p:pic>
      <p:grpSp>
        <p:nvGrpSpPr>
          <p:cNvPr id="56" name="Group 55"/>
          <p:cNvGrpSpPr/>
          <p:nvPr/>
        </p:nvGrpSpPr>
        <p:grpSpPr>
          <a:xfrm>
            <a:off x="-14870" y="2359612"/>
            <a:ext cx="5175904" cy="3659961"/>
            <a:chOff x="1471731" y="-934717"/>
            <a:chExt cx="5175904" cy="3659961"/>
          </a:xfrm>
        </p:grpSpPr>
        <p:grpSp>
          <p:nvGrpSpPr>
            <p:cNvPr id="17" name="Group 16"/>
            <p:cNvGrpSpPr/>
            <p:nvPr/>
          </p:nvGrpSpPr>
          <p:grpSpPr>
            <a:xfrm>
              <a:off x="1471731" y="-934717"/>
              <a:ext cx="5175904" cy="3659961"/>
              <a:chOff x="1415652" y="-669124"/>
              <a:chExt cx="5175904" cy="3659961"/>
            </a:xfrm>
          </p:grpSpPr>
          <p:pic>
            <p:nvPicPr>
              <p:cNvPr id="5" name="Picture 4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15652" y="-669124"/>
                <a:ext cx="5175904" cy="3659961"/>
              </a:xfrm>
              <a:prstGeom prst="ellipse">
                <a:avLst/>
              </a:prstGeom>
            </p:spPr>
          </p:pic>
          <p:sp>
            <p:nvSpPr>
              <p:cNvPr id="10" name="TextBox 9"/>
              <p:cNvSpPr txBox="1"/>
              <p:nvPr/>
            </p:nvSpPr>
            <p:spPr>
              <a:xfrm>
                <a:off x="3789356" y="1201541"/>
                <a:ext cx="71021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000" b="1" dirty="0" smtClean="0"/>
                  <a:t>NORTH POLE</a:t>
                </a:r>
                <a:endParaRPr lang="en-GB" sz="1000" b="1" dirty="0"/>
              </a:p>
            </p:txBody>
          </p:sp>
        </p:grpSp>
        <p:sp>
          <p:nvSpPr>
            <p:cNvPr id="20" name="TextBox 19"/>
            <p:cNvSpPr txBox="1"/>
            <p:nvPr/>
          </p:nvSpPr>
          <p:spPr>
            <a:xfrm>
              <a:off x="4576953" y="253572"/>
              <a:ext cx="1243736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b="1" dirty="0" smtClean="0">
                  <a:solidFill>
                    <a:srgbClr val="E74549"/>
                  </a:solidFill>
                </a:rPr>
                <a:t>ARCTIC CIRCLE</a:t>
              </a:r>
              <a:endParaRPr lang="en-GB" sz="1000" b="1" dirty="0">
                <a:solidFill>
                  <a:srgbClr val="E74549"/>
                </a:solidFill>
              </a:endParaRPr>
            </a:p>
          </p:txBody>
        </p:sp>
        <p:cxnSp>
          <p:nvCxnSpPr>
            <p:cNvPr id="39" name="Straight Arrow Connector 38"/>
            <p:cNvCxnSpPr/>
            <p:nvPr/>
          </p:nvCxnSpPr>
          <p:spPr>
            <a:xfrm flipH="1" flipV="1">
              <a:off x="3990845" y="847250"/>
              <a:ext cx="155486" cy="150755"/>
            </a:xfrm>
            <a:prstGeom prst="straightConnector1">
              <a:avLst/>
            </a:prstGeom>
            <a:ln w="28575">
              <a:solidFill>
                <a:srgbClr val="EA4146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oup 29"/>
          <p:cNvGrpSpPr/>
          <p:nvPr/>
        </p:nvGrpSpPr>
        <p:grpSpPr>
          <a:xfrm>
            <a:off x="1072863" y="3605540"/>
            <a:ext cx="3247653" cy="2093686"/>
            <a:chOff x="1072863" y="3605540"/>
            <a:chExt cx="3247653" cy="2093686"/>
          </a:xfrm>
        </p:grpSpPr>
        <p:sp>
          <p:nvSpPr>
            <p:cNvPr id="18" name="TextBox 17"/>
            <p:cNvSpPr txBox="1"/>
            <p:nvPr/>
          </p:nvSpPr>
          <p:spPr>
            <a:xfrm>
              <a:off x="2095417" y="3605540"/>
              <a:ext cx="71021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Arctic Ocean </a:t>
              </a:r>
              <a:endParaRPr lang="en-GB" sz="1000" dirty="0"/>
            </a:p>
          </p:txBody>
        </p:sp>
        <p:sp>
          <p:nvSpPr>
            <p:cNvPr id="22" name="TextBox 21"/>
            <p:cNvSpPr txBox="1"/>
            <p:nvPr/>
          </p:nvSpPr>
          <p:spPr>
            <a:xfrm rot="20590493">
              <a:off x="3326016" y="4523227"/>
              <a:ext cx="710214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Sweden </a:t>
              </a:r>
              <a:endParaRPr lang="en-GB" sz="1000" dirty="0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3209223" y="4323197"/>
              <a:ext cx="710214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/>
                <a:t>Finland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 rot="19050425">
              <a:off x="3058878" y="4692183"/>
              <a:ext cx="90974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Norway </a:t>
              </a:r>
              <a:endParaRPr lang="en-GB" sz="1000" dirty="0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410771" y="3977991"/>
              <a:ext cx="90974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Russia </a:t>
              </a:r>
              <a:endParaRPr lang="en-GB" sz="1000" dirty="0"/>
            </a:p>
          </p:txBody>
        </p:sp>
        <p:cxnSp>
          <p:nvCxnSpPr>
            <p:cNvPr id="29" name="Straight Arrow Connector 28"/>
            <p:cNvCxnSpPr/>
            <p:nvPr/>
          </p:nvCxnSpPr>
          <p:spPr>
            <a:xfrm flipH="1">
              <a:off x="3084971" y="4725896"/>
              <a:ext cx="335208" cy="0"/>
            </a:xfrm>
            <a:prstGeom prst="straightConnector1">
              <a:avLst/>
            </a:prstGeom>
            <a:ln w="28575">
              <a:solidFill>
                <a:srgbClr val="E74549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Arrow Connector 36"/>
            <p:cNvCxnSpPr/>
            <p:nvPr/>
          </p:nvCxnSpPr>
          <p:spPr>
            <a:xfrm flipH="1" flipV="1">
              <a:off x="3034067" y="4856977"/>
              <a:ext cx="309467" cy="5865"/>
            </a:xfrm>
            <a:prstGeom prst="straightConnector1">
              <a:avLst/>
            </a:prstGeom>
            <a:ln w="28575">
              <a:solidFill>
                <a:srgbClr val="E74549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Rectangle 7"/>
            <p:cNvSpPr/>
            <p:nvPr/>
          </p:nvSpPr>
          <p:spPr>
            <a:xfrm rot="1615849">
              <a:off x="1455782" y="4834190"/>
              <a:ext cx="636713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000" dirty="0" smtClean="0"/>
                <a:t>the USA</a:t>
              </a:r>
              <a:endParaRPr lang="en-GB" sz="1000" dirty="0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072863" y="4033421"/>
              <a:ext cx="619080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000" dirty="0"/>
                <a:t>Canada</a:t>
              </a:r>
            </a:p>
          </p:txBody>
        </p:sp>
        <p:sp>
          <p:nvSpPr>
            <p:cNvPr id="11" name="Rectangle 10"/>
            <p:cNvSpPr/>
            <p:nvPr/>
          </p:nvSpPr>
          <p:spPr>
            <a:xfrm rot="19746599">
              <a:off x="3071482" y="5453005"/>
              <a:ext cx="697627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000" dirty="0"/>
                <a:t>Denmark</a:t>
              </a: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2298262" y="5344284"/>
              <a:ext cx="643125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000" dirty="0"/>
                <a:t>Iceland </a:t>
              </a:r>
            </a:p>
          </p:txBody>
        </p:sp>
        <p:cxnSp>
          <p:nvCxnSpPr>
            <p:cNvPr id="44" name="Straight Arrow Connector 43"/>
            <p:cNvCxnSpPr/>
            <p:nvPr/>
          </p:nvCxnSpPr>
          <p:spPr>
            <a:xfrm flipH="1">
              <a:off x="3181117" y="4538792"/>
              <a:ext cx="229654" cy="115914"/>
            </a:xfrm>
            <a:prstGeom prst="straightConnector1">
              <a:avLst/>
            </a:prstGeom>
            <a:ln w="28575">
              <a:solidFill>
                <a:srgbClr val="E74549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Arrow Connector 46"/>
            <p:cNvCxnSpPr/>
            <p:nvPr/>
          </p:nvCxnSpPr>
          <p:spPr>
            <a:xfrm flipV="1">
              <a:off x="2623869" y="4935923"/>
              <a:ext cx="42943" cy="482685"/>
            </a:xfrm>
            <a:prstGeom prst="straightConnector1">
              <a:avLst/>
            </a:prstGeom>
            <a:ln w="28575">
              <a:solidFill>
                <a:srgbClr val="E74549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Arrow Connector 48"/>
            <p:cNvCxnSpPr>
              <a:stCxn id="11" idx="0"/>
            </p:cNvCxnSpPr>
            <p:nvPr/>
          </p:nvCxnSpPr>
          <p:spPr>
            <a:xfrm flipH="1" flipV="1">
              <a:off x="3151044" y="5026311"/>
              <a:ext cx="206048" cy="444156"/>
            </a:xfrm>
            <a:prstGeom prst="straightConnector1">
              <a:avLst/>
            </a:prstGeom>
            <a:ln w="28575">
              <a:solidFill>
                <a:srgbClr val="E74549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32790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29"/>
          <p:cNvGrpSpPr/>
          <p:nvPr/>
        </p:nvGrpSpPr>
        <p:grpSpPr>
          <a:xfrm>
            <a:off x="793786" y="2545957"/>
            <a:ext cx="3561061" cy="3547070"/>
            <a:chOff x="7722198" y="2405599"/>
            <a:chExt cx="3561061" cy="3547070"/>
          </a:xfrm>
        </p:grpSpPr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610" t="6626" r="22317" b="5935"/>
            <a:stretch/>
          </p:blipFill>
          <p:spPr>
            <a:xfrm>
              <a:off x="7722198" y="2405599"/>
              <a:ext cx="3561061" cy="3547070"/>
            </a:xfrm>
            <a:prstGeom prst="ellipse">
              <a:avLst/>
            </a:prstGeom>
          </p:spPr>
        </p:pic>
        <p:sp>
          <p:nvSpPr>
            <p:cNvPr id="23" name="TextBox 22"/>
            <p:cNvSpPr txBox="1"/>
            <p:nvPr/>
          </p:nvSpPr>
          <p:spPr>
            <a:xfrm>
              <a:off x="8944835" y="3949726"/>
              <a:ext cx="12428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Antarctica </a:t>
              </a:r>
              <a:endParaRPr lang="en-GB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8492073" y="3327525"/>
              <a:ext cx="71021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Falkland</a:t>
              </a:r>
            </a:p>
            <a:p>
              <a:r>
                <a:rPr lang="en-GB" sz="1000" dirty="0" smtClean="0"/>
                <a:t>Islands </a:t>
              </a:r>
              <a:endParaRPr lang="en-GB" sz="1000" dirty="0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9035091" y="5157804"/>
              <a:ext cx="71021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New Zealand</a:t>
              </a:r>
              <a:endParaRPr lang="en-GB" sz="1000" dirty="0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9868112" y="5007903"/>
              <a:ext cx="84337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Tasmania </a:t>
              </a:r>
              <a:endParaRPr lang="en-GB" sz="1000" dirty="0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0098931" y="3028517"/>
              <a:ext cx="92328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/>
                <a:t>Madagascar </a:t>
              </a:r>
              <a:endParaRPr lang="en-GB" sz="1000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Antarctica- The South Pole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782635" y="1318735"/>
            <a:ext cx="779409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Antarctica is at the bottom of the Earth. It includes the areas around the South Pole. Unlike the Arctic, Antarctica is actually a continent. This is because Antarctica is an area of land, covered in ice.</a:t>
            </a:r>
          </a:p>
        </p:txBody>
      </p:sp>
      <p:sp>
        <p:nvSpPr>
          <p:cNvPr id="4" name="Rectangle 3"/>
          <p:cNvSpPr/>
          <p:nvPr/>
        </p:nvSpPr>
        <p:spPr>
          <a:xfrm>
            <a:off x="4829701" y="2354741"/>
            <a:ext cx="3429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Antarctica isn’t officially owned by anyone, so it is not called a country. It has no government and no towns or cities. </a:t>
            </a:r>
          </a:p>
        </p:txBody>
      </p:sp>
      <p:sp>
        <p:nvSpPr>
          <p:cNvPr id="20" name="TextBox 19"/>
          <p:cNvSpPr txBox="1"/>
          <p:nvPr/>
        </p:nvSpPr>
        <p:spPr>
          <a:xfrm rot="18587858">
            <a:off x="3367592" y="5187911"/>
            <a:ext cx="9232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Australia</a:t>
            </a:r>
          </a:p>
        </p:txBody>
      </p:sp>
      <p:grpSp>
        <p:nvGrpSpPr>
          <p:cNvPr id="37" name="Group 36"/>
          <p:cNvGrpSpPr/>
          <p:nvPr/>
        </p:nvGrpSpPr>
        <p:grpSpPr>
          <a:xfrm>
            <a:off x="770111" y="2563771"/>
            <a:ext cx="3573719" cy="3529256"/>
            <a:chOff x="4748874" y="2545957"/>
            <a:chExt cx="3573719" cy="3529256"/>
          </a:xfrm>
        </p:grpSpPr>
        <p:grpSp>
          <p:nvGrpSpPr>
            <p:cNvPr id="34" name="Group 33"/>
            <p:cNvGrpSpPr/>
            <p:nvPr/>
          </p:nvGrpSpPr>
          <p:grpSpPr>
            <a:xfrm>
              <a:off x="4748874" y="2545957"/>
              <a:ext cx="3573719" cy="3529256"/>
              <a:chOff x="782635" y="2545957"/>
              <a:chExt cx="3573719" cy="3529256"/>
            </a:xfrm>
          </p:grpSpPr>
          <p:grpSp>
            <p:nvGrpSpPr>
              <p:cNvPr id="18" name="Group 17"/>
              <p:cNvGrpSpPr/>
              <p:nvPr/>
            </p:nvGrpSpPr>
            <p:grpSpPr>
              <a:xfrm>
                <a:off x="782635" y="2545957"/>
                <a:ext cx="3573719" cy="3529256"/>
                <a:chOff x="4811512" y="2545957"/>
                <a:chExt cx="3573719" cy="3529256"/>
              </a:xfrm>
            </p:grpSpPr>
            <p:pic>
              <p:nvPicPr>
                <p:cNvPr id="17" name="Picture 16"/>
                <p:cNvPicPr>
                  <a:picLocks noChangeAspect="1"/>
                </p:cNvPicPr>
                <p:nvPr/>
              </p:nvPicPr>
              <p:blipFill rotWithShape="1"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15437" t="6717" r="22136" b="6098"/>
                <a:stretch/>
              </p:blipFill>
              <p:spPr>
                <a:xfrm>
                  <a:off x="4811512" y="2545957"/>
                  <a:ext cx="3573719" cy="3529256"/>
                </a:xfrm>
                <a:prstGeom prst="ellipse">
                  <a:avLst/>
                </a:prstGeom>
              </p:spPr>
            </p:pic>
            <p:sp>
              <p:nvSpPr>
                <p:cNvPr id="10" name="TextBox 9"/>
                <p:cNvSpPr txBox="1"/>
                <p:nvPr/>
              </p:nvSpPr>
              <p:spPr>
                <a:xfrm>
                  <a:off x="6061309" y="4085187"/>
                  <a:ext cx="124287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dirty="0" smtClean="0"/>
                    <a:t>Antarctica </a:t>
                  </a:r>
                  <a:endParaRPr lang="en-GB" dirty="0"/>
                </a:p>
              </p:txBody>
            </p:sp>
            <p:sp>
              <p:nvSpPr>
                <p:cNvPr id="11" name="TextBox 10"/>
                <p:cNvSpPr txBox="1"/>
                <p:nvPr/>
              </p:nvSpPr>
              <p:spPr>
                <a:xfrm>
                  <a:off x="5619564" y="3462986"/>
                  <a:ext cx="710214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sz="1000" dirty="0" smtClean="0"/>
                    <a:t>Falkland</a:t>
                  </a:r>
                </a:p>
                <a:p>
                  <a:r>
                    <a:rPr lang="en-GB" sz="1000" dirty="0" smtClean="0"/>
                    <a:t>Islands </a:t>
                  </a:r>
                  <a:endParaRPr lang="en-GB" sz="1000" dirty="0"/>
                </a:p>
              </p:txBody>
            </p:sp>
            <p:sp>
              <p:nvSpPr>
                <p:cNvPr id="12" name="TextBox 11"/>
                <p:cNvSpPr txBox="1"/>
                <p:nvPr/>
              </p:nvSpPr>
              <p:spPr>
                <a:xfrm>
                  <a:off x="6162582" y="5293265"/>
                  <a:ext cx="710214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sz="1000" dirty="0" smtClean="0"/>
                    <a:t>New Zealand</a:t>
                  </a:r>
                  <a:endParaRPr lang="en-GB" sz="1000" dirty="0"/>
                </a:p>
              </p:txBody>
            </p:sp>
            <p:sp>
              <p:nvSpPr>
                <p:cNvPr id="13" name="TextBox 12"/>
                <p:cNvSpPr txBox="1"/>
                <p:nvPr/>
              </p:nvSpPr>
              <p:spPr>
                <a:xfrm>
                  <a:off x="6995603" y="5143364"/>
                  <a:ext cx="843379" cy="24622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sz="1000" dirty="0" smtClean="0"/>
                    <a:t>Tasmania </a:t>
                  </a:r>
                  <a:endParaRPr lang="en-GB" sz="1000" dirty="0"/>
                </a:p>
              </p:txBody>
            </p:sp>
            <p:sp>
              <p:nvSpPr>
                <p:cNvPr id="14" name="TextBox 13"/>
                <p:cNvSpPr txBox="1"/>
                <p:nvPr/>
              </p:nvSpPr>
              <p:spPr>
                <a:xfrm>
                  <a:off x="7226422" y="3163978"/>
                  <a:ext cx="923280" cy="24622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sz="1000" dirty="0" smtClean="0"/>
                    <a:t>Madagascar </a:t>
                  </a:r>
                  <a:endParaRPr lang="en-GB" sz="1000" dirty="0"/>
                </a:p>
              </p:txBody>
            </p:sp>
            <p:sp>
              <p:nvSpPr>
                <p:cNvPr id="16" name="TextBox 15"/>
                <p:cNvSpPr txBox="1"/>
                <p:nvPr/>
              </p:nvSpPr>
              <p:spPr>
                <a:xfrm>
                  <a:off x="5933311" y="3287088"/>
                  <a:ext cx="1418792" cy="24622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sz="1000" b="1" dirty="0" smtClean="0">
                      <a:solidFill>
                        <a:srgbClr val="E74549"/>
                      </a:solidFill>
                    </a:rPr>
                    <a:t>ANTARCTIC CIRCLE</a:t>
                  </a:r>
                  <a:endParaRPr lang="en-GB" sz="1000" b="1" dirty="0">
                    <a:solidFill>
                      <a:srgbClr val="E74549"/>
                    </a:solidFill>
                  </a:endParaRPr>
                </a:p>
              </p:txBody>
            </p:sp>
          </p:grpSp>
          <p:sp>
            <p:nvSpPr>
              <p:cNvPr id="32" name="TextBox 31"/>
              <p:cNvSpPr txBox="1"/>
              <p:nvPr/>
            </p:nvSpPr>
            <p:spPr>
              <a:xfrm>
                <a:off x="2562596" y="4481452"/>
                <a:ext cx="71021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000" b="1" dirty="0" smtClean="0"/>
                  <a:t>SOUTH</a:t>
                </a:r>
              </a:p>
              <a:p>
                <a:pPr algn="ctr"/>
                <a:r>
                  <a:rPr lang="en-GB" sz="1000" b="1" dirty="0" smtClean="0"/>
                  <a:t>POLE</a:t>
                </a:r>
                <a:endParaRPr lang="en-GB" sz="1000" b="1" dirty="0"/>
              </a:p>
            </p:txBody>
          </p:sp>
          <p:cxnSp>
            <p:nvCxnSpPr>
              <p:cNvPr id="33" name="Straight Arrow Connector 32"/>
              <p:cNvCxnSpPr/>
              <p:nvPr/>
            </p:nvCxnSpPr>
            <p:spPr>
              <a:xfrm flipH="1" flipV="1">
                <a:off x="2720705" y="4384288"/>
                <a:ext cx="155486" cy="150755"/>
              </a:xfrm>
              <a:prstGeom prst="straightConnector1">
                <a:avLst/>
              </a:prstGeom>
              <a:ln w="28575">
                <a:solidFill>
                  <a:srgbClr val="EA4146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6" name="TextBox 35"/>
            <p:cNvSpPr txBox="1"/>
            <p:nvPr/>
          </p:nvSpPr>
          <p:spPr>
            <a:xfrm rot="18587858">
              <a:off x="7345167" y="5181171"/>
              <a:ext cx="92328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/>
                <a:t>Australia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23433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650452" y="2195198"/>
            <a:ext cx="7900423" cy="3445438"/>
          </a:xfrm>
          <a:prstGeom prst="roundRect">
            <a:avLst>
              <a:gd name="adj" fmla="val 4297"/>
            </a:avLst>
          </a:prstGeom>
          <a:solidFill>
            <a:srgbClr val="FFED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Climate in the Arctic</a:t>
            </a:r>
          </a:p>
        </p:txBody>
      </p:sp>
      <p:sp>
        <p:nvSpPr>
          <p:cNvPr id="3" name="Rectangle 2"/>
          <p:cNvSpPr/>
          <p:nvPr/>
        </p:nvSpPr>
        <p:spPr>
          <a:xfrm>
            <a:off x="736599" y="1473201"/>
            <a:ext cx="76792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The Arctic only has two seasons. It has long, cold winters and short, cool summers. The winters last for about 8 months. </a:t>
            </a:r>
          </a:p>
        </p:txBody>
      </p:sp>
      <p:sp>
        <p:nvSpPr>
          <p:cNvPr id="4" name="Rectangle 3"/>
          <p:cNvSpPr/>
          <p:nvPr/>
        </p:nvSpPr>
        <p:spPr>
          <a:xfrm>
            <a:off x="3341579" y="2626639"/>
            <a:ext cx="50742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In the winter, the sun is so far away from the Arctic that it doesn’t rise at all. This means it can be cold and dark for months.</a:t>
            </a:r>
          </a:p>
        </p:txBody>
      </p:sp>
      <p:sp>
        <p:nvSpPr>
          <p:cNvPr id="5" name="Rectangle 4"/>
          <p:cNvSpPr/>
          <p:nvPr/>
        </p:nvSpPr>
        <p:spPr>
          <a:xfrm>
            <a:off x="3399709" y="4133637"/>
            <a:ext cx="501615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The average temperatures in the Arctic range from about 12ºC in the summer to about -34ºC in the winter.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50453" y="5770700"/>
            <a:ext cx="7900423" cy="547779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What </a:t>
            </a:r>
            <a:r>
              <a:rPr lang="en-GB" dirty="0" smtClean="0"/>
              <a:t>do you think it would be like if you didn’t see the sun for months?</a:t>
            </a:r>
            <a:endParaRPr lang="en-GB" dirty="0"/>
          </a:p>
        </p:txBody>
      </p:sp>
      <p:pic>
        <p:nvPicPr>
          <p:cNvPr id="7" name="Picture 2" descr="Lapland, Winter, Snow, Wintry, Finland, Cold, Snowy">
            <a:extLst>
              <a:ext uri="{FF2B5EF4-FFF2-40B4-BE49-F238E27FC236}">
                <a16:creationId xmlns:a16="http://schemas.microsoft.com/office/drawing/2014/main" id="{EDD81911-1D26-46D7-B385-2A3FCACADD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059" y="3969697"/>
            <a:ext cx="2348753" cy="1565835"/>
          </a:xfrm>
          <a:prstGeom prst="roundRect">
            <a:avLst>
              <a:gd name="adj" fmla="val 4875"/>
            </a:avLst>
          </a:prstGeom>
          <a:noFill/>
          <a:ln w="28575">
            <a:solidFill>
              <a:srgbClr val="4DB1E3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68"/>
          <a:stretch/>
        </p:blipFill>
        <p:spPr>
          <a:xfrm>
            <a:off x="874058" y="2315818"/>
            <a:ext cx="2348753" cy="1548396"/>
          </a:xfrm>
          <a:prstGeom prst="roundRect">
            <a:avLst>
              <a:gd name="adj" fmla="val 6787"/>
            </a:avLst>
          </a:prstGeom>
          <a:ln w="28575">
            <a:solidFill>
              <a:srgbClr val="4DB1E3"/>
            </a:solidFill>
          </a:ln>
        </p:spPr>
      </p:pic>
    </p:spTree>
    <p:extLst>
      <p:ext uri="{BB962C8B-B14F-4D97-AF65-F5344CB8AC3E}">
        <p14:creationId xmlns:p14="http://schemas.microsoft.com/office/powerpoint/2010/main" val="1108131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Climate in </a:t>
            </a:r>
            <a:r>
              <a:rPr lang="en-GB" dirty="0" smtClean="0"/>
              <a:t>Antarctica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736598" y="1286934"/>
            <a:ext cx="781427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Antarctica is the coldest and windiest place on Earth. The lowest temperature ever recorded here was -89ºC! The average temperatures range from about 10ºC in the summer to -60ºC in the winter. Antarctica’s winter also lasts for 8 months.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50453" y="5770700"/>
            <a:ext cx="7900423" cy="547779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What do you think -</a:t>
            </a:r>
            <a:r>
              <a:rPr lang="en-GB" dirty="0" smtClean="0"/>
              <a:t>89ºC would feel like?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1811045" y="2558287"/>
            <a:ext cx="5486400" cy="1918669"/>
            <a:chOff x="1811045" y="2558287"/>
            <a:chExt cx="5486400" cy="1918669"/>
          </a:xfrm>
        </p:grpSpPr>
        <p:sp>
          <p:nvSpPr>
            <p:cNvPr id="8" name="Rounded Rectangle 7"/>
            <p:cNvSpPr/>
            <p:nvPr/>
          </p:nvSpPr>
          <p:spPr>
            <a:xfrm>
              <a:off x="1811045" y="2558287"/>
              <a:ext cx="5486400" cy="1918669"/>
            </a:xfrm>
            <a:prstGeom prst="roundRect">
              <a:avLst>
                <a:gd name="adj" fmla="val 6535"/>
              </a:avLst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" name="Picture 4" descr="Mountains, Ice Bergs, Antarctica, Berg, Ice, Iceberg">
              <a:extLst>
                <a:ext uri="{FF2B5EF4-FFF2-40B4-BE49-F238E27FC236}">
                  <a16:creationId xmlns:a16="http://schemas.microsoft.com/office/drawing/2014/main" id="{83C208AF-F684-4686-81F0-DAAD17902D0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58023" y="2675273"/>
              <a:ext cx="2535554" cy="1687729"/>
            </a:xfrm>
            <a:prstGeom prst="roundRect">
              <a:avLst>
                <a:gd name="adj" fmla="val 4685"/>
              </a:avLst>
            </a:prstGeom>
            <a:noFill/>
            <a:ln w="28575">
              <a:solidFill>
                <a:srgbClr val="4DB1E3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6" descr="Fryxellsee, Antarctica, Blue Ice, Lake, Mountains">
              <a:extLst>
                <a:ext uri="{FF2B5EF4-FFF2-40B4-BE49-F238E27FC236}">
                  <a16:creationId xmlns:a16="http://schemas.microsoft.com/office/drawing/2014/main" id="{EB243FD3-CBE5-4567-9460-055A131D32A9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849" r="3513"/>
            <a:stretch/>
          </p:blipFill>
          <p:spPr bwMode="auto">
            <a:xfrm>
              <a:off x="4625023" y="2675273"/>
              <a:ext cx="2535554" cy="1680000"/>
            </a:xfrm>
            <a:prstGeom prst="roundRect">
              <a:avLst>
                <a:gd name="adj" fmla="val 3583"/>
              </a:avLst>
            </a:prstGeom>
            <a:noFill/>
            <a:ln w="28575">
              <a:solidFill>
                <a:srgbClr val="4DB1E3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24662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" r="-8392"/>
          <a:stretch>
            <a:fillRect/>
          </a:stretch>
        </p:blipFill>
        <p:spPr bwMode="auto">
          <a:xfrm>
            <a:off x="1721927" y="5022864"/>
            <a:ext cx="1288953" cy="12620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16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" r="-8308"/>
          <a:stretch>
            <a:fillRect/>
          </a:stretch>
        </p:blipFill>
        <p:spPr bwMode="auto">
          <a:xfrm>
            <a:off x="708505" y="4951413"/>
            <a:ext cx="894164" cy="108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17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" r="-719"/>
          <a:stretch>
            <a:fillRect/>
          </a:stretch>
        </p:blipFill>
        <p:spPr bwMode="auto">
          <a:xfrm>
            <a:off x="2046030" y="3778200"/>
            <a:ext cx="1929700" cy="1127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18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" r="-15791"/>
          <a:stretch>
            <a:fillRect/>
          </a:stretch>
        </p:blipFill>
        <p:spPr bwMode="auto">
          <a:xfrm>
            <a:off x="3093530" y="514547"/>
            <a:ext cx="1144775" cy="974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21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12" y="2611590"/>
            <a:ext cx="1880558" cy="179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Picture 22">
            <a:hlinkClick r:id="rId11" action="ppaction://hlinksldjump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037" y="723682"/>
            <a:ext cx="1241369" cy="73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23">
            <a:hlinkClick r:id="rId11" action="ppaction://hlinksldjump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793" y="461128"/>
            <a:ext cx="1582172" cy="15480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24">
            <a:hlinkClick r:id="rId14" action="ppaction://hlinksldjump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463"/>
          <a:stretch>
            <a:fillRect/>
          </a:stretch>
        </p:blipFill>
        <p:spPr bwMode="auto">
          <a:xfrm>
            <a:off x="1949570" y="2611590"/>
            <a:ext cx="1397187" cy="593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3"/>
          <p:cNvCxnSpPr/>
          <p:nvPr/>
        </p:nvCxnSpPr>
        <p:spPr>
          <a:xfrm flipH="1">
            <a:off x="4537494" y="483079"/>
            <a:ext cx="17254" cy="5874589"/>
          </a:xfrm>
          <a:prstGeom prst="line">
            <a:avLst/>
          </a:prstGeom>
          <a:ln w="38100"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591405" y="645277"/>
            <a:ext cx="4526749" cy="397677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3524" y="1710336"/>
            <a:ext cx="45223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38100">
                  <a:solidFill>
                    <a:schemeClr val="accent5"/>
                  </a:solidFill>
                  <a:prstDash val="solid"/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Artic Animals</a:t>
            </a:r>
            <a:endParaRPr lang="en-US" sz="5400" b="1" cap="none" spc="0" dirty="0">
              <a:ln w="38100">
                <a:solidFill>
                  <a:schemeClr val="accent5"/>
                </a:solidFill>
                <a:prstDash val="solid"/>
              </a:ln>
              <a:solidFill>
                <a:schemeClr val="bg1">
                  <a:lumMod val="8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91405" y="5361492"/>
            <a:ext cx="4045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4EB1E5"/>
                </a:solidFill>
              </a:rPr>
              <a:t>What do you notice?</a:t>
            </a:r>
            <a:endParaRPr lang="en-GB" sz="3200" b="1" dirty="0">
              <a:solidFill>
                <a:srgbClr val="4EB1E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7089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Lego Challenge!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776376" y="1622091"/>
            <a:ext cx="61247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https://www.youtube.com/watch?v=Ci4I-VK9jew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21102" y="2234242"/>
            <a:ext cx="77724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SassoonPrimaryInfant" pitchFamily="2" charset="0"/>
              </a:rPr>
              <a:t>Watch the video. It speaks in English and also translates the English into another language. Use this as inspiration to build your own Arctic or Antarctic using Lego.</a:t>
            </a:r>
          </a:p>
          <a:p>
            <a:pPr algn="ctr"/>
            <a:endParaRPr lang="en-GB" sz="2800" dirty="0">
              <a:latin typeface="SassoonPrimaryInfant" pitchFamily="2" charset="0"/>
            </a:endParaRPr>
          </a:p>
          <a:p>
            <a:pPr algn="ctr"/>
            <a:r>
              <a:rPr lang="en-GB" sz="2800" dirty="0" smtClean="0">
                <a:latin typeface="SassoonPrimaryInfant" pitchFamily="2" charset="0"/>
              </a:rPr>
              <a:t>We can’t wait to see pictures!</a:t>
            </a:r>
            <a:endParaRPr lang="en-GB" sz="28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8885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035" y="381000"/>
            <a:ext cx="7000965" cy="6477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166" y="1285335"/>
            <a:ext cx="2634741" cy="2197818"/>
          </a:xfrm>
        </p:spPr>
        <p:txBody>
          <a:bodyPr/>
          <a:lstStyle/>
          <a:p>
            <a:r>
              <a:rPr lang="en-GB" sz="2800" dirty="0" smtClean="0"/>
              <a:t>An art activity you may like to try…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097663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858</TotalTime>
  <Words>528</Words>
  <Application>Microsoft Office PowerPoint</Application>
  <PresentationFormat>On-screen Show (4:3)</PresentationFormat>
  <Paragraphs>64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SassoonPrimaryInfant</vt:lpstr>
      <vt:lpstr>Twinkl</vt:lpstr>
      <vt:lpstr>Calibri</vt:lpstr>
      <vt:lpstr>Arial</vt:lpstr>
      <vt:lpstr>Office Theme</vt:lpstr>
      <vt:lpstr>PowerPoint Presentation</vt:lpstr>
      <vt:lpstr>PowerPoint Presentation</vt:lpstr>
      <vt:lpstr>Greenpeace work hard to help animals in the polar lands. Where Are the Polar Lands?</vt:lpstr>
      <vt:lpstr>The Arctic – The North Pole</vt:lpstr>
      <vt:lpstr>Antarctica- The South Pole</vt:lpstr>
      <vt:lpstr>Climate in the Arctic</vt:lpstr>
      <vt:lpstr>Climate in Antarctica</vt:lpstr>
      <vt:lpstr>PowerPoint Presentation</vt:lpstr>
      <vt:lpstr>Lego Challenge!</vt:lpstr>
      <vt:lpstr>An art activity you may like to try…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Claire Kerekes</dc:creator>
  <cp:lastModifiedBy>E McGregor</cp:lastModifiedBy>
  <cp:revision>57</cp:revision>
  <dcterms:created xsi:type="dcterms:W3CDTF">2019-12-02T10:09:51Z</dcterms:created>
  <dcterms:modified xsi:type="dcterms:W3CDTF">2021-01-06T13:58:42Z</dcterms:modified>
</cp:coreProperties>
</file>