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9" r:id="rId4"/>
    <p:sldId id="261" r:id="rId5"/>
    <p:sldId id="263" r:id="rId6"/>
    <p:sldId id="265" r:id="rId7"/>
    <p:sldId id="267" r:id="rId8"/>
    <p:sldId id="268" r:id="rId9"/>
    <p:sldId id="272" r:id="rId10"/>
    <p:sldId id="271" r:id="rId1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05" d="100"/>
          <a:sy n="105" d="100"/>
        </p:scale>
        <p:origin x="-976" y="-11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printerSettings" Target="printerSettings/printerSettings1.bin"/><Relationship Id="rId13" Type="http://schemas.openxmlformats.org/officeDocument/2006/relationships/presProps" Target="presProps.xml"/><Relationship Id="rId14" Type="http://schemas.openxmlformats.org/officeDocument/2006/relationships/viewProps" Target="viewProps.xml"/><Relationship Id="rId15" Type="http://schemas.openxmlformats.org/officeDocument/2006/relationships/theme" Target="theme/theme1.xml"/><Relationship Id="rId16"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160B6D15-5DBF-E64F-BB39-993A4C33D862}" type="datetimeFigureOut">
              <a:rPr lang="en-US" smtClean="0"/>
              <a:t>26/04/20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1D1EB7-5A7A-9D4E-B09C-F35367AABE94}" type="slidenum">
              <a:rPr lang="en-US" smtClean="0"/>
              <a:t>‹#›</a:t>
            </a:fld>
            <a:endParaRPr lang="en-US"/>
          </a:p>
        </p:txBody>
      </p:sp>
    </p:spTree>
    <p:extLst>
      <p:ext uri="{BB962C8B-B14F-4D97-AF65-F5344CB8AC3E}">
        <p14:creationId xmlns:p14="http://schemas.microsoft.com/office/powerpoint/2010/main" val="30494972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60B6D15-5DBF-E64F-BB39-993A4C33D862}" type="datetimeFigureOut">
              <a:rPr lang="en-US" smtClean="0"/>
              <a:t>26/04/20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1D1EB7-5A7A-9D4E-B09C-F35367AABE94}" type="slidenum">
              <a:rPr lang="en-US" smtClean="0"/>
              <a:t>‹#›</a:t>
            </a:fld>
            <a:endParaRPr lang="en-US"/>
          </a:p>
        </p:txBody>
      </p:sp>
    </p:spTree>
    <p:extLst>
      <p:ext uri="{BB962C8B-B14F-4D97-AF65-F5344CB8AC3E}">
        <p14:creationId xmlns:p14="http://schemas.microsoft.com/office/powerpoint/2010/main" val="30001820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160B6D15-5DBF-E64F-BB39-993A4C33D862}" type="datetimeFigureOut">
              <a:rPr lang="en-US" smtClean="0"/>
              <a:t>26/04/20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1D1EB7-5A7A-9D4E-B09C-F35367AABE94}" type="slidenum">
              <a:rPr lang="en-US" smtClean="0"/>
              <a:t>‹#›</a:t>
            </a:fld>
            <a:endParaRPr lang="en-US"/>
          </a:p>
        </p:txBody>
      </p:sp>
    </p:spTree>
    <p:extLst>
      <p:ext uri="{BB962C8B-B14F-4D97-AF65-F5344CB8AC3E}">
        <p14:creationId xmlns:p14="http://schemas.microsoft.com/office/powerpoint/2010/main" val="24945089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160B6D15-5DBF-E64F-BB39-993A4C33D862}" type="datetimeFigureOut">
              <a:rPr lang="en-US" smtClean="0"/>
              <a:t>26/04/20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A1D1EB7-5A7A-9D4E-B09C-F35367AABE94}" type="slidenum">
              <a:rPr lang="en-US" smtClean="0"/>
              <a:t>‹#›</a:t>
            </a:fld>
            <a:endParaRPr lang="en-US"/>
          </a:p>
        </p:txBody>
      </p:sp>
    </p:spTree>
    <p:extLst>
      <p:ext uri="{BB962C8B-B14F-4D97-AF65-F5344CB8AC3E}">
        <p14:creationId xmlns:p14="http://schemas.microsoft.com/office/powerpoint/2010/main" val="3241560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160B6D15-5DBF-E64F-BB39-993A4C33D862}" type="datetimeFigureOut">
              <a:rPr lang="en-US" smtClean="0"/>
              <a:t>26/04/20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A1D1EB7-5A7A-9D4E-B09C-F35367AABE94}" type="slidenum">
              <a:rPr lang="en-US" smtClean="0"/>
              <a:t>‹#›</a:t>
            </a:fld>
            <a:endParaRPr lang="en-US"/>
          </a:p>
        </p:txBody>
      </p:sp>
    </p:spTree>
    <p:extLst>
      <p:ext uri="{BB962C8B-B14F-4D97-AF65-F5344CB8AC3E}">
        <p14:creationId xmlns:p14="http://schemas.microsoft.com/office/powerpoint/2010/main" val="38644508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160B6D15-5DBF-E64F-BB39-993A4C33D862}" type="datetimeFigureOut">
              <a:rPr lang="en-US" smtClean="0"/>
              <a:t>26/04/20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A1D1EB7-5A7A-9D4E-B09C-F35367AABE94}" type="slidenum">
              <a:rPr lang="en-US" smtClean="0"/>
              <a:t>‹#›</a:t>
            </a:fld>
            <a:endParaRPr lang="en-US"/>
          </a:p>
        </p:txBody>
      </p:sp>
    </p:spTree>
    <p:extLst>
      <p:ext uri="{BB962C8B-B14F-4D97-AF65-F5344CB8AC3E}">
        <p14:creationId xmlns:p14="http://schemas.microsoft.com/office/powerpoint/2010/main" val="12340985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60B6D15-5DBF-E64F-BB39-993A4C33D862}" type="datetimeFigureOut">
              <a:rPr lang="en-US" smtClean="0"/>
              <a:t>26/04/20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A1D1EB7-5A7A-9D4E-B09C-F35367AABE94}" type="slidenum">
              <a:rPr lang="en-US" smtClean="0"/>
              <a:t>‹#›</a:t>
            </a:fld>
            <a:endParaRPr lang="en-US"/>
          </a:p>
        </p:txBody>
      </p:sp>
    </p:spTree>
    <p:extLst>
      <p:ext uri="{BB962C8B-B14F-4D97-AF65-F5344CB8AC3E}">
        <p14:creationId xmlns:p14="http://schemas.microsoft.com/office/powerpoint/2010/main" val="3919764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160B6D15-5DBF-E64F-BB39-993A4C33D862}" type="datetimeFigureOut">
              <a:rPr lang="en-US" smtClean="0"/>
              <a:t>26/04/20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A1D1EB7-5A7A-9D4E-B09C-F35367AABE94}" type="slidenum">
              <a:rPr lang="en-US" smtClean="0"/>
              <a:t>‹#›</a:t>
            </a:fld>
            <a:endParaRPr lang="en-US"/>
          </a:p>
        </p:txBody>
      </p:sp>
    </p:spTree>
    <p:extLst>
      <p:ext uri="{BB962C8B-B14F-4D97-AF65-F5344CB8AC3E}">
        <p14:creationId xmlns:p14="http://schemas.microsoft.com/office/powerpoint/2010/main" val="475204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160B6D15-5DBF-E64F-BB39-993A4C33D862}" type="datetimeFigureOut">
              <a:rPr lang="en-US" smtClean="0"/>
              <a:t>26/04/20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A1D1EB7-5A7A-9D4E-B09C-F35367AABE94}" type="slidenum">
              <a:rPr lang="en-US" smtClean="0"/>
              <a:t>‹#›</a:t>
            </a:fld>
            <a:endParaRPr lang="en-US"/>
          </a:p>
        </p:txBody>
      </p:sp>
    </p:spTree>
    <p:extLst>
      <p:ext uri="{BB962C8B-B14F-4D97-AF65-F5344CB8AC3E}">
        <p14:creationId xmlns:p14="http://schemas.microsoft.com/office/powerpoint/2010/main" val="30828767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60B6D15-5DBF-E64F-BB39-993A4C33D862}" type="datetimeFigureOut">
              <a:rPr lang="en-US" smtClean="0"/>
              <a:t>26/04/20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1D1EB7-5A7A-9D4E-B09C-F35367AABE94}" type="slidenum">
              <a:rPr lang="en-US" smtClean="0"/>
              <a:t>‹#›</a:t>
            </a:fld>
            <a:endParaRPr lang="en-US"/>
          </a:p>
        </p:txBody>
      </p:sp>
    </p:spTree>
    <p:extLst>
      <p:ext uri="{BB962C8B-B14F-4D97-AF65-F5344CB8AC3E}">
        <p14:creationId xmlns:p14="http://schemas.microsoft.com/office/powerpoint/2010/main" val="2211459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160B6D15-5DBF-E64F-BB39-993A4C33D862}" type="datetimeFigureOut">
              <a:rPr lang="en-US" smtClean="0"/>
              <a:t>26/04/20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A1D1EB7-5A7A-9D4E-B09C-F35367AABE94}" type="slidenum">
              <a:rPr lang="en-US" smtClean="0"/>
              <a:t>‹#›</a:t>
            </a:fld>
            <a:endParaRPr lang="en-US"/>
          </a:p>
        </p:txBody>
      </p:sp>
    </p:spTree>
    <p:extLst>
      <p:ext uri="{BB962C8B-B14F-4D97-AF65-F5344CB8AC3E}">
        <p14:creationId xmlns:p14="http://schemas.microsoft.com/office/powerpoint/2010/main" val="103030724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0B6D15-5DBF-E64F-BB39-993A4C33D862}" type="datetimeFigureOut">
              <a:rPr lang="en-US" smtClean="0"/>
              <a:t>26/04/20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1D1EB7-5A7A-9D4E-B09C-F35367AABE94}" type="slidenum">
              <a:rPr lang="en-US" smtClean="0"/>
              <a:t>‹#›</a:t>
            </a:fld>
            <a:endParaRPr lang="en-US"/>
          </a:p>
        </p:txBody>
      </p:sp>
    </p:spTree>
    <p:extLst>
      <p:ext uri="{BB962C8B-B14F-4D97-AF65-F5344CB8AC3E}">
        <p14:creationId xmlns:p14="http://schemas.microsoft.com/office/powerpoint/2010/main" val="23330982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alphaModFix amt="50000"/>
          </a:blip>
          <a:stretch>
            <a:fillRect/>
          </a:stretch>
        </p:blipFill>
        <p:spPr>
          <a:xfrm>
            <a:off x="-6242" y="0"/>
            <a:ext cx="9150242" cy="6858000"/>
          </a:xfrm>
          <a:prstGeom prst="rect">
            <a:avLst/>
          </a:prstGeom>
        </p:spPr>
      </p:pic>
      <p:sp>
        <p:nvSpPr>
          <p:cNvPr id="2" name="Title 1"/>
          <p:cNvSpPr>
            <a:spLocks noGrp="1"/>
          </p:cNvSpPr>
          <p:nvPr>
            <p:ph type="ctrTitle"/>
          </p:nvPr>
        </p:nvSpPr>
        <p:spPr/>
        <p:txBody>
          <a:bodyPr/>
          <a:lstStyle/>
          <a:p>
            <a:r>
              <a:rPr lang="en-US" dirty="0" smtClean="0"/>
              <a:t>Jobs in a Castle</a:t>
            </a:r>
            <a:endParaRPr lang="en-US" dirty="0"/>
          </a:p>
        </p:txBody>
      </p:sp>
    </p:spTree>
    <p:extLst>
      <p:ext uri="{BB962C8B-B14F-4D97-AF65-F5344CB8AC3E}">
        <p14:creationId xmlns:p14="http://schemas.microsoft.com/office/powerpoint/2010/main" val="14264340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Armourer</a:t>
            </a:r>
            <a:endParaRPr lang="en-US" dirty="0"/>
          </a:p>
        </p:txBody>
      </p:sp>
      <p:sp>
        <p:nvSpPr>
          <p:cNvPr id="3" name="Content Placeholder 2"/>
          <p:cNvSpPr>
            <a:spLocks noGrp="1"/>
          </p:cNvSpPr>
          <p:nvPr>
            <p:ph idx="1"/>
          </p:nvPr>
        </p:nvSpPr>
        <p:spPr/>
        <p:txBody>
          <a:bodyPr>
            <a:normAutofit/>
          </a:bodyPr>
          <a:lstStyle/>
          <a:p>
            <a:pPr marL="0" indent="0" algn="just">
              <a:buNone/>
            </a:pPr>
            <a:r>
              <a:rPr lang="en-US" sz="2500" dirty="0" smtClean="0"/>
              <a:t>An </a:t>
            </a:r>
            <a:r>
              <a:rPr lang="en-US" sz="2500" dirty="0" err="1" smtClean="0"/>
              <a:t>armourer</a:t>
            </a:r>
            <a:r>
              <a:rPr lang="en-US" sz="2500" dirty="0" smtClean="0"/>
              <a:t> made the </a:t>
            </a:r>
            <a:r>
              <a:rPr lang="en-US" sz="2500" dirty="0" err="1" smtClean="0"/>
              <a:t>armour</a:t>
            </a:r>
            <a:r>
              <a:rPr lang="en-US" sz="2500" dirty="0" smtClean="0"/>
              <a:t> to fit each knight.  Every knight was a different height and shape.  Every piece of </a:t>
            </a:r>
            <a:r>
              <a:rPr lang="en-US" sz="2500" dirty="0" err="1" smtClean="0"/>
              <a:t>armour</a:t>
            </a:r>
            <a:r>
              <a:rPr lang="en-US" sz="2500" dirty="0" smtClean="0"/>
              <a:t> was different.  This was a very important job.</a:t>
            </a:r>
            <a:endParaRPr lang="en-US" sz="2500" dirty="0"/>
          </a:p>
        </p:txBody>
      </p:sp>
      <p:sp>
        <p:nvSpPr>
          <p:cNvPr id="5" name="Title 1"/>
          <p:cNvSpPr txBox="1">
            <a:spLocks/>
          </p:cNvSpPr>
          <p:nvPr/>
        </p:nvSpPr>
        <p:spPr>
          <a:xfrm>
            <a:off x="457200" y="323313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dirty="0" smtClean="0"/>
              <a:t>Artist</a:t>
            </a:r>
            <a:endParaRPr lang="en-US" dirty="0"/>
          </a:p>
        </p:txBody>
      </p:sp>
      <p:sp>
        <p:nvSpPr>
          <p:cNvPr id="6" name="Content Placeholder 2"/>
          <p:cNvSpPr txBox="1">
            <a:spLocks/>
          </p:cNvSpPr>
          <p:nvPr/>
        </p:nvSpPr>
        <p:spPr>
          <a:xfrm>
            <a:off x="457200" y="4632476"/>
            <a:ext cx="8229600" cy="1658182"/>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Arial"/>
              <a:buNone/>
            </a:pPr>
            <a:r>
              <a:rPr lang="en-US" sz="2500" dirty="0" smtClean="0"/>
              <a:t>Artists were employed by Kings and Noble men to paint portraits and decorate furniture.</a:t>
            </a:r>
            <a:endParaRPr lang="en-US" sz="2500" dirty="0"/>
          </a:p>
        </p:txBody>
      </p:sp>
    </p:spTree>
    <p:extLst>
      <p:ext uri="{BB962C8B-B14F-4D97-AF65-F5344CB8AC3E}">
        <p14:creationId xmlns:p14="http://schemas.microsoft.com/office/powerpoint/2010/main" val="3418158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Baker</a:t>
            </a:r>
            <a:endParaRPr lang="en-US" dirty="0"/>
          </a:p>
        </p:txBody>
      </p:sp>
      <p:sp>
        <p:nvSpPr>
          <p:cNvPr id="3" name="Content Placeholder 2"/>
          <p:cNvSpPr>
            <a:spLocks noGrp="1"/>
          </p:cNvSpPr>
          <p:nvPr>
            <p:ph idx="1"/>
          </p:nvPr>
        </p:nvSpPr>
        <p:spPr/>
        <p:txBody>
          <a:bodyPr>
            <a:normAutofit/>
          </a:bodyPr>
          <a:lstStyle/>
          <a:p>
            <a:pPr marL="0" indent="0" algn="just">
              <a:buNone/>
            </a:pPr>
            <a:r>
              <a:rPr lang="en-US" sz="2500" dirty="0" smtClean="0"/>
              <a:t>The baker made bread.  Bread was eaten by everybody who lived in the castle, every day.</a:t>
            </a:r>
            <a:endParaRPr lang="en-US" sz="2500" dirty="0"/>
          </a:p>
        </p:txBody>
      </p:sp>
      <p:sp>
        <p:nvSpPr>
          <p:cNvPr id="6" name="Title 1"/>
          <p:cNvSpPr txBox="1">
            <a:spLocks/>
          </p:cNvSpPr>
          <p:nvPr/>
        </p:nvSpPr>
        <p:spPr>
          <a:xfrm>
            <a:off x="457200" y="300332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dirty="0" smtClean="0"/>
              <a:t>Barber</a:t>
            </a:r>
            <a:endParaRPr lang="en-US" dirty="0"/>
          </a:p>
        </p:txBody>
      </p:sp>
      <p:sp>
        <p:nvSpPr>
          <p:cNvPr id="8" name="Content Placeholder 2"/>
          <p:cNvSpPr txBox="1">
            <a:spLocks/>
          </p:cNvSpPr>
          <p:nvPr/>
        </p:nvSpPr>
        <p:spPr>
          <a:xfrm>
            <a:off x="457200" y="4499429"/>
            <a:ext cx="8229600" cy="1779134"/>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Arial"/>
              <a:buNone/>
            </a:pPr>
            <a:r>
              <a:rPr lang="en-US" sz="2500" dirty="0" smtClean="0"/>
              <a:t>A barber would cut hair but they also had to be a dentist and a surgeon!</a:t>
            </a:r>
            <a:endParaRPr lang="en-US" sz="2500" dirty="0"/>
          </a:p>
        </p:txBody>
      </p:sp>
    </p:spTree>
    <p:extLst>
      <p:ext uri="{BB962C8B-B14F-4D97-AF65-F5344CB8AC3E}">
        <p14:creationId xmlns:p14="http://schemas.microsoft.com/office/powerpoint/2010/main" val="586791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07304"/>
            <a:ext cx="8229600" cy="1143000"/>
          </a:xfrm>
        </p:spPr>
        <p:txBody>
          <a:bodyPr/>
          <a:lstStyle/>
          <a:p>
            <a:r>
              <a:rPr lang="en-US" dirty="0" smtClean="0"/>
              <a:t>Blacksmith</a:t>
            </a:r>
            <a:endParaRPr lang="en-US" dirty="0"/>
          </a:p>
        </p:txBody>
      </p:sp>
      <p:sp>
        <p:nvSpPr>
          <p:cNvPr id="3" name="Content Placeholder 2"/>
          <p:cNvSpPr>
            <a:spLocks noGrp="1"/>
          </p:cNvSpPr>
          <p:nvPr>
            <p:ph idx="1"/>
          </p:nvPr>
        </p:nvSpPr>
        <p:spPr/>
        <p:txBody>
          <a:bodyPr>
            <a:normAutofit/>
          </a:bodyPr>
          <a:lstStyle/>
          <a:p>
            <a:pPr marL="0" indent="0" algn="just">
              <a:buNone/>
            </a:pPr>
            <a:r>
              <a:rPr lang="en-US" sz="2500" dirty="0" smtClean="0"/>
              <a:t>The blacksmith was one of the most important jobs in the castle.  Blacksmiths made shoes for the horses, made weapons, sharpened weapons and repaired </a:t>
            </a:r>
            <a:r>
              <a:rPr lang="en-US" sz="2500" dirty="0" err="1" smtClean="0"/>
              <a:t>armour</a:t>
            </a:r>
            <a:r>
              <a:rPr lang="en-US" sz="2500" dirty="0" smtClean="0"/>
              <a:t>.</a:t>
            </a:r>
            <a:endParaRPr lang="en-US" sz="2500" dirty="0"/>
          </a:p>
        </p:txBody>
      </p:sp>
      <p:sp>
        <p:nvSpPr>
          <p:cNvPr id="5" name="Title 1"/>
          <p:cNvSpPr txBox="1">
            <a:spLocks/>
          </p:cNvSpPr>
          <p:nvPr/>
        </p:nvSpPr>
        <p:spPr>
          <a:xfrm>
            <a:off x="609600" y="427038"/>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mtClean="0"/>
              <a:t>Bower</a:t>
            </a:r>
            <a:endParaRPr lang="en-US" dirty="0"/>
          </a:p>
        </p:txBody>
      </p:sp>
      <p:sp>
        <p:nvSpPr>
          <p:cNvPr id="6" name="Content Placeholder 2"/>
          <p:cNvSpPr txBox="1">
            <a:spLocks/>
          </p:cNvSpPr>
          <p:nvPr/>
        </p:nvSpPr>
        <p:spPr>
          <a:xfrm>
            <a:off x="457200" y="4971143"/>
            <a:ext cx="8229600" cy="1307420"/>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Arial"/>
              <a:buNone/>
            </a:pPr>
            <a:r>
              <a:rPr lang="en-US" sz="2500" dirty="0" smtClean="0"/>
              <a:t>The bower made bows, arrows and crossbows.  They used mostly wood to make them.</a:t>
            </a:r>
            <a:endParaRPr lang="en-US" sz="2500" dirty="0"/>
          </a:p>
        </p:txBody>
      </p:sp>
    </p:spTree>
    <p:extLst>
      <p:ext uri="{BB962C8B-B14F-4D97-AF65-F5344CB8AC3E}">
        <p14:creationId xmlns:p14="http://schemas.microsoft.com/office/powerpoint/2010/main" val="1890453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Candle Maker</a:t>
            </a:r>
            <a:endParaRPr lang="en-US" dirty="0"/>
          </a:p>
        </p:txBody>
      </p:sp>
      <p:sp>
        <p:nvSpPr>
          <p:cNvPr id="3" name="Content Placeholder 2"/>
          <p:cNvSpPr>
            <a:spLocks noGrp="1"/>
          </p:cNvSpPr>
          <p:nvPr>
            <p:ph idx="1"/>
          </p:nvPr>
        </p:nvSpPr>
        <p:spPr/>
        <p:txBody>
          <a:bodyPr>
            <a:normAutofit/>
          </a:bodyPr>
          <a:lstStyle/>
          <a:p>
            <a:pPr marL="0" indent="0" algn="just">
              <a:buNone/>
            </a:pPr>
            <a:r>
              <a:rPr lang="en-US" sz="2500" dirty="0" smtClean="0"/>
              <a:t>The candle maker made candles to light the castle.  They also used torches and lanterns to light the castle.  When a candle was made it have twelve lines on it.  When lit at the top of the hour, the candle would burn from line to line at the rate of one hour for each line.  A medieval clock!</a:t>
            </a:r>
            <a:endParaRPr lang="en-US" sz="2500" dirty="0"/>
          </a:p>
        </p:txBody>
      </p:sp>
      <p:sp>
        <p:nvSpPr>
          <p:cNvPr id="5" name="Title 1"/>
          <p:cNvSpPr txBox="1">
            <a:spLocks/>
          </p:cNvSpPr>
          <p:nvPr/>
        </p:nvSpPr>
        <p:spPr>
          <a:xfrm>
            <a:off x="457200" y="3644371"/>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dirty="0" smtClean="0"/>
              <a:t>Carpenter</a:t>
            </a:r>
            <a:endParaRPr lang="en-US" dirty="0"/>
          </a:p>
        </p:txBody>
      </p:sp>
      <p:sp>
        <p:nvSpPr>
          <p:cNvPr id="6" name="Content Placeholder 2"/>
          <p:cNvSpPr txBox="1">
            <a:spLocks/>
          </p:cNvSpPr>
          <p:nvPr/>
        </p:nvSpPr>
        <p:spPr>
          <a:xfrm>
            <a:off x="457200" y="4874382"/>
            <a:ext cx="8229600" cy="1886856"/>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Arial"/>
              <a:buNone/>
            </a:pPr>
            <a:r>
              <a:rPr lang="en-US" sz="2500" dirty="0" smtClean="0"/>
              <a:t>Carpenters were skilled craftsmen who shaped and made thins out of wood.  Carpenters built furniture, roofing and wood </a:t>
            </a:r>
            <a:r>
              <a:rPr lang="en-US" sz="2500" dirty="0" err="1" smtClean="0"/>
              <a:t>panelling</a:t>
            </a:r>
            <a:r>
              <a:rPr lang="en-US" sz="2500" dirty="0" smtClean="0"/>
              <a:t>.  Carpenters were considered to be elite tradesmen.</a:t>
            </a:r>
            <a:endParaRPr lang="en-US" sz="2500" dirty="0"/>
          </a:p>
        </p:txBody>
      </p:sp>
    </p:spTree>
    <p:extLst>
      <p:ext uri="{BB962C8B-B14F-4D97-AF65-F5344CB8AC3E}">
        <p14:creationId xmlns:p14="http://schemas.microsoft.com/office/powerpoint/2010/main" val="18064443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0923"/>
            <a:ext cx="8229600" cy="1143000"/>
          </a:xfrm>
        </p:spPr>
        <p:txBody>
          <a:bodyPr/>
          <a:lstStyle/>
          <a:p>
            <a:r>
              <a:rPr lang="en-US" dirty="0" smtClean="0"/>
              <a:t>Cook</a:t>
            </a:r>
            <a:endParaRPr lang="en-US" dirty="0"/>
          </a:p>
        </p:txBody>
      </p:sp>
      <p:sp>
        <p:nvSpPr>
          <p:cNvPr id="3" name="Content Placeholder 2"/>
          <p:cNvSpPr>
            <a:spLocks noGrp="1"/>
          </p:cNvSpPr>
          <p:nvPr>
            <p:ph idx="1"/>
          </p:nvPr>
        </p:nvSpPr>
        <p:spPr/>
        <p:txBody>
          <a:bodyPr>
            <a:normAutofit/>
          </a:bodyPr>
          <a:lstStyle/>
          <a:p>
            <a:pPr marL="0" indent="0" algn="just">
              <a:buNone/>
            </a:pPr>
            <a:r>
              <a:rPr lang="en-US" sz="2500" dirty="0" smtClean="0"/>
              <a:t>A cook was employed in the castle kitchens to roast, boil and bake food in the fireplaces and ovens.  Fruit, vegetables and herb were grown in the kitchen’s garden.  They would often sleep on the kitchen floor with the other kitchen staff.  It was very cramped.</a:t>
            </a:r>
            <a:endParaRPr lang="en-US" sz="2500" dirty="0"/>
          </a:p>
        </p:txBody>
      </p:sp>
      <p:sp>
        <p:nvSpPr>
          <p:cNvPr id="6" name="Title 1"/>
          <p:cNvSpPr txBox="1">
            <a:spLocks/>
          </p:cNvSpPr>
          <p:nvPr/>
        </p:nvSpPr>
        <p:spPr>
          <a:xfrm>
            <a:off x="457200" y="3983038"/>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dirty="0" smtClean="0"/>
              <a:t>Ditcher</a:t>
            </a:r>
            <a:endParaRPr lang="en-US" dirty="0"/>
          </a:p>
        </p:txBody>
      </p:sp>
      <p:sp>
        <p:nvSpPr>
          <p:cNvPr id="7" name="Content Placeholder 2"/>
          <p:cNvSpPr txBox="1">
            <a:spLocks/>
          </p:cNvSpPr>
          <p:nvPr/>
        </p:nvSpPr>
        <p:spPr>
          <a:xfrm>
            <a:off x="457200" y="5364541"/>
            <a:ext cx="8229600" cy="1256544"/>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Arial"/>
              <a:buNone/>
            </a:pPr>
            <a:r>
              <a:rPr lang="en-US" sz="2500" dirty="0" smtClean="0"/>
              <a:t>The ditcher was a </a:t>
            </a:r>
            <a:r>
              <a:rPr lang="en-US" sz="2500" dirty="0" err="1" smtClean="0"/>
              <a:t>labourer</a:t>
            </a:r>
            <a:r>
              <a:rPr lang="en-US" sz="2500" dirty="0" smtClean="0"/>
              <a:t> who dug castle moats.  They also dug foundations for building.</a:t>
            </a:r>
            <a:endParaRPr lang="en-US" sz="2500" dirty="0"/>
          </a:p>
        </p:txBody>
      </p:sp>
    </p:spTree>
    <p:extLst>
      <p:ext uri="{BB962C8B-B14F-4D97-AF65-F5344CB8AC3E}">
        <p14:creationId xmlns:p14="http://schemas.microsoft.com/office/powerpoint/2010/main" val="11117511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Gardener</a:t>
            </a:r>
            <a:endParaRPr lang="en-US" dirty="0"/>
          </a:p>
        </p:txBody>
      </p:sp>
      <p:sp>
        <p:nvSpPr>
          <p:cNvPr id="3" name="Content Placeholder 2"/>
          <p:cNvSpPr>
            <a:spLocks noGrp="1"/>
          </p:cNvSpPr>
          <p:nvPr>
            <p:ph idx="1"/>
          </p:nvPr>
        </p:nvSpPr>
        <p:spPr/>
        <p:txBody>
          <a:bodyPr>
            <a:normAutofit/>
          </a:bodyPr>
          <a:lstStyle/>
          <a:p>
            <a:pPr marL="0" indent="0" algn="just">
              <a:buNone/>
            </a:pPr>
            <a:r>
              <a:rPr lang="en-US" sz="2500" dirty="0" smtClean="0"/>
              <a:t>The gardener needed a knowledge of herbs and plants.  A gardeners work was critical to the safety of the castle.  Castle walls had to be kept free of ivy or anything else that could be used to climb the castle walls.  Gardeners were expected to dig defensive ditches.</a:t>
            </a:r>
            <a:endParaRPr lang="en-US" sz="2500" dirty="0"/>
          </a:p>
        </p:txBody>
      </p:sp>
      <p:sp>
        <p:nvSpPr>
          <p:cNvPr id="5" name="Title 1"/>
          <p:cNvSpPr txBox="1">
            <a:spLocks/>
          </p:cNvSpPr>
          <p:nvPr/>
        </p:nvSpPr>
        <p:spPr>
          <a:xfrm>
            <a:off x="457200" y="3683000"/>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dirty="0" smtClean="0"/>
              <a:t>Gong Farmer</a:t>
            </a:r>
            <a:endParaRPr lang="en-US" dirty="0"/>
          </a:p>
        </p:txBody>
      </p:sp>
      <p:sp>
        <p:nvSpPr>
          <p:cNvPr id="6" name="Content Placeholder 2"/>
          <p:cNvSpPr txBox="1">
            <a:spLocks/>
          </p:cNvSpPr>
          <p:nvPr/>
        </p:nvSpPr>
        <p:spPr>
          <a:xfrm>
            <a:off x="457200" y="4838095"/>
            <a:ext cx="8229600" cy="1778000"/>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Arial"/>
              <a:buNone/>
            </a:pPr>
            <a:r>
              <a:rPr lang="en-US" sz="2500" dirty="0" smtClean="0"/>
              <a:t>Toilets were called </a:t>
            </a:r>
            <a:r>
              <a:rPr lang="en-US" sz="2500" dirty="0" err="1" smtClean="0"/>
              <a:t>garderobes</a:t>
            </a:r>
            <a:r>
              <a:rPr lang="en-US" sz="2500" dirty="0" smtClean="0"/>
              <a:t> and they were built into the castle walls.  Everything dropped down into the moat or a cesspit.  The smelly job of cleaning out the cesspit was done by men called gong farmers.</a:t>
            </a:r>
            <a:endParaRPr lang="en-US" sz="2500" dirty="0"/>
          </a:p>
        </p:txBody>
      </p:sp>
    </p:spTree>
    <p:extLst>
      <p:ext uri="{BB962C8B-B14F-4D97-AF65-F5344CB8AC3E}">
        <p14:creationId xmlns:p14="http://schemas.microsoft.com/office/powerpoint/2010/main" val="3499245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Jester</a:t>
            </a:r>
            <a:endParaRPr lang="en-US" dirty="0"/>
          </a:p>
        </p:txBody>
      </p:sp>
      <p:sp>
        <p:nvSpPr>
          <p:cNvPr id="3" name="Content Placeholder 2"/>
          <p:cNvSpPr>
            <a:spLocks noGrp="1"/>
          </p:cNvSpPr>
          <p:nvPr>
            <p:ph idx="1"/>
          </p:nvPr>
        </p:nvSpPr>
        <p:spPr/>
        <p:txBody>
          <a:bodyPr/>
          <a:lstStyle/>
          <a:p>
            <a:pPr marL="0" indent="0">
              <a:buNone/>
            </a:pPr>
            <a:r>
              <a:rPr lang="en-US" dirty="0" smtClean="0"/>
              <a:t>The jester entertained the court.  He told jokes, danced and sang songs.  If he was not funny, he was sent to the dungeon!</a:t>
            </a:r>
            <a:endParaRPr lang="en-US" dirty="0"/>
          </a:p>
        </p:txBody>
      </p:sp>
      <p:sp>
        <p:nvSpPr>
          <p:cNvPr id="5" name="Title 1"/>
          <p:cNvSpPr txBox="1">
            <a:spLocks/>
          </p:cNvSpPr>
          <p:nvPr/>
        </p:nvSpPr>
        <p:spPr>
          <a:xfrm>
            <a:off x="457200" y="3487133"/>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mtClean="0"/>
              <a:t>Knight</a:t>
            </a:r>
            <a:endParaRPr lang="en-US" dirty="0"/>
          </a:p>
        </p:txBody>
      </p:sp>
      <p:sp>
        <p:nvSpPr>
          <p:cNvPr id="6" name="Content Placeholder 2"/>
          <p:cNvSpPr txBox="1">
            <a:spLocks/>
          </p:cNvSpPr>
          <p:nvPr/>
        </p:nvSpPr>
        <p:spPr>
          <a:xfrm>
            <a:off x="457200" y="4535714"/>
            <a:ext cx="8229600" cy="2152953"/>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buFont typeface="Arial"/>
              <a:buNone/>
            </a:pPr>
            <a:r>
              <a:rPr lang="en-US" sz="2500" smtClean="0"/>
              <a:t>It was the job of the knight to learn how to fight.  A knight had to learn how to use a sword, a battle axe, a dagger and a lance.  A knight had to train for 14 years.  They would leave their home at 7 years old to live with a Lord and start training.</a:t>
            </a:r>
            <a:endParaRPr lang="en-US" sz="2500" dirty="0"/>
          </a:p>
        </p:txBody>
      </p:sp>
    </p:spTree>
    <p:extLst>
      <p:ext uri="{BB962C8B-B14F-4D97-AF65-F5344CB8AC3E}">
        <p14:creationId xmlns:p14="http://schemas.microsoft.com/office/powerpoint/2010/main" val="2982763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Priest</a:t>
            </a:r>
            <a:endParaRPr lang="en-US" dirty="0"/>
          </a:p>
        </p:txBody>
      </p:sp>
      <p:sp>
        <p:nvSpPr>
          <p:cNvPr id="3" name="Content Placeholder 2"/>
          <p:cNvSpPr>
            <a:spLocks noGrp="1"/>
          </p:cNvSpPr>
          <p:nvPr>
            <p:ph idx="1"/>
          </p:nvPr>
        </p:nvSpPr>
        <p:spPr/>
        <p:txBody>
          <a:bodyPr>
            <a:normAutofit/>
          </a:bodyPr>
          <a:lstStyle/>
          <a:p>
            <a:pPr marL="0" indent="0" algn="just">
              <a:buNone/>
            </a:pPr>
            <a:r>
              <a:rPr lang="en-US" sz="2500" dirty="0" smtClean="0"/>
              <a:t>People enjoyed singing at the church, as it was one of the few kinds of entertainment.  The priest told Bible stories each week.  People came and told him their worries.</a:t>
            </a:r>
            <a:endParaRPr lang="en-US" sz="2500" dirty="0"/>
          </a:p>
        </p:txBody>
      </p:sp>
      <p:sp>
        <p:nvSpPr>
          <p:cNvPr id="5" name="Title 1"/>
          <p:cNvSpPr txBox="1">
            <a:spLocks/>
          </p:cNvSpPr>
          <p:nvPr/>
        </p:nvSpPr>
        <p:spPr>
          <a:xfrm>
            <a:off x="457200" y="3269419"/>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dirty="0" smtClean="0"/>
              <a:t>Shoe Maker</a:t>
            </a:r>
            <a:endParaRPr lang="en-US" dirty="0"/>
          </a:p>
        </p:txBody>
      </p:sp>
      <p:sp>
        <p:nvSpPr>
          <p:cNvPr id="6" name="Content Placeholder 2"/>
          <p:cNvSpPr txBox="1">
            <a:spLocks/>
          </p:cNvSpPr>
          <p:nvPr/>
        </p:nvSpPr>
        <p:spPr>
          <a:xfrm>
            <a:off x="609600" y="4412419"/>
            <a:ext cx="8229600" cy="1866144"/>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Font typeface="Arial"/>
              <a:buNone/>
            </a:pPr>
            <a:r>
              <a:rPr lang="en-US" smtClean="0"/>
              <a:t>A shoe maker or cobbler was a craftsman who made shoes.</a:t>
            </a:r>
            <a:endParaRPr lang="en-US" dirty="0"/>
          </a:p>
        </p:txBody>
      </p:sp>
    </p:spTree>
    <p:extLst>
      <p:ext uri="{BB962C8B-B14F-4D97-AF65-F5344CB8AC3E}">
        <p14:creationId xmlns:p14="http://schemas.microsoft.com/office/powerpoint/2010/main" val="29210496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Watchman and Soldiers</a:t>
            </a:r>
            <a:endParaRPr lang="en-US" dirty="0"/>
          </a:p>
        </p:txBody>
      </p:sp>
      <p:sp>
        <p:nvSpPr>
          <p:cNvPr id="3" name="Content Placeholder 2"/>
          <p:cNvSpPr>
            <a:spLocks noGrp="1"/>
          </p:cNvSpPr>
          <p:nvPr>
            <p:ph idx="1"/>
          </p:nvPr>
        </p:nvSpPr>
        <p:spPr/>
        <p:txBody>
          <a:bodyPr>
            <a:normAutofit/>
          </a:bodyPr>
          <a:lstStyle/>
          <a:p>
            <a:pPr marL="0" indent="0" algn="just">
              <a:buNone/>
            </a:pPr>
            <a:r>
              <a:rPr lang="en-US" sz="2500" dirty="0" smtClean="0"/>
              <a:t>A watchman was responsible for the security of the castle.  There was a day watchman and a night watchman.</a:t>
            </a:r>
          </a:p>
          <a:p>
            <a:pPr marL="0" indent="0" algn="just">
              <a:buNone/>
            </a:pPr>
            <a:endParaRPr lang="en-US" sz="2500" dirty="0"/>
          </a:p>
          <a:p>
            <a:pPr marL="0" indent="0" algn="just">
              <a:buNone/>
            </a:pPr>
            <a:r>
              <a:rPr lang="en-US" sz="2500" dirty="0" smtClean="0"/>
              <a:t>The soldiers would protect the castle from enemy attacks.  They used arrows, crossbows and longbows, as well as throwing stone missiles to crush invaders.  Sometimes they would throw boiling water on the enemies!</a:t>
            </a:r>
            <a:endParaRPr lang="en-US" sz="2500" dirty="0"/>
          </a:p>
        </p:txBody>
      </p:sp>
    </p:spTree>
    <p:extLst>
      <p:ext uri="{BB962C8B-B14F-4D97-AF65-F5344CB8AC3E}">
        <p14:creationId xmlns:p14="http://schemas.microsoft.com/office/powerpoint/2010/main" val="36586059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57</TotalTime>
  <Words>604</Words>
  <Application>Microsoft Macintosh PowerPoint</Application>
  <PresentationFormat>On-screen Show (4:3)</PresentationFormat>
  <Paragraphs>37</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Jobs in a Castle</vt:lpstr>
      <vt:lpstr>Armourer</vt:lpstr>
      <vt:lpstr>Baker</vt:lpstr>
      <vt:lpstr>Blacksmith</vt:lpstr>
      <vt:lpstr>Candle Maker</vt:lpstr>
      <vt:lpstr>Cook</vt:lpstr>
      <vt:lpstr>Gardener</vt:lpstr>
      <vt:lpstr>Jester</vt:lpstr>
      <vt:lpstr>Priest</vt:lpstr>
      <vt:lpstr>Watchman and Soldiers</vt:lpstr>
    </vt:vector>
  </TitlesOfParts>
  <Company>AG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Jobs in a Castle</dc:title>
  <dc:creator>Ashleigh Gillespie</dc:creator>
  <cp:lastModifiedBy>Ashleigh Gillespie</cp:lastModifiedBy>
  <cp:revision>6</cp:revision>
  <dcterms:created xsi:type="dcterms:W3CDTF">2020-04-03T15:20:25Z</dcterms:created>
  <dcterms:modified xsi:type="dcterms:W3CDTF">2020-04-26T11:24:47Z</dcterms:modified>
</cp:coreProperties>
</file>