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58" r:id="rId2"/>
    <p:sldId id="276" r:id="rId3"/>
    <p:sldId id="282" r:id="rId4"/>
    <p:sldId id="277" r:id="rId5"/>
    <p:sldId id="283" r:id="rId6"/>
    <p:sldId id="288" r:id="rId7"/>
    <p:sldId id="285" r:id="rId8"/>
    <p:sldId id="289" r:id="rId9"/>
    <p:sldId id="287" r:id="rId10"/>
    <p:sldId id="280" r:id="rId11"/>
    <p:sldId id="267" r:id="rId12"/>
  </p:sldIdLst>
  <p:sldSz cx="9144000" cy="6858000" type="screen4x3"/>
  <p:notesSz cx="6858000" cy="9144000"/>
  <p:embeddedFontLst>
    <p:embeddedFont>
      <p:font typeface="Sassoon Infant Rg" panose="02000503030000020003" charset="0"/>
      <p:regular r:id="rId15"/>
      <p:bold r:id="rId16"/>
    </p:embeddedFont>
    <p:embeddedFont>
      <p:font typeface="Calibri" panose="020F0502020204030204" pitchFamily="34" charset="0"/>
      <p:regular r:id="rId17"/>
      <p:bold r:id="rId18"/>
      <p:italic r:id="rId19"/>
      <p:boldItalic r:id="rId20"/>
    </p:embeddedFont>
    <p:embeddedFont>
      <p:font typeface="Twinkl ExtraBold" charset="0"/>
      <p:bold r:id="rId21"/>
    </p:embeddedFont>
    <p:embeddedFont>
      <p:font typeface="Twinkl SemiBold" charset="0"/>
      <p:bold r:id="rId22"/>
    </p:embeddedFont>
    <p:embeddedFont>
      <p:font typeface="Twinkl" panose="020B0604020202020204" charset="0"/>
      <p:regular r:id="rId23"/>
      <p:bold r:id="rId24"/>
    </p:embeddedFont>
  </p:embeddedFontLst>
  <p:defaultTextStyle>
    <a:defPPr>
      <a:defRPr lang="en-GB"/>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BB043"/>
    <a:srgbClr val="D2E6BC"/>
    <a:srgbClr val="AFD289"/>
    <a:srgbClr val="B8E8E5"/>
    <a:srgbClr val="0FB2A8"/>
    <a:srgbClr val="B9F9F4"/>
    <a:srgbClr val="DCFCFA"/>
    <a:srgbClr val="97DEDA"/>
    <a:srgbClr val="ACDDFC"/>
    <a:srgbClr val="30252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0815" autoAdjust="0"/>
    <p:restoredTop sz="94660"/>
  </p:normalViewPr>
  <p:slideViewPr>
    <p:cSldViewPr snapToGrid="0">
      <p:cViewPr varScale="1">
        <p:scale>
          <a:sx n="115" d="100"/>
          <a:sy n="115" d="100"/>
        </p:scale>
        <p:origin x="1770" y="114"/>
      </p:cViewPr>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6E4CE391-9353-4FF2-B417-0B8D35C82A47}" type="datetimeFigureOut">
              <a:rPr lang="en-GB"/>
              <a:pPr>
                <a:defRPr/>
              </a:pPr>
              <a:t>15/01/2021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704FA433-61A1-45F2-AE89-DB48E00707FD}"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079FDE1C-374C-4EC1-9DB8-06A41EEC98C0}" type="datetimeFigureOut">
              <a:rPr lang="en-GB"/>
              <a:pPr>
                <a:defRPr/>
              </a:pPr>
              <a:t>15/01/2021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400550"/>
            <a:ext cx="5486400" cy="3600450"/>
          </a:xfrm>
          <a:prstGeom prst="rect">
            <a:avLst/>
          </a:prstGeom>
        </p:spPr>
        <p:txBody>
          <a:bodyPr vert="horz" wrap="square" lIns="91440" tIns="45720" rIns="91440" bIns="45720" numCol="1" anchor="t" anchorCtr="0" compatLnSpc="1">
            <a:prstTxWarp prst="textNoShape">
              <a:avLst/>
            </a:prstTxWarp>
          </a:bodyPr>
          <a:lstStyle/>
          <a:p>
            <a:pPr lvl="0"/>
            <a:r>
              <a:rPr lang="en-GB" altLang="en-US"/>
              <a:t>Click to 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72988E5-7E13-4B3D-B964-EA770A876786}"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a:t>Teacher Note - Please do not let the next video automatically play at the end of the clip. Please check the content in this link, including any comments, is suitable for your educational environment before showing. Twinkl accepts no responsibility for the content of third party websites. </a:t>
            </a:r>
          </a:p>
        </p:txBody>
      </p:sp>
      <p:sp>
        <p:nvSpPr>
          <p:cNvPr id="4" name="Slide Number Placeholder 3"/>
          <p:cNvSpPr>
            <a:spLocks noGrp="1"/>
          </p:cNvSpPr>
          <p:nvPr>
            <p:ph type="sldNum" sz="quarter" idx="5"/>
          </p:nvPr>
        </p:nvSpPr>
        <p:spPr/>
        <p:txBody>
          <a:bodyPr/>
          <a:lstStyle/>
          <a:p>
            <a:pPr>
              <a:defRPr/>
            </a:pPr>
            <a:fld id="{5EDC8291-D71C-41F0-9758-2C69279A80CA}" type="slidenum">
              <a:rPr lang="en-GB" smtClean="0"/>
              <a:pPr>
                <a:defRPr/>
              </a:pPr>
              <a:t>2</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425995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197865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2"/>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4516434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13957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2"/>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p:cNvSpPr txBox="1">
            <a:spLocks/>
          </p:cNvSpPr>
          <p:nvPr/>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p:cNvSpPr txBox="1">
            <a:spLocks/>
          </p:cNvSpPr>
          <p:nvPr/>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p:cNvSpPr txBox="1">
            <a:spLocks/>
          </p:cNvSpPr>
          <p:nvPr/>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consectetur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42768226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130457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2" name="Rounded Rectangle 1"/>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2860271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2" name="Rounded Rectangle 1"/>
          <p:cNvSpPr/>
          <p:nvPr/>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42940955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0">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809" r:id="rId1"/>
    <p:sldLayoutId id="2147483810" r:id="rId2"/>
    <p:sldLayoutId id="2147483811" r:id="rId3"/>
    <p:sldLayoutId id="2147483812" r:id="rId4"/>
    <p:sldLayoutId id="2147483813" r:id="rId5"/>
    <p:sldLayoutId id="2147483814" r:id="rId6"/>
    <p:sldLayoutId id="2147483815" r:id="rId7"/>
    <p:sldLayoutId id="2147483816" r:id="rId8"/>
  </p:sldLayoutIdLst>
  <p:txStyles>
    <p:titleStyle>
      <a:lvl1pPr algn="l" rtl="0" eaLnBrk="1" fontAlgn="base" hangingPunct="1">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1" fontAlgn="base" hangingPunct="1">
        <a:lnSpc>
          <a:spcPct val="90000"/>
        </a:lnSpc>
        <a:spcBef>
          <a:spcPct val="0"/>
        </a:spcBef>
        <a:spcAft>
          <a:spcPct val="0"/>
        </a:spcAft>
        <a:defRPr sz="4000" b="1">
          <a:solidFill>
            <a:srgbClr val="1C1C1C"/>
          </a:solidFill>
          <a:latin typeface="Twinkl" pitchFamily="2" charset="0"/>
        </a:defRPr>
      </a:lvl2pPr>
      <a:lvl3pPr algn="l" rtl="0" eaLnBrk="1" fontAlgn="base" hangingPunct="1">
        <a:lnSpc>
          <a:spcPct val="90000"/>
        </a:lnSpc>
        <a:spcBef>
          <a:spcPct val="0"/>
        </a:spcBef>
        <a:spcAft>
          <a:spcPct val="0"/>
        </a:spcAft>
        <a:defRPr sz="4000" b="1">
          <a:solidFill>
            <a:srgbClr val="1C1C1C"/>
          </a:solidFill>
          <a:latin typeface="Twinkl" pitchFamily="2" charset="0"/>
        </a:defRPr>
      </a:lvl3pPr>
      <a:lvl4pPr algn="l" rtl="0" eaLnBrk="1" fontAlgn="base" hangingPunct="1">
        <a:lnSpc>
          <a:spcPct val="90000"/>
        </a:lnSpc>
        <a:spcBef>
          <a:spcPct val="0"/>
        </a:spcBef>
        <a:spcAft>
          <a:spcPct val="0"/>
        </a:spcAft>
        <a:defRPr sz="4000" b="1">
          <a:solidFill>
            <a:srgbClr val="1C1C1C"/>
          </a:solidFill>
          <a:latin typeface="Twinkl" pitchFamily="2" charset="0"/>
        </a:defRPr>
      </a:lvl4pPr>
      <a:lvl5pPr algn="l" rtl="0" eaLnBrk="1" fontAlgn="base" hangingPunct="1">
        <a:lnSpc>
          <a:spcPct val="90000"/>
        </a:lnSpc>
        <a:spcBef>
          <a:spcPct val="0"/>
        </a:spcBef>
        <a:spcAft>
          <a:spcPct val="0"/>
        </a:spcAft>
        <a:defRPr sz="4000" b="1">
          <a:solidFill>
            <a:srgbClr val="1C1C1C"/>
          </a:solidFill>
          <a:latin typeface="Twinkl" pitchFamily="2" charset="0"/>
        </a:defRPr>
      </a:lvl5pPr>
      <a:lvl6pPr marL="457200" algn="l" rtl="0" eaLnBrk="1" fontAlgn="base" hangingPunct="1">
        <a:lnSpc>
          <a:spcPct val="90000"/>
        </a:lnSpc>
        <a:spcBef>
          <a:spcPct val="0"/>
        </a:spcBef>
        <a:spcAft>
          <a:spcPct val="0"/>
        </a:spcAft>
        <a:defRPr sz="4000" b="1">
          <a:solidFill>
            <a:srgbClr val="1C1C1C"/>
          </a:solidFill>
          <a:latin typeface="Twinkl" pitchFamily="2" charset="0"/>
        </a:defRPr>
      </a:lvl6pPr>
      <a:lvl7pPr marL="914400" algn="l" rtl="0" eaLnBrk="1" fontAlgn="base" hangingPunct="1">
        <a:lnSpc>
          <a:spcPct val="90000"/>
        </a:lnSpc>
        <a:spcBef>
          <a:spcPct val="0"/>
        </a:spcBef>
        <a:spcAft>
          <a:spcPct val="0"/>
        </a:spcAft>
        <a:defRPr sz="4000" b="1">
          <a:solidFill>
            <a:srgbClr val="1C1C1C"/>
          </a:solidFill>
          <a:latin typeface="Twinkl" pitchFamily="2" charset="0"/>
        </a:defRPr>
      </a:lvl7pPr>
      <a:lvl8pPr marL="1371600" algn="l" rtl="0" eaLnBrk="1" fontAlgn="base" hangingPunct="1">
        <a:lnSpc>
          <a:spcPct val="90000"/>
        </a:lnSpc>
        <a:spcBef>
          <a:spcPct val="0"/>
        </a:spcBef>
        <a:spcAft>
          <a:spcPct val="0"/>
        </a:spcAft>
        <a:defRPr sz="4000" b="1">
          <a:solidFill>
            <a:srgbClr val="1C1C1C"/>
          </a:solidFill>
          <a:latin typeface="Twinkl" pitchFamily="2" charset="0"/>
        </a:defRPr>
      </a:lvl8pPr>
      <a:lvl9pPr marL="1828800" algn="l" rtl="0" eaLnBrk="1" fontAlgn="base" hangingPunct="1">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1" fontAlgn="base" hangingPunct="1">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charset="0"/>
        </a:defRPr>
      </a:lvl1pPr>
      <a:lvl2pPr marL="685800" indent="-228600" algn="l" rtl="0" eaLnBrk="1" fontAlgn="base" hangingPunct="1">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charset="0"/>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6.xml"/><Relationship Id="rId3" Type="http://schemas.openxmlformats.org/officeDocument/2006/relationships/slide" Target="slide10.xml"/><Relationship Id="rId7" Type="http://schemas.openxmlformats.org/officeDocument/2006/relationships/slide" Target="slide4.xml"/><Relationship Id="rId12"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5.jpg"/><Relationship Id="rId11" Type="http://schemas.openxmlformats.org/officeDocument/2006/relationships/image" Target="../media/image7.png"/><Relationship Id="rId5" Type="http://schemas.openxmlformats.org/officeDocument/2006/relationships/slide" Target="slide3.xml"/><Relationship Id="rId10" Type="http://schemas.openxmlformats.org/officeDocument/2006/relationships/image" Target="../media/image6.png"/><Relationship Id="rId4" Type="http://schemas.openxmlformats.org/officeDocument/2006/relationships/hyperlink" Target="http://www.twinkl.co.uk/newsroom/story/new-ground" TargetMode="External"/><Relationship Id="rId9" Type="http://schemas.openxmlformats.org/officeDocument/2006/relationships/slide" Target="slide8.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 Target="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slide" Target="slide5.xml"/><Relationship Id="rId3" Type="http://schemas.openxmlformats.org/officeDocument/2006/relationships/image" Target="../media/image9.png"/><Relationship Id="rId7" Type="http://schemas.openxmlformats.org/officeDocument/2006/relationships/image" Target="../media/image12.png"/><Relationship Id="rId2" Type="http://schemas.openxmlformats.org/officeDocument/2006/relationships/hyperlink" Target="https://www.twinkl.co.uk/resource/t-ukn-247-uks2-anti-palm-oil-advert-daily-news-powerpoint" TargetMode="External"/><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11.png"/><Relationship Id="rId10" Type="http://schemas.openxmlformats.org/officeDocument/2006/relationships/image" Target="../media/image14.png"/><Relationship Id="rId4" Type="http://schemas.openxmlformats.org/officeDocument/2006/relationships/image" Target="../media/image10.png"/><Relationship Id="rId9" Type="http://schemas.openxmlformats.org/officeDocument/2006/relationships/image" Target="../media/image13.jpg"/></Relationships>
</file>

<file path=ppt/slides/_rels/slide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slide" Target="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slide" Target="slide7.xml"/><Relationship Id="rId3" Type="http://schemas.openxmlformats.org/officeDocument/2006/relationships/image" Target="../media/image15.png"/><Relationship Id="rId7" Type="http://schemas.openxmlformats.org/officeDocument/2006/relationships/image" Target="../media/image12.png"/><Relationship Id="rId2" Type="http://schemas.openxmlformats.org/officeDocument/2006/relationships/hyperlink" Target="https://www.twinkl.co.uk/resource/t2-g-2567161-uks2-all-about-global-warming-resource-pack" TargetMode="External"/><Relationship Id="rId1" Type="http://schemas.openxmlformats.org/officeDocument/2006/relationships/slideLayout" Target="../slideLayouts/slideLayout7.xml"/><Relationship Id="rId6" Type="http://schemas.openxmlformats.org/officeDocument/2006/relationships/slide" Target="slide2.xml"/><Relationship Id="rId5" Type="http://schemas.openxmlformats.org/officeDocument/2006/relationships/image" Target="../media/image11.png"/><Relationship Id="rId10" Type="http://schemas.openxmlformats.org/officeDocument/2006/relationships/image" Target="../media/image17.png"/><Relationship Id="rId4" Type="http://schemas.openxmlformats.org/officeDocument/2006/relationships/image" Target="../media/image10.png"/><Relationship Id="rId9" Type="http://schemas.openxmlformats.org/officeDocument/2006/relationships/image" Target="../media/image16.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slide" Target="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8" Type="http://schemas.openxmlformats.org/officeDocument/2006/relationships/slide" Target="slide9.xml"/><Relationship Id="rId3" Type="http://schemas.openxmlformats.org/officeDocument/2006/relationships/image" Target="../media/image19.png"/><Relationship Id="rId7" Type="http://schemas.openxmlformats.org/officeDocument/2006/relationships/image" Target="../media/image12.png"/><Relationship Id="rId2" Type="http://schemas.openxmlformats.org/officeDocument/2006/relationships/hyperlink" Target="https://www.twinkl.co.uk/newsroom/story/clean-air-drive" TargetMode="External"/><Relationship Id="rId1" Type="http://schemas.openxmlformats.org/officeDocument/2006/relationships/slideLayout" Target="../slideLayouts/slideLayout7.xml"/><Relationship Id="rId6" Type="http://schemas.openxmlformats.org/officeDocument/2006/relationships/slide" Target="slide2.xml"/><Relationship Id="rId11" Type="http://schemas.openxmlformats.org/officeDocument/2006/relationships/image" Target="../media/image21.png"/><Relationship Id="rId5" Type="http://schemas.openxmlformats.org/officeDocument/2006/relationships/image" Target="../media/image11.png"/><Relationship Id="rId10" Type="http://schemas.openxmlformats.org/officeDocument/2006/relationships/hyperlink" Target="https://www.twinkl.co.uk/newsroom/story/a" TargetMode="External"/><Relationship Id="rId4" Type="http://schemas.openxmlformats.org/officeDocument/2006/relationships/image" Target="../media/image10.png"/><Relationship Id="rId9" Type="http://schemas.openxmlformats.org/officeDocument/2006/relationships/image" Target="../media/image20.jpeg"/></Relationships>
</file>

<file path=ppt/slides/_rels/slide9.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slide" Target="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slide" Target="slide2.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extBox 20"/>
          <p:cNvSpPr txBox="1"/>
          <p:nvPr/>
        </p:nvSpPr>
        <p:spPr>
          <a:xfrm>
            <a:off x="536116" y="1319688"/>
            <a:ext cx="5930489" cy="4993564"/>
          </a:xfrm>
          <a:prstGeom prst="rect">
            <a:avLst/>
          </a:prstGeom>
          <a:noFill/>
        </p:spPr>
        <p:txBody>
          <a:bodyPr lIns="0" tIns="0" rIns="0" bIns="0" numCol="2" spcCol="360000"/>
          <a:lstStyle/>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200" dirty="0">
              <a:latin typeface="+mn-lt"/>
            </a:endParaRPr>
          </a:p>
          <a:p>
            <a:pPr eaLnBrk="1" fontAlgn="auto" hangingPunct="1">
              <a:spcBef>
                <a:spcPts val="0"/>
              </a:spcBef>
              <a:spcAft>
                <a:spcPts val="600"/>
              </a:spcAft>
              <a:defRPr/>
            </a:pPr>
            <a:endParaRPr lang="en-GB" sz="1300" dirty="0">
              <a:latin typeface="+mn-lt"/>
            </a:endParaRPr>
          </a:p>
          <a:p>
            <a:pPr eaLnBrk="1" fontAlgn="auto" hangingPunct="1">
              <a:spcBef>
                <a:spcPts val="0"/>
              </a:spcBef>
              <a:spcAft>
                <a:spcPts val="600"/>
              </a:spcAft>
              <a:defRPr/>
            </a:pPr>
            <a:r>
              <a:rPr lang="en-GB" sz="1300" dirty="0">
                <a:latin typeface="+mn-lt"/>
              </a:rPr>
              <a:t>The secret to protecting our environment might just be hidden in your teacher’s coffee cup! At times it seems that the adult world runs on coffee! This creates a lot of waste.</a:t>
            </a:r>
          </a:p>
          <a:p>
            <a:pPr eaLnBrk="1" fontAlgn="auto" hangingPunct="1">
              <a:spcBef>
                <a:spcPts val="0"/>
              </a:spcBef>
              <a:spcAft>
                <a:spcPts val="600"/>
              </a:spcAft>
              <a:defRPr/>
            </a:pPr>
            <a:r>
              <a:rPr lang="en-GB" sz="1300" dirty="0">
                <a:latin typeface="+mn-lt"/>
              </a:rPr>
              <a:t>After they’ve been used to make the coffee, the grounds often get thrown away. As it decomposes, it releases methane, a </a:t>
            </a:r>
            <a:r>
              <a:rPr lang="en-GB" sz="1300" dirty="0">
                <a:latin typeface="+mn-lt"/>
                <a:hlinkClick r:id="rId3" action="ppaction://hlinksldjump"/>
              </a:rPr>
              <a:t>greenhouse gas</a:t>
            </a:r>
            <a:r>
              <a:rPr lang="en-GB" sz="1300" dirty="0">
                <a:latin typeface="+mn-lt"/>
              </a:rPr>
              <a:t>.</a:t>
            </a:r>
          </a:p>
          <a:p>
            <a:pPr eaLnBrk="1" fontAlgn="auto" hangingPunct="1">
              <a:spcBef>
                <a:spcPts val="0"/>
              </a:spcBef>
              <a:spcAft>
                <a:spcPts val="600"/>
              </a:spcAft>
              <a:defRPr/>
            </a:pPr>
            <a:r>
              <a:rPr lang="en-GB" sz="1300" dirty="0">
                <a:latin typeface="+mn-lt"/>
              </a:rPr>
              <a:t>Two Scottish businessmen say they’ve found a way to use these coffee grounds to replace palm oil. This is used in many different foods and products because it’s very efficient. </a:t>
            </a:r>
          </a:p>
          <a:p>
            <a:pPr eaLnBrk="1" fontAlgn="auto" hangingPunct="1">
              <a:spcBef>
                <a:spcPts val="0"/>
              </a:spcBef>
              <a:spcAft>
                <a:spcPts val="600"/>
              </a:spcAft>
              <a:defRPr/>
            </a:pPr>
            <a:r>
              <a:rPr lang="en-GB" sz="1300" dirty="0">
                <a:latin typeface="+mn-lt"/>
              </a:rPr>
              <a:t>However, many people believe it is responsible for the </a:t>
            </a:r>
            <a:r>
              <a:rPr lang="en-GB" sz="1300" dirty="0">
                <a:latin typeface="+mn-lt"/>
                <a:hlinkClick r:id="rId3" action="ppaction://hlinksldjump"/>
              </a:rPr>
              <a:t>deforestation</a:t>
            </a:r>
            <a:r>
              <a:rPr lang="en-GB" sz="1300" dirty="0">
                <a:latin typeface="+mn-lt"/>
              </a:rPr>
              <a:t> of the rainforest, as large areas are being burnt to create room for these palm trees. </a:t>
            </a:r>
          </a:p>
          <a:p>
            <a:pPr eaLnBrk="1" fontAlgn="auto" hangingPunct="1">
              <a:spcBef>
                <a:spcPts val="0"/>
              </a:spcBef>
              <a:spcAft>
                <a:spcPts val="600"/>
              </a:spcAft>
              <a:defRPr/>
            </a:pPr>
            <a:r>
              <a:rPr lang="en-GB" sz="1300" dirty="0">
                <a:latin typeface="+mn-lt"/>
              </a:rPr>
              <a:t>This is destroying the habitat of many </a:t>
            </a:r>
            <a:r>
              <a:rPr lang="en-GB" sz="1300" dirty="0">
                <a:latin typeface="+mn-lt"/>
                <a:hlinkClick r:id="rId3" action="ppaction://hlinksldjump"/>
              </a:rPr>
              <a:t>endangered</a:t>
            </a:r>
            <a:r>
              <a:rPr lang="en-GB" sz="1300" dirty="0">
                <a:latin typeface="+mn-lt"/>
              </a:rPr>
              <a:t> animals, such as the orangutan and some breeds of tigers.</a:t>
            </a:r>
          </a:p>
          <a:p>
            <a:pPr eaLnBrk="1" fontAlgn="auto" hangingPunct="1">
              <a:spcBef>
                <a:spcPts val="0"/>
              </a:spcBef>
              <a:spcAft>
                <a:spcPts val="600"/>
              </a:spcAft>
              <a:defRPr/>
            </a:pPr>
            <a:r>
              <a:rPr lang="en-GB" sz="1300" dirty="0">
                <a:latin typeface="+mn-lt"/>
              </a:rPr>
              <a:t>It’s been put forward as part of a competition for business ideas to improve the world. </a:t>
            </a:r>
          </a:p>
          <a:p>
            <a:pPr eaLnBrk="1" fontAlgn="auto" hangingPunct="1">
              <a:spcBef>
                <a:spcPts val="0"/>
              </a:spcBef>
              <a:spcAft>
                <a:spcPts val="600"/>
              </a:spcAft>
              <a:defRPr/>
            </a:pPr>
            <a:r>
              <a:rPr lang="en-GB" sz="1300" dirty="0">
                <a:latin typeface="+mn-lt"/>
              </a:rPr>
              <a:t>Other ideas competing for the prize include a plan to make laminating pouches </a:t>
            </a:r>
            <a:r>
              <a:rPr lang="en-GB" sz="1300" dirty="0">
                <a:latin typeface="+mn-lt"/>
                <a:hlinkClick r:id="rId3" action="ppaction://hlinksldjump"/>
              </a:rPr>
              <a:t>biodegradable</a:t>
            </a:r>
            <a:r>
              <a:rPr lang="en-GB" sz="1300" dirty="0">
                <a:latin typeface="+mn-lt"/>
              </a:rPr>
              <a:t> and new technology to help care for bees. </a:t>
            </a:r>
          </a:p>
          <a:p>
            <a:pPr eaLnBrk="1" fontAlgn="auto" hangingPunct="1">
              <a:spcBef>
                <a:spcPts val="0"/>
              </a:spcBef>
              <a:spcAft>
                <a:spcPts val="600"/>
              </a:spcAft>
              <a:defRPr/>
            </a:pPr>
            <a:r>
              <a:rPr lang="en-GB" sz="1100" dirty="0">
                <a:latin typeface="+mn-lt"/>
              </a:rPr>
              <a:t>Read the full article online </a:t>
            </a:r>
            <a:r>
              <a:rPr lang="en-GB" sz="1100" b="1" u="sng" dirty="0">
                <a:solidFill>
                  <a:schemeClr val="accent5"/>
                </a:solidFill>
                <a:latin typeface="+mn-lt"/>
                <a:hlinkClick r:id="rId4"/>
              </a:rPr>
              <a:t>here</a:t>
            </a:r>
            <a:r>
              <a:rPr lang="en-GB" sz="1100" dirty="0">
                <a:latin typeface="+mn-lt"/>
              </a:rPr>
              <a:t>.</a:t>
            </a:r>
          </a:p>
        </p:txBody>
      </p:sp>
      <p:sp>
        <p:nvSpPr>
          <p:cNvPr id="22" name="Rectangle 21"/>
          <p:cNvSpPr/>
          <p:nvPr/>
        </p:nvSpPr>
        <p:spPr>
          <a:xfrm>
            <a:off x="0" y="477838"/>
            <a:ext cx="9144000" cy="31591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eaLnBrk="1" fontAlgn="auto" hangingPunct="1">
              <a:spcBef>
                <a:spcPts val="0"/>
              </a:spcBef>
              <a:spcAft>
                <a:spcPts val="0"/>
              </a:spcAft>
              <a:defRPr/>
            </a:pPr>
            <a:r>
              <a:rPr lang="en-GB" sz="2800" dirty="0">
                <a:solidFill>
                  <a:schemeClr val="tx1"/>
                </a:solidFill>
                <a:latin typeface="Twinkl ExtraBold" pitchFamily="2" charset="0"/>
              </a:rPr>
              <a:t>Daily       News</a:t>
            </a:r>
          </a:p>
        </p:txBody>
      </p:sp>
      <p:sp>
        <p:nvSpPr>
          <p:cNvPr id="12293" name="TextBox 18"/>
          <p:cNvSpPr txBox="1">
            <a:spLocks noChangeArrowheads="1"/>
          </p:cNvSpPr>
          <p:nvPr/>
        </p:nvSpPr>
        <p:spPr bwMode="auto">
          <a:xfrm>
            <a:off x="536575" y="1319213"/>
            <a:ext cx="2916238" cy="106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2400" b="1" dirty="0">
                <a:solidFill>
                  <a:schemeClr val="tx1"/>
                </a:solidFill>
              </a:rPr>
              <a:t>Coffee Could Be Recycled to Replace Palm Oil</a:t>
            </a:r>
          </a:p>
        </p:txBody>
      </p:sp>
      <p:pic>
        <p:nvPicPr>
          <p:cNvPr id="12294" name="Picture 14">
            <a:hlinkClick r:id="rId5" action="ppaction://hlinksldjump"/>
          </p:cNvPr>
          <p:cNvPicPr>
            <a:picLocks noChangeAspect="1"/>
          </p:cNvPicPr>
          <p:nvPr/>
        </p:nvPicPr>
        <p:blipFill rotWithShape="1">
          <a:blip r:embed="rId6">
            <a:extLst>
              <a:ext uri="{28A0092B-C50C-407E-A947-70E740481C1C}">
                <a14:useLocalDpi xmlns:a14="http://schemas.microsoft.com/office/drawing/2010/main" val="0"/>
              </a:ext>
            </a:extLst>
          </a:blip>
          <a:srcRect l="25423" r="44706"/>
          <a:stretch/>
        </p:blipFill>
        <p:spPr bwMode="auto">
          <a:xfrm>
            <a:off x="6557963" y="1319213"/>
            <a:ext cx="2051050" cy="4563326"/>
          </a:xfrm>
          <a:prstGeom prst="rect">
            <a:avLst/>
          </a:prstGeom>
          <a:solidFill>
            <a:schemeClr val="tx1"/>
          </a:solidFill>
          <a:ln>
            <a:noFill/>
          </a:ln>
          <a:extLst/>
        </p:spPr>
      </p:pic>
      <p:sp>
        <p:nvSpPr>
          <p:cNvPr id="25" name="TextBox 24"/>
          <p:cNvSpPr txBox="1"/>
          <p:nvPr/>
        </p:nvSpPr>
        <p:spPr>
          <a:xfrm>
            <a:off x="6557963" y="5882539"/>
            <a:ext cx="2051050" cy="380480"/>
          </a:xfrm>
          <a:prstGeom prst="rect">
            <a:avLst/>
          </a:prstGeom>
          <a:solidFill>
            <a:schemeClr val="accent4"/>
          </a:solidFill>
          <a:ln>
            <a:noFill/>
          </a:ln>
        </p:spPr>
        <p:txBody>
          <a:bodyPr lIns="72000" tIns="36000" rIns="72000" bIns="36000" spcCol="360000">
            <a:spAutoFit/>
          </a:bodyPr>
          <a:lstStyle/>
          <a:p>
            <a:pPr eaLnBrk="1" fontAlgn="auto" hangingPunct="1">
              <a:spcBef>
                <a:spcPts val="0"/>
              </a:spcBef>
              <a:spcAft>
                <a:spcPts val="1200"/>
              </a:spcAft>
              <a:defRPr/>
            </a:pPr>
            <a:r>
              <a:rPr lang="en-GB" sz="1000" dirty="0">
                <a:latin typeface="+mn-lt"/>
              </a:rPr>
              <a:t>Photo: Coffee grounds being used to make a coffee. </a:t>
            </a:r>
          </a:p>
        </p:txBody>
      </p:sp>
      <p:sp>
        <p:nvSpPr>
          <p:cNvPr id="30" name="TextBox 29"/>
          <p:cNvSpPr txBox="1"/>
          <p:nvPr/>
        </p:nvSpPr>
        <p:spPr>
          <a:xfrm>
            <a:off x="215900" y="2544763"/>
            <a:ext cx="3236913" cy="1172217"/>
          </a:xfrm>
          <a:prstGeom prst="rect">
            <a:avLst/>
          </a:prstGeom>
          <a:solidFill>
            <a:schemeClr val="accent4">
              <a:lumMod val="20000"/>
              <a:lumOff val="80000"/>
            </a:schemeClr>
          </a:solidFill>
          <a:ln w="19050">
            <a:solidFill>
              <a:schemeClr val="accent4"/>
            </a:solidFill>
          </a:ln>
        </p:spPr>
        <p:txBody>
          <a:bodyPr lIns="108000" tIns="108000" rIns="108000" bIns="108000" spcCol="360000">
            <a:spAutoFit/>
          </a:bodyPr>
          <a:lstStyle/>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7" action="ppaction://hlinksldjump"/>
              </a:rPr>
              <a:t>What is palm oil?</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8" action="ppaction://hlinksldjump"/>
              </a:rPr>
              <a:t>What are greenhouse gases?</a:t>
            </a:r>
            <a:endParaRPr lang="en-GB" sz="1300" b="1" dirty="0">
              <a:latin typeface="+mn-lt"/>
            </a:endParaRPr>
          </a:p>
          <a:p>
            <a:pPr marL="180975" indent="-180975" eaLnBrk="1" fontAlgn="auto" hangingPunct="1">
              <a:spcBef>
                <a:spcPts val="0"/>
              </a:spcBef>
              <a:spcAft>
                <a:spcPts val="600"/>
              </a:spcAft>
              <a:buFont typeface="Arial" panose="020B0604020202020204" pitchFamily="34" charset="0"/>
              <a:buChar char="•"/>
              <a:defRPr/>
            </a:pPr>
            <a:r>
              <a:rPr lang="en-GB" sz="1300" b="1" dirty="0">
                <a:latin typeface="+mn-lt"/>
                <a:hlinkClick r:id="rId9" action="ppaction://hlinksldjump"/>
              </a:rPr>
              <a:t>What new inventions could help protect the environment?</a:t>
            </a:r>
            <a:endParaRPr lang="en-GB" sz="1300" b="1" dirty="0">
              <a:latin typeface="+mn-lt"/>
            </a:endParaRPr>
          </a:p>
        </p:txBody>
      </p:sp>
      <p:grpSp>
        <p:nvGrpSpPr>
          <p:cNvPr id="12298" name="Group 2"/>
          <p:cNvGrpSpPr>
            <a:grpSpLocks/>
          </p:cNvGrpSpPr>
          <p:nvPr/>
        </p:nvGrpSpPr>
        <p:grpSpPr bwMode="auto">
          <a:xfrm>
            <a:off x="446087" y="894778"/>
            <a:ext cx="8251825" cy="285750"/>
            <a:chOff x="442823" y="913677"/>
            <a:chExt cx="8252603" cy="286616"/>
          </a:xfrm>
        </p:grpSpPr>
        <p:sp>
          <p:nvSpPr>
            <p:cNvPr id="12300" name="TextBox 20"/>
            <p:cNvSpPr txBox="1">
              <a:spLocks noChangeArrowheads="1"/>
            </p:cNvSpPr>
            <p:nvPr/>
          </p:nvSpPr>
          <p:spPr bwMode="auto">
            <a:xfrm>
              <a:off x="619125" y="964652"/>
              <a:ext cx="3921990"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buFontTx/>
                <a:buNone/>
              </a:pPr>
              <a:r>
                <a:rPr lang="en-GB" altLang="en-US" sz="1200" dirty="0">
                  <a:solidFill>
                    <a:schemeClr val="tx1"/>
                  </a:solidFill>
                </a:rPr>
                <a:t>Environment  x   UK News  </a:t>
              </a:r>
              <a:endParaRPr lang="en-GB" altLang="en-US" sz="1200" b="1" dirty="0">
                <a:solidFill>
                  <a:schemeClr val="tx1"/>
                </a:solidFill>
              </a:endParaRPr>
            </a:p>
          </p:txBody>
        </p:sp>
        <p:sp>
          <p:nvSpPr>
            <p:cNvPr id="12301" name="TextBox 9"/>
            <p:cNvSpPr txBox="1">
              <a:spLocks noChangeArrowheads="1"/>
            </p:cNvSpPr>
            <p:nvPr/>
          </p:nvSpPr>
          <p:spPr bwMode="auto">
            <a:xfrm>
              <a:off x="4577812" y="964652"/>
              <a:ext cx="3992454" cy="184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algn="r" eaLnBrk="1" hangingPunct="1">
                <a:lnSpc>
                  <a:spcPct val="100000"/>
                </a:lnSpc>
                <a:spcBef>
                  <a:spcPct val="0"/>
                </a:spcBef>
                <a:buFontTx/>
                <a:buNone/>
              </a:pPr>
              <a:r>
                <a:rPr lang="en-GB" altLang="en-US" sz="1200" b="1" dirty="0">
                  <a:solidFill>
                    <a:schemeClr val="tx1"/>
                  </a:solidFill>
                </a:rPr>
                <a:t>29</a:t>
              </a:r>
              <a:r>
                <a:rPr lang="en-GB" altLang="en-US" sz="1200" b="1" baseline="30000" dirty="0">
                  <a:solidFill>
                    <a:schemeClr val="tx1"/>
                  </a:solidFill>
                </a:rPr>
                <a:t>th</a:t>
              </a:r>
              <a:r>
                <a:rPr lang="en-GB" altLang="en-US" sz="1200" b="1" dirty="0">
                  <a:solidFill>
                    <a:schemeClr val="tx1"/>
                  </a:solidFill>
                </a:rPr>
                <a:t> April 2019</a:t>
              </a:r>
            </a:p>
          </p:txBody>
        </p:sp>
        <p:cxnSp>
          <p:nvCxnSpPr>
            <p:cNvPr id="34" name="Straight Connector 33"/>
            <p:cNvCxnSpPr/>
            <p:nvPr/>
          </p:nvCxnSpPr>
          <p:spPr>
            <a:xfrm>
              <a:off x="442823" y="913677"/>
              <a:ext cx="8246252"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42823" y="1200293"/>
              <a:ext cx="8252603" cy="0"/>
            </a:xfrm>
            <a:prstGeom prst="line">
              <a:avLst/>
            </a:prstGeom>
            <a:ln w="25400">
              <a:solidFill>
                <a:srgbClr val="302524"/>
              </a:solidFill>
            </a:ln>
          </p:spPr>
          <p:style>
            <a:lnRef idx="1">
              <a:schemeClr val="accent1"/>
            </a:lnRef>
            <a:fillRef idx="0">
              <a:schemeClr val="accent1"/>
            </a:fillRef>
            <a:effectRef idx="0">
              <a:schemeClr val="accent1"/>
            </a:effectRef>
            <a:fontRef idx="minor">
              <a:schemeClr val="tx1"/>
            </a:fontRef>
          </p:style>
        </p:cxnSp>
        <p:pic>
          <p:nvPicPr>
            <p:cNvPr id="12304" name="Picture 5"/>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bwMode="auto">
            <a:xfrm>
              <a:off x="1515221" y="969890"/>
              <a:ext cx="178863" cy="179388"/>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icture 22"/>
            <p:cNvPicPr>
              <a:picLocks noChangeAspect="1"/>
            </p:cNvPicPr>
            <p:nvPr/>
          </p:nvPicPr>
          <p:blipFill>
            <a:blip r:embed="rId11" cstate="hqprint">
              <a:extLst>
                <a:ext uri="{28A0092B-C50C-407E-A947-70E740481C1C}">
                  <a14:useLocalDpi xmlns:a14="http://schemas.microsoft.com/office/drawing/2010/main" val="0"/>
                </a:ext>
              </a:extLst>
            </a:blip>
            <a:stretch>
              <a:fillRect/>
            </a:stretch>
          </p:blipFill>
          <p:spPr bwMode="auto">
            <a:xfrm>
              <a:off x="2409680" y="969890"/>
              <a:ext cx="178863" cy="179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8" name="Picture 37"/>
          <p:cNvPicPr>
            <a:picLocks noChangeAspect="1"/>
          </p:cNvPicPr>
          <p:nvPr/>
        </p:nvPicPr>
        <p:blipFill>
          <a:blip r:embed="rId12" cstate="hqprint">
            <a:extLst>
              <a:ext uri="{28A0092B-C50C-407E-A947-70E740481C1C}">
                <a14:useLocalDpi xmlns:a14="http://schemas.microsoft.com/office/drawing/2010/main" val="0"/>
              </a:ext>
            </a:extLst>
          </a:blip>
          <a:stretch>
            <a:fillRect/>
          </a:stretch>
        </p:blipFill>
        <p:spPr>
          <a:xfrm>
            <a:off x="4326903" y="392004"/>
            <a:ext cx="483841" cy="477363"/>
          </a:xfrm>
          <a:prstGeom prst="ellipse">
            <a:avLst/>
          </a:prstGeom>
          <a:solidFill>
            <a:srgbClr val="7BB043"/>
          </a:solidFill>
          <a:ln w="19050">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r="8114"/>
          <a:stretch/>
        </p:blipFill>
        <p:spPr>
          <a:xfrm>
            <a:off x="486562" y="474294"/>
            <a:ext cx="8170878" cy="5909727"/>
          </a:xfrm>
          <a:prstGeom prst="roundRect">
            <a:avLst>
              <a:gd name="adj" fmla="val 2087"/>
            </a:avLst>
          </a:prstGeom>
        </p:spPr>
      </p:pic>
    </p:spTree>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546475" y="1181100"/>
            <a:ext cx="2919413" cy="923330"/>
          </a:xfrm>
          <a:prstGeom prst="rect">
            <a:avLst/>
          </a:prstGeom>
          <a:solidFill>
            <a:srgbClr val="D2E6BC"/>
          </a:solidFill>
        </p:spPr>
        <p:txBody>
          <a:bodyPr>
            <a:spAutoFit/>
          </a:bodyPr>
          <a:lstStyle/>
          <a:p>
            <a:pPr eaLnBrk="1" fontAlgn="auto" hangingPunct="1">
              <a:spcBef>
                <a:spcPts val="0"/>
              </a:spcBef>
              <a:spcAft>
                <a:spcPts val="0"/>
              </a:spcAft>
              <a:defRPr/>
            </a:pPr>
            <a:r>
              <a:rPr lang="en-GB" dirty="0"/>
              <a:t>However, there is a lot of </a:t>
            </a:r>
            <a:r>
              <a:rPr lang="en-GB" dirty="0">
                <a:solidFill>
                  <a:schemeClr val="accent6"/>
                </a:solidFill>
              </a:rPr>
              <a:t>controversy</a:t>
            </a:r>
            <a:r>
              <a:rPr lang="en-GB" dirty="0"/>
              <a:t> around palm oil. </a:t>
            </a:r>
          </a:p>
        </p:txBody>
      </p:sp>
      <p:sp>
        <p:nvSpPr>
          <p:cNvPr id="8" name="TextBox 7"/>
          <p:cNvSpPr txBox="1"/>
          <p:nvPr/>
        </p:nvSpPr>
        <p:spPr>
          <a:xfrm>
            <a:off x="536575" y="1181100"/>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Palm oil is a </a:t>
            </a:r>
            <a:r>
              <a:rPr lang="en-GB" dirty="0">
                <a:solidFill>
                  <a:schemeClr val="accent6"/>
                </a:solidFill>
                <a:latin typeface="+mn-lt"/>
              </a:rPr>
              <a:t>vegetable</a:t>
            </a:r>
            <a:r>
              <a:rPr lang="en-GB" dirty="0">
                <a:latin typeface="+mn-lt"/>
              </a:rPr>
              <a:t> oil, similar to sunflower oil, made from the fruit of African palm trees.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5"/>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vegetable</a:t>
            </a:r>
          </a:p>
          <a:p>
            <a:pPr eaLnBrk="1" fontAlgn="auto" hangingPunct="1">
              <a:spcBef>
                <a:spcPts val="0"/>
              </a:spcBef>
              <a:spcAft>
                <a:spcPts val="0"/>
              </a:spcAft>
              <a:defRPr/>
            </a:pPr>
            <a:r>
              <a:rPr lang="en-GB" sz="1400" kern="1000" dirty="0"/>
              <a:t>occur</a:t>
            </a:r>
          </a:p>
          <a:p>
            <a:pPr eaLnBrk="1" fontAlgn="auto" hangingPunct="1">
              <a:spcBef>
                <a:spcPts val="0"/>
              </a:spcBef>
              <a:spcAft>
                <a:spcPts val="0"/>
              </a:spcAft>
              <a:defRPr/>
            </a:pPr>
            <a:r>
              <a:rPr lang="en-GB" sz="1400" kern="1000" dirty="0"/>
              <a:t>controversy</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What Is Palm Oil?</a:t>
            </a:r>
          </a:p>
        </p:txBody>
      </p:sp>
      <p:sp>
        <p:nvSpPr>
          <p:cNvPr id="19" name="TextBox 18"/>
          <p:cNvSpPr txBox="1">
            <a:spLocks noChangeArrowheads="1"/>
          </p:cNvSpPr>
          <p:nvPr/>
        </p:nvSpPr>
        <p:spPr bwMode="auto">
          <a:xfrm>
            <a:off x="6552879" y="4836886"/>
            <a:ext cx="2012950" cy="864440"/>
          </a:xfrm>
          <a:prstGeom prst="rect">
            <a:avLst/>
          </a:prstGeom>
          <a:solidFill>
            <a:schemeClr val="bg1"/>
          </a:solidFill>
          <a:ln w="28575">
            <a:solidFill>
              <a:srgbClr val="1C4160"/>
            </a:solidFill>
            <a:miter lim="800000"/>
            <a:headEnd/>
            <a:tailEnd/>
          </a:ln>
        </p:spPr>
        <p:txBody>
          <a:bodyPr lIns="108000" tIns="108000" rIns="432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Find out more about Palm Oil </a:t>
            </a:r>
            <a:r>
              <a:rPr lang="en-GB" altLang="en-US" sz="1400" dirty="0">
                <a:solidFill>
                  <a:schemeClr val="tx1"/>
                </a:solidFill>
                <a:hlinkClick r:id="rId2"/>
              </a:rPr>
              <a:t>here</a:t>
            </a:r>
            <a:r>
              <a:rPr lang="en-GB" altLang="en-US" sz="1400" dirty="0">
                <a:solidFill>
                  <a:schemeClr val="tx1"/>
                </a:solidFill>
              </a:rPr>
              <a:t>. </a:t>
            </a:r>
          </a:p>
        </p:txBody>
      </p:sp>
      <p:pic>
        <p:nvPicPr>
          <p:cNvPr id="20" name="Picture 19"/>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8206260" y="4901496"/>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2879" y="5764170"/>
            <a:ext cx="2012950" cy="864440"/>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Do you think we should use palm oil? </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66398" y="5846882"/>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25">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8" action="ppaction://hlinksldjump"/>
          </p:cNvPr>
          <p:cNvPicPr>
            <a:picLocks noChangeAspect="1"/>
          </p:cNvPicPr>
          <p:nvPr/>
        </p:nvPicPr>
        <p:blipFill rotWithShape="1">
          <a:blip r:embed="rId9" cstate="hqprint">
            <a:extLst>
              <a:ext uri="{28A0092B-C50C-407E-A947-70E740481C1C}">
                <a14:useLocalDpi xmlns:a14="http://schemas.microsoft.com/office/drawing/2010/main" val="0"/>
              </a:ext>
            </a:extLst>
          </a:blip>
          <a:srcRect l="30268" r="31278"/>
          <a:stretch/>
        </p:blipFill>
        <p:spPr bwMode="auto">
          <a:xfrm>
            <a:off x="6552878" y="1272545"/>
            <a:ext cx="2012951" cy="3481629"/>
          </a:xfrm>
          <a:prstGeom prst="rect">
            <a:avLst/>
          </a:prstGeom>
          <a:solidFill>
            <a:schemeClr val="tx1"/>
          </a:solidFill>
          <a:ln>
            <a:noFill/>
          </a:ln>
          <a:extLst/>
        </p:spPr>
      </p:pic>
      <p:sp>
        <p:nvSpPr>
          <p:cNvPr id="15" name="TextBox 14"/>
          <p:cNvSpPr txBox="1"/>
          <p:nvPr/>
        </p:nvSpPr>
        <p:spPr>
          <a:xfrm>
            <a:off x="536575" y="2444620"/>
            <a:ext cx="2919413" cy="1477328"/>
          </a:xfrm>
          <a:prstGeom prst="rect">
            <a:avLst/>
          </a:prstGeom>
          <a:solidFill>
            <a:srgbClr val="D2E6BC"/>
          </a:solidFill>
        </p:spPr>
        <p:txBody>
          <a:bodyPr>
            <a:spAutoFit/>
          </a:bodyPr>
          <a:lstStyle/>
          <a:p>
            <a:pPr eaLnBrk="1" fontAlgn="auto" hangingPunct="1">
              <a:spcBef>
                <a:spcPts val="0"/>
              </a:spcBef>
              <a:spcAft>
                <a:spcPts val="0"/>
              </a:spcAft>
              <a:defRPr/>
            </a:pPr>
            <a:r>
              <a:rPr lang="en-GB" dirty="0">
                <a:latin typeface="+mn-lt"/>
              </a:rPr>
              <a:t>While these trees </a:t>
            </a:r>
            <a:r>
              <a:rPr lang="en-GB" dirty="0">
                <a:solidFill>
                  <a:schemeClr val="accent6"/>
                </a:solidFill>
                <a:latin typeface="+mn-lt"/>
              </a:rPr>
              <a:t>occur</a:t>
            </a:r>
            <a:r>
              <a:rPr lang="en-GB" dirty="0">
                <a:latin typeface="+mn-lt"/>
              </a:rPr>
              <a:t> naturally in West Africa, they are now mostly grown in Indonesia and Malaysia. </a:t>
            </a:r>
          </a:p>
        </p:txBody>
      </p:sp>
      <p:sp>
        <p:nvSpPr>
          <p:cNvPr id="16" name="TextBox 15"/>
          <p:cNvSpPr txBox="1"/>
          <p:nvPr/>
        </p:nvSpPr>
        <p:spPr>
          <a:xfrm>
            <a:off x="536575" y="3983040"/>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It’s quite cheap to make and can be made quickly. It’s used in many different foods and goods, such as ice cream, chocolate and even shampoo or lipstick!</a:t>
            </a:r>
          </a:p>
        </p:txBody>
      </p:sp>
      <p:sp>
        <p:nvSpPr>
          <p:cNvPr id="18" name="TextBox 17"/>
          <p:cNvSpPr txBox="1"/>
          <p:nvPr/>
        </p:nvSpPr>
        <p:spPr>
          <a:xfrm>
            <a:off x="3549968" y="2167803"/>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It’s been linked to the deforestation of the world’s rainforests. Last year, a huge number of trees were cut down, often to make space for farming.   </a:t>
            </a:r>
          </a:p>
        </p:txBody>
      </p:sp>
      <p:sp>
        <p:nvSpPr>
          <p:cNvPr id="25" name="TextBox 24"/>
          <p:cNvSpPr txBox="1"/>
          <p:nvPr/>
        </p:nvSpPr>
        <p:spPr>
          <a:xfrm>
            <a:off x="3544729" y="3983040"/>
            <a:ext cx="2919413" cy="1477328"/>
          </a:xfrm>
          <a:prstGeom prst="rect">
            <a:avLst/>
          </a:prstGeom>
          <a:solidFill>
            <a:srgbClr val="D2E6BC"/>
          </a:solidFill>
        </p:spPr>
        <p:txBody>
          <a:bodyPr>
            <a:spAutoFit/>
          </a:bodyPr>
          <a:lstStyle/>
          <a:p>
            <a:pPr eaLnBrk="1" fontAlgn="auto" hangingPunct="1">
              <a:spcBef>
                <a:spcPts val="0"/>
              </a:spcBef>
              <a:spcAft>
                <a:spcPts val="0"/>
              </a:spcAft>
              <a:defRPr/>
            </a:pPr>
            <a:r>
              <a:rPr lang="en-GB" dirty="0"/>
              <a:t>This is particularly bad for many endangered animals, such as orangutans, elephants and tigers. </a:t>
            </a:r>
            <a:endParaRPr lang="en-GB" dirty="0">
              <a:latin typeface="+mn-lt"/>
            </a:endParaRPr>
          </a:p>
        </p:txBody>
      </p:sp>
      <p:pic>
        <p:nvPicPr>
          <p:cNvPr id="6" name="Picture 5"/>
          <p:cNvPicPr>
            <a:picLocks noChangeAspect="1"/>
          </p:cNvPicPr>
          <p:nvPr/>
        </p:nvPicPr>
        <p:blipFill>
          <a:blip r:embed="rId10" cstate="hqprint">
            <a:extLst>
              <a:ext uri="{28A0092B-C50C-407E-A947-70E740481C1C}">
                <a14:useLocalDpi xmlns:a14="http://schemas.microsoft.com/office/drawing/2010/main"/>
              </a:ext>
            </a:extLst>
          </a:blip>
          <a:stretch>
            <a:fillRect/>
          </a:stretch>
        </p:blipFill>
        <p:spPr>
          <a:xfrm>
            <a:off x="4617990" y="5158144"/>
            <a:ext cx="1260347" cy="121205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par>
                                <p:cTn id="22" presetID="10" presetClass="entr" presetSubtype="0" fill="hold" nodeType="withEffect">
                                  <p:stCondLst>
                                    <p:cond delay="5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up)">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wipe(up)">
                                      <p:cBhvr>
                                        <p:cTn id="44" dur="500"/>
                                        <p:tgtEl>
                                          <p:spTgt spid="18"/>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25"/>
                                        </p:tgtEl>
                                        <p:attrNameLst>
                                          <p:attrName>style.visibility</p:attrName>
                                        </p:attrNameLst>
                                      </p:cBhvr>
                                      <p:to>
                                        <p:strVal val="visible"/>
                                      </p:to>
                                    </p:set>
                                    <p:animEffect transition="in" filter="wipe(up)">
                                      <p:cBhvr>
                                        <p:cTn id="49" dur="500"/>
                                        <p:tgtEl>
                                          <p:spTgt spid="25"/>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fade">
                                      <p:cBhvr>
                                        <p:cTn id="53" dur="500"/>
                                        <p:tgtEl>
                                          <p:spTgt spid="6"/>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par>
                                <p:cTn id="59" presetID="22" presetClass="entr" presetSubtype="2" fill="hold" grpId="0" nodeType="withEffect">
                                  <p:stCondLst>
                                    <p:cond delay="500"/>
                                  </p:stCondLst>
                                  <p:childTnLst>
                                    <p:set>
                                      <p:cBhvr>
                                        <p:cTn id="60" dur="1" fill="hold">
                                          <p:stCondLst>
                                            <p:cond delay="0"/>
                                          </p:stCondLst>
                                        </p:cTn>
                                        <p:tgtEl>
                                          <p:spTgt spid="19"/>
                                        </p:tgtEl>
                                        <p:attrNameLst>
                                          <p:attrName>style.visibility</p:attrName>
                                        </p:attrNameLst>
                                      </p:cBhvr>
                                      <p:to>
                                        <p:strVal val="visible"/>
                                      </p:to>
                                    </p:set>
                                    <p:animEffect transition="in" filter="wipe(right)">
                                      <p:cBhvr>
                                        <p:cTn id="61" dur="500"/>
                                        <p:tgtEl>
                                          <p:spTgt spid="19"/>
                                        </p:tgtEl>
                                      </p:cBhvr>
                                    </p:animEffect>
                                  </p:childTnLst>
                                </p:cTn>
                              </p:par>
                              <p:par>
                                <p:cTn id="62" presetID="10" presetClass="entr" presetSubtype="0" fill="hold" nodeType="withEffect">
                                  <p:stCondLst>
                                    <p:cond delay="100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22" presetClass="entr" presetSubtype="2" fill="hold" grpId="0" nodeType="withEffect">
                                  <p:stCondLst>
                                    <p:cond delay="1500"/>
                                  </p:stCondLst>
                                  <p:childTnLst>
                                    <p:set>
                                      <p:cBhvr>
                                        <p:cTn id="66" dur="1" fill="hold">
                                          <p:stCondLst>
                                            <p:cond delay="0"/>
                                          </p:stCondLst>
                                        </p:cTn>
                                        <p:tgtEl>
                                          <p:spTgt spid="21"/>
                                        </p:tgtEl>
                                        <p:attrNameLst>
                                          <p:attrName>style.visibility</p:attrName>
                                        </p:attrNameLst>
                                      </p:cBhvr>
                                      <p:to>
                                        <p:strVal val="visible"/>
                                      </p:to>
                                    </p:set>
                                    <p:animEffect transition="in" filter="wipe(righ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P spid="24" grpId="0" animBg="1"/>
      <p:bldP spid="2" grpId="0"/>
      <p:bldP spid="19" grpId="0" animBg="1"/>
      <p:bldP spid="21" grpId="0" animBg="1"/>
      <p:bldP spid="15" grpId="0" animBg="1"/>
      <p:bldP spid="16" grpId="0" animBg="1"/>
      <p:bldP spid="18" grpId="0" animBg="1"/>
      <p:bldP spid="25" grpId="0" animBg="1"/>
    </p:bld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1">
            <a:hlinkClick r:id="rId2" action="ppaction://hlinksldjump"/>
            <a:extLst>
              <a:ext uri="{FF2B5EF4-FFF2-40B4-BE49-F238E27FC236}">
                <a16:creationId xmlns:a16="http://schemas.microsoft.com/office/drawing/2014/main" id="{FAC5E5C7-515B-471A-8318-E0D5D3E1BC4F}"/>
              </a:ext>
            </a:extLst>
          </p:cNvPr>
          <p:cNvPicPr>
            <a:picLocks noChangeAspect="1"/>
          </p:cNvPicPr>
          <p:nvPr/>
        </p:nvPicPr>
        <p:blipFill rotWithShape="1">
          <a:blip r:embed="rId3">
            <a:extLst>
              <a:ext uri="{28A0092B-C50C-407E-A947-70E740481C1C}">
                <a14:useLocalDpi xmlns:a14="http://schemas.microsoft.com/office/drawing/2010/main" val="0"/>
              </a:ext>
            </a:extLst>
          </a:blip>
          <a:srcRect r="8297"/>
          <a:stretch/>
        </p:blipFill>
        <p:spPr bwMode="auto">
          <a:xfrm>
            <a:off x="472350" y="454218"/>
            <a:ext cx="8185875" cy="5937057"/>
          </a:xfrm>
          <a:prstGeom prst="roundRect">
            <a:avLst>
              <a:gd name="adj" fmla="val 3119"/>
            </a:avLst>
          </a:prstGeom>
          <a:solidFill>
            <a:schemeClr val="tx1"/>
          </a:solidFill>
          <a:ln>
            <a:noFill/>
          </a:ln>
          <a:extLst/>
        </p:spPr>
      </p:pic>
    </p:spTree>
    <p:extLst>
      <p:ext uri="{BB962C8B-B14F-4D97-AF65-F5344CB8AC3E}">
        <p14:creationId xmlns:p14="http://schemas.microsoft.com/office/powerpoint/2010/main" val="1502768297"/>
      </p:ext>
    </p:extLst>
  </p:cSld>
  <p:clrMapOvr>
    <a:masterClrMapping/>
  </p:clrMapOvr>
  <p:transition spd="slow"/>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3547268" y="1177925"/>
            <a:ext cx="2919413" cy="1200329"/>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These harmful gasses make this layer thicker, trapping in more heat and warming up the Earth. </a:t>
            </a:r>
          </a:p>
        </p:txBody>
      </p:sp>
      <p:sp>
        <p:nvSpPr>
          <p:cNvPr id="8" name="TextBox 7"/>
          <p:cNvSpPr txBox="1"/>
          <p:nvPr/>
        </p:nvSpPr>
        <p:spPr>
          <a:xfrm>
            <a:off x="536575" y="1181100"/>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Greenhouse gases are harmful gases, such as carbon dioxide or methane, which scientists believe are causing global warming.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61295" y="393178"/>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according</a:t>
            </a:r>
          </a:p>
          <a:p>
            <a:pPr eaLnBrk="1" fontAlgn="auto" hangingPunct="1">
              <a:spcBef>
                <a:spcPts val="0"/>
              </a:spcBef>
              <a:spcAft>
                <a:spcPts val="0"/>
              </a:spcAft>
              <a:defRPr/>
            </a:pPr>
            <a:r>
              <a:rPr lang="en-GB" sz="1400" kern="1000" dirty="0"/>
              <a:t>varieties</a:t>
            </a:r>
          </a:p>
          <a:p>
            <a:pPr eaLnBrk="1" fontAlgn="auto" hangingPunct="1">
              <a:spcBef>
                <a:spcPts val="0"/>
              </a:spcBef>
              <a:spcAft>
                <a:spcPts val="0"/>
              </a:spcAft>
              <a:defRPr/>
            </a:pPr>
            <a:r>
              <a:rPr lang="en-GB" sz="1400" kern="1000" dirty="0"/>
              <a:t>attached</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a:solidFill>
                  <a:schemeClr val="tx1"/>
                </a:solidFill>
                <a:latin typeface="Twinkl" pitchFamily="2" charset="0"/>
              </a:rPr>
              <a:t>What Are Greenhouse Gases?</a:t>
            </a:r>
            <a:endParaRPr lang="en-GB" altLang="en-US" sz="2000" dirty="0">
              <a:solidFill>
                <a:schemeClr val="tx1"/>
              </a:solidFill>
              <a:latin typeface="Twinkl" pitchFamily="2" charset="0"/>
            </a:endParaRPr>
          </a:p>
        </p:txBody>
      </p:sp>
      <p:sp>
        <p:nvSpPr>
          <p:cNvPr id="19" name="TextBox 18"/>
          <p:cNvSpPr txBox="1">
            <a:spLocks noChangeArrowheads="1"/>
          </p:cNvSpPr>
          <p:nvPr/>
        </p:nvSpPr>
        <p:spPr bwMode="auto">
          <a:xfrm>
            <a:off x="6557963" y="4577195"/>
            <a:ext cx="2012950" cy="864440"/>
          </a:xfrm>
          <a:prstGeom prst="rect">
            <a:avLst/>
          </a:prstGeom>
          <a:solidFill>
            <a:schemeClr val="bg1"/>
          </a:solidFill>
          <a:ln w="28575">
            <a:solidFill>
              <a:srgbClr val="1C4160"/>
            </a:solidFill>
            <a:miter lim="800000"/>
            <a:headEnd/>
            <a:tailEnd/>
          </a:ln>
        </p:spPr>
        <p:txBody>
          <a:bodyPr lIns="108000" tIns="108000" rIns="432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Investigate the causes of climate change </a:t>
            </a:r>
            <a:r>
              <a:rPr lang="en-GB" altLang="en-US" sz="1400" dirty="0">
                <a:solidFill>
                  <a:schemeClr val="tx1"/>
                </a:solidFill>
                <a:hlinkClick r:id="rId2"/>
              </a:rPr>
              <a:t>here</a:t>
            </a:r>
            <a:r>
              <a:rPr lang="en-GB" altLang="en-US" sz="1400" dirty="0">
                <a:solidFill>
                  <a:schemeClr val="tx1"/>
                </a:solidFill>
              </a:rPr>
              <a:t>.</a:t>
            </a:r>
          </a:p>
        </p:txBody>
      </p:sp>
      <p:pic>
        <p:nvPicPr>
          <p:cNvPr id="20" name="Picture 19"/>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bwMode="auto">
          <a:xfrm>
            <a:off x="8124825" y="4659371"/>
            <a:ext cx="719138" cy="71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523811"/>
            <a:ext cx="2012950" cy="1079884"/>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What else can we do to help stop climate change?</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24825" y="5707359"/>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214676" y="414533"/>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25">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8" action="ppaction://hlinksldjump"/>
          </p:cNvPr>
          <p:cNvPicPr>
            <a:picLocks noChangeAspect="1"/>
          </p:cNvPicPr>
          <p:nvPr/>
        </p:nvPicPr>
        <p:blipFill rotWithShape="1">
          <a:blip r:embed="rId9" cstate="hqprint">
            <a:extLst>
              <a:ext uri="{28A0092B-C50C-407E-A947-70E740481C1C}">
                <a14:useLocalDpi xmlns:a14="http://schemas.microsoft.com/office/drawing/2010/main" val="0"/>
              </a:ext>
            </a:extLst>
          </a:blip>
          <a:srcRect l="6063" r="48027"/>
          <a:stretch/>
        </p:blipFill>
        <p:spPr bwMode="auto">
          <a:xfrm>
            <a:off x="6557961" y="1249763"/>
            <a:ext cx="2012952" cy="32643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TextBox 15"/>
          <p:cNvSpPr txBox="1"/>
          <p:nvPr/>
        </p:nvSpPr>
        <p:spPr>
          <a:xfrm>
            <a:off x="3543612" y="2450150"/>
            <a:ext cx="2919413" cy="1754326"/>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This is called climate change.</a:t>
            </a:r>
            <a:r>
              <a:rPr lang="en-GB" dirty="0"/>
              <a:t> In the last 100 years, the average temperature has risen by about 1°C, causing more extreme weather. </a:t>
            </a:r>
            <a:endParaRPr lang="en-GB" dirty="0">
              <a:latin typeface="+mn-lt"/>
            </a:endParaRPr>
          </a:p>
        </p:txBody>
      </p:sp>
      <p:sp>
        <p:nvSpPr>
          <p:cNvPr id="28" name="TextBox 27">
            <a:extLst>
              <a:ext uri="{FF2B5EF4-FFF2-40B4-BE49-F238E27FC236}">
                <a16:creationId xmlns:a16="http://schemas.microsoft.com/office/drawing/2014/main" id="{0AE63E92-0A44-4EF5-B1B5-8B37C03FFC82}"/>
              </a:ext>
            </a:extLst>
          </p:cNvPr>
          <p:cNvSpPr txBox="1"/>
          <p:nvPr/>
        </p:nvSpPr>
        <p:spPr>
          <a:xfrm>
            <a:off x="536570" y="3004147"/>
            <a:ext cx="2919413" cy="1477328"/>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These gases are released by vehicles, by burning fossil fuels, by decomposing coffee or even by cows!</a:t>
            </a:r>
          </a:p>
        </p:txBody>
      </p:sp>
      <p:sp>
        <p:nvSpPr>
          <p:cNvPr id="29" name="TextBox 28">
            <a:extLst>
              <a:ext uri="{FF2B5EF4-FFF2-40B4-BE49-F238E27FC236}">
                <a16:creationId xmlns:a16="http://schemas.microsoft.com/office/drawing/2014/main" id="{E1DE1049-36FF-4FE7-A239-8078AA620D4E}"/>
              </a:ext>
            </a:extLst>
          </p:cNvPr>
          <p:cNvSpPr txBox="1"/>
          <p:nvPr/>
        </p:nvSpPr>
        <p:spPr>
          <a:xfrm>
            <a:off x="536570" y="5343269"/>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Our atmosphere has a layer of gas, which keeps some heat in. </a:t>
            </a:r>
          </a:p>
        </p:txBody>
      </p:sp>
      <p:sp>
        <p:nvSpPr>
          <p:cNvPr id="30" name="TextBox 29">
            <a:extLst>
              <a:ext uri="{FF2B5EF4-FFF2-40B4-BE49-F238E27FC236}">
                <a16:creationId xmlns:a16="http://schemas.microsoft.com/office/drawing/2014/main" id="{4A5B820D-B7AC-4503-9793-6F17DA059524}"/>
              </a:ext>
            </a:extLst>
          </p:cNvPr>
          <p:cNvSpPr txBox="1"/>
          <p:nvPr/>
        </p:nvSpPr>
        <p:spPr>
          <a:xfrm>
            <a:off x="3539958" y="4276372"/>
            <a:ext cx="2919413" cy="1754326"/>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There are simple things we can do to help. Using leftover coffee as compost to grow flowers releases less methane into the atmosphere.</a:t>
            </a:r>
          </a:p>
        </p:txBody>
      </p:sp>
      <p:pic>
        <p:nvPicPr>
          <p:cNvPr id="5" name="Picture 4"/>
          <p:cNvPicPr>
            <a:picLocks noChangeAspect="1"/>
          </p:cNvPicPr>
          <p:nvPr/>
        </p:nvPicPr>
        <p:blipFill>
          <a:blip r:embed="rId10" cstate="hqprint">
            <a:extLst>
              <a:ext uri="{28A0092B-C50C-407E-A947-70E740481C1C}">
                <a14:useLocalDpi xmlns:a14="http://schemas.microsoft.com/office/drawing/2010/main"/>
              </a:ext>
            </a:extLst>
          </a:blip>
          <a:stretch>
            <a:fillRect/>
          </a:stretch>
        </p:blipFill>
        <p:spPr>
          <a:xfrm>
            <a:off x="1437960" y="4512766"/>
            <a:ext cx="2011673" cy="830503"/>
          </a:xfrm>
          <a:prstGeom prst="rect">
            <a:avLst/>
          </a:prstGeom>
        </p:spPr>
      </p:pic>
    </p:spTree>
    <p:extLst>
      <p:ext uri="{BB962C8B-B14F-4D97-AF65-F5344CB8AC3E}">
        <p14:creationId xmlns:p14="http://schemas.microsoft.com/office/powerpoint/2010/main" val="310371498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par>
                                <p:cTn id="22" presetID="10" presetClass="entr" presetSubtype="0" fill="hold" nodeType="withEffect">
                                  <p:stCondLst>
                                    <p:cond delay="5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28"/>
                                        </p:tgtEl>
                                        <p:attrNameLst>
                                          <p:attrName>style.visibility</p:attrName>
                                        </p:attrNameLst>
                                      </p:cBhvr>
                                      <p:to>
                                        <p:strVal val="visible"/>
                                      </p:to>
                                    </p:set>
                                    <p:animEffect transition="in" filter="wipe(up)">
                                      <p:cBhvr>
                                        <p:cTn id="29" dur="500"/>
                                        <p:tgtEl>
                                          <p:spTgt spid="28"/>
                                        </p:tgtEl>
                                      </p:cBhvr>
                                    </p:animEffect>
                                  </p:childTnLst>
                                </p:cTn>
                              </p:par>
                            </p:childTnLst>
                          </p:cTn>
                        </p:par>
                        <p:par>
                          <p:cTn id="30" fill="hold">
                            <p:stCondLst>
                              <p:cond delay="500"/>
                            </p:stCondLst>
                            <p:childTnLst>
                              <p:par>
                                <p:cTn id="31" presetID="10"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5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grpId="0" nodeType="clickEffect">
                                  <p:stCondLst>
                                    <p:cond delay="0"/>
                                  </p:stCondLst>
                                  <p:childTnLst>
                                    <p:set>
                                      <p:cBhvr>
                                        <p:cTn id="37" dur="1" fill="hold">
                                          <p:stCondLst>
                                            <p:cond delay="0"/>
                                          </p:stCondLst>
                                        </p:cTn>
                                        <p:tgtEl>
                                          <p:spTgt spid="29"/>
                                        </p:tgtEl>
                                        <p:attrNameLst>
                                          <p:attrName>style.visibility</p:attrName>
                                        </p:attrNameLst>
                                      </p:cBhvr>
                                      <p:to>
                                        <p:strVal val="visible"/>
                                      </p:to>
                                    </p:set>
                                    <p:animEffect transition="in" filter="wipe(up)">
                                      <p:cBhvr>
                                        <p:cTn id="38" dur="500"/>
                                        <p:tgtEl>
                                          <p:spTgt spid="29"/>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1" fill="hold" grpId="0" nodeType="click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wipe(up)">
                                      <p:cBhvr>
                                        <p:cTn id="43" dur="500"/>
                                        <p:tgtEl>
                                          <p:spTgt spid="15"/>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1"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wipe(up)">
                                      <p:cBhvr>
                                        <p:cTn id="48" dur="500"/>
                                        <p:tgtEl>
                                          <p:spTgt spid="16"/>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wipe(up)">
                                      <p:cBhvr>
                                        <p:cTn id="53" dur="500"/>
                                        <p:tgtEl>
                                          <p:spTgt spid="30"/>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nodeType="click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par>
                                <p:cTn id="59" presetID="22" presetClass="entr" presetSubtype="2" fill="hold" grpId="0" nodeType="withEffect">
                                  <p:stCondLst>
                                    <p:cond delay="500"/>
                                  </p:stCondLst>
                                  <p:childTnLst>
                                    <p:set>
                                      <p:cBhvr>
                                        <p:cTn id="60" dur="1" fill="hold">
                                          <p:stCondLst>
                                            <p:cond delay="0"/>
                                          </p:stCondLst>
                                        </p:cTn>
                                        <p:tgtEl>
                                          <p:spTgt spid="19"/>
                                        </p:tgtEl>
                                        <p:attrNameLst>
                                          <p:attrName>style.visibility</p:attrName>
                                        </p:attrNameLst>
                                      </p:cBhvr>
                                      <p:to>
                                        <p:strVal val="visible"/>
                                      </p:to>
                                    </p:set>
                                    <p:animEffect transition="in" filter="wipe(right)">
                                      <p:cBhvr>
                                        <p:cTn id="61" dur="500"/>
                                        <p:tgtEl>
                                          <p:spTgt spid="19"/>
                                        </p:tgtEl>
                                      </p:cBhvr>
                                    </p:animEffect>
                                  </p:childTnLst>
                                </p:cTn>
                              </p:par>
                              <p:par>
                                <p:cTn id="62" presetID="10" presetClass="entr" presetSubtype="0" fill="hold" nodeType="withEffect">
                                  <p:stCondLst>
                                    <p:cond delay="100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par>
                                <p:cTn id="65" presetID="22" presetClass="entr" presetSubtype="2" fill="hold" grpId="0" nodeType="withEffect">
                                  <p:stCondLst>
                                    <p:cond delay="1500"/>
                                  </p:stCondLst>
                                  <p:childTnLst>
                                    <p:set>
                                      <p:cBhvr>
                                        <p:cTn id="66" dur="1" fill="hold">
                                          <p:stCondLst>
                                            <p:cond delay="0"/>
                                          </p:stCondLst>
                                        </p:cTn>
                                        <p:tgtEl>
                                          <p:spTgt spid="21"/>
                                        </p:tgtEl>
                                        <p:attrNameLst>
                                          <p:attrName>style.visibility</p:attrName>
                                        </p:attrNameLst>
                                      </p:cBhvr>
                                      <p:to>
                                        <p:strVal val="visible"/>
                                      </p:to>
                                    </p:set>
                                    <p:animEffect transition="in" filter="wipe(right)">
                                      <p:cBhvr>
                                        <p:cTn id="6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animBg="1"/>
      <p:bldP spid="24" grpId="0" animBg="1"/>
      <p:bldP spid="2" grpId="0"/>
      <p:bldP spid="19" grpId="0" animBg="1"/>
      <p:bldP spid="21" grpId="0" animBg="1"/>
      <p:bldP spid="16" grpId="0" animBg="1"/>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l="-116" t="2807" r="116"/>
          <a:stretch/>
        </p:blipFill>
        <p:spPr bwMode="auto">
          <a:xfrm>
            <a:off x="465225" y="454025"/>
            <a:ext cx="8205104" cy="5937250"/>
          </a:xfrm>
          <a:prstGeom prst="roundRect">
            <a:avLst>
              <a:gd name="adj" fmla="val 2484"/>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42710256"/>
      </p:ext>
    </p:extLst>
  </p:cSld>
  <p:clrMapOvr>
    <a:masterClrMapping/>
  </p:clrMapOvr>
  <p:transition spd="slow"/>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3546475" y="1181100"/>
            <a:ext cx="2919413" cy="1754326"/>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Some </a:t>
            </a:r>
            <a:r>
              <a:rPr lang="en-GB" dirty="0">
                <a:hlinkClick r:id="rId2"/>
              </a:rPr>
              <a:t>buses in Southampton </a:t>
            </a:r>
            <a:r>
              <a:rPr lang="en-GB" dirty="0"/>
              <a:t>have been designed to clean up air pollution! Special </a:t>
            </a:r>
            <a:r>
              <a:rPr lang="en-GB" dirty="0">
                <a:solidFill>
                  <a:schemeClr val="accent6"/>
                </a:solidFill>
              </a:rPr>
              <a:t>equipment</a:t>
            </a:r>
            <a:r>
              <a:rPr lang="en-GB" dirty="0"/>
              <a:t> on the roof filters polluted air.</a:t>
            </a:r>
            <a:endParaRPr lang="en-GB" dirty="0">
              <a:latin typeface="+mn-lt"/>
            </a:endParaRPr>
          </a:p>
        </p:txBody>
      </p:sp>
      <p:sp>
        <p:nvSpPr>
          <p:cNvPr id="8" name="TextBox 7"/>
          <p:cNvSpPr txBox="1"/>
          <p:nvPr/>
        </p:nvSpPr>
        <p:spPr>
          <a:xfrm>
            <a:off x="536575" y="1181100"/>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Scientists and engineers have been working hard to protect our </a:t>
            </a:r>
            <a:r>
              <a:rPr lang="en-GB" dirty="0">
                <a:solidFill>
                  <a:schemeClr val="accent6"/>
                </a:solidFill>
                <a:latin typeface="+mn-lt"/>
              </a:rPr>
              <a:t>environment</a:t>
            </a:r>
            <a:r>
              <a:rPr lang="en-GB" dirty="0">
                <a:latin typeface="+mn-lt"/>
              </a:rPr>
              <a:t>. </a:t>
            </a:r>
          </a:p>
        </p:txBody>
      </p:sp>
      <p:cxnSp>
        <p:nvCxnSpPr>
          <p:cNvPr id="14" name="Straight Connector 13"/>
          <p:cNvCxnSpPr/>
          <p:nvPr/>
        </p:nvCxnSpPr>
        <p:spPr>
          <a:xfrm>
            <a:off x="444500" y="1177925"/>
            <a:ext cx="6113463" cy="0"/>
          </a:xfrm>
          <a:prstGeom prst="line">
            <a:avLst/>
          </a:prstGeom>
          <a:ln w="38100">
            <a:solidFill>
              <a:schemeClr val="accent4"/>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6557963" y="393913"/>
            <a:ext cx="2012950" cy="791737"/>
          </a:xfrm>
          <a:prstGeom prst="rect">
            <a:avLst/>
          </a:prstGeom>
          <a:solidFill>
            <a:schemeClr val="bg1"/>
          </a:solidFill>
          <a:ln w="28575">
            <a:solidFill>
              <a:srgbClr val="4A3582"/>
            </a:solidFill>
          </a:ln>
        </p:spPr>
        <p:txBody>
          <a:bodyPr lIns="108000" tIns="72000" rIns="108000" bIns="72000" spcCol="360000" anchor="ctr">
            <a:spAutoFit/>
          </a:bodyPr>
          <a:lstStyle/>
          <a:p>
            <a:pPr eaLnBrk="1" fontAlgn="auto" hangingPunct="1">
              <a:spcBef>
                <a:spcPts val="0"/>
              </a:spcBef>
              <a:spcAft>
                <a:spcPts val="0"/>
              </a:spcAft>
              <a:defRPr/>
            </a:pPr>
            <a:r>
              <a:rPr lang="en-GB" sz="1400" kern="1000" dirty="0"/>
              <a:t>environment</a:t>
            </a:r>
          </a:p>
          <a:p>
            <a:pPr eaLnBrk="1" fontAlgn="auto" hangingPunct="1">
              <a:spcBef>
                <a:spcPts val="0"/>
              </a:spcBef>
              <a:spcAft>
                <a:spcPts val="0"/>
              </a:spcAft>
              <a:defRPr/>
            </a:pPr>
            <a:r>
              <a:rPr lang="en-GB" sz="1400" kern="1000" dirty="0"/>
              <a:t>equipment</a:t>
            </a:r>
          </a:p>
          <a:p>
            <a:pPr eaLnBrk="1" fontAlgn="auto" hangingPunct="1">
              <a:spcBef>
                <a:spcPts val="0"/>
              </a:spcBef>
              <a:spcAft>
                <a:spcPts val="0"/>
              </a:spcAft>
              <a:defRPr/>
            </a:pPr>
            <a:r>
              <a:rPr lang="en-GB" sz="1400" kern="1000" dirty="0"/>
              <a:t>competition</a:t>
            </a:r>
          </a:p>
        </p:txBody>
      </p:sp>
      <p:sp>
        <p:nvSpPr>
          <p:cNvPr id="2" name="Title 1"/>
          <p:cNvSpPr>
            <a:spLocks noGrp="1"/>
          </p:cNvSpPr>
          <p:nvPr>
            <p:ph type="title" idx="4294967295"/>
          </p:nvPr>
        </p:nvSpPr>
        <p:spPr>
          <a:xfrm>
            <a:off x="444500" y="522288"/>
            <a:ext cx="6113463" cy="655637"/>
          </a:xfrm>
          <a:prstGeom prst="roundRect">
            <a:avLst>
              <a:gd name="adj" fmla="val 0"/>
            </a:avLst>
          </a:prstGeom>
        </p:spPr>
        <p:txBody>
          <a:bodyPr/>
          <a:lstStyle/>
          <a:p>
            <a:pPr algn="ctr"/>
            <a:r>
              <a:rPr lang="en-GB" altLang="en-US" sz="2000" dirty="0">
                <a:solidFill>
                  <a:schemeClr val="tx1"/>
                </a:solidFill>
                <a:latin typeface="Twinkl" pitchFamily="2" charset="0"/>
              </a:rPr>
              <a:t>What New Inventions Could Help Protect the Environment?</a:t>
            </a:r>
          </a:p>
        </p:txBody>
      </p:sp>
      <p:sp>
        <p:nvSpPr>
          <p:cNvPr id="19" name="TextBox 18"/>
          <p:cNvSpPr txBox="1">
            <a:spLocks noChangeArrowheads="1"/>
          </p:cNvSpPr>
          <p:nvPr/>
        </p:nvSpPr>
        <p:spPr bwMode="auto">
          <a:xfrm>
            <a:off x="6554786" y="4358414"/>
            <a:ext cx="2012950" cy="1079884"/>
          </a:xfrm>
          <a:prstGeom prst="rect">
            <a:avLst/>
          </a:prstGeom>
          <a:solidFill>
            <a:schemeClr val="bg1"/>
          </a:solidFill>
          <a:ln w="28575">
            <a:solidFill>
              <a:srgbClr val="1C4160"/>
            </a:solidFill>
            <a:miter lim="800000"/>
            <a:headEnd/>
            <a:tailEnd/>
          </a:ln>
        </p:spPr>
        <p:txBody>
          <a:bodyPr lIns="108000" tIns="108000" rIns="432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Write a plan for an invention to help protect the environment. </a:t>
            </a:r>
          </a:p>
        </p:txBody>
      </p:sp>
      <p:pic>
        <p:nvPicPr>
          <p:cNvPr id="20" name="Picture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21648" y="4547518"/>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extBox 20"/>
          <p:cNvSpPr txBox="1">
            <a:spLocks noChangeArrowheads="1"/>
          </p:cNvSpPr>
          <p:nvPr/>
        </p:nvSpPr>
        <p:spPr bwMode="auto">
          <a:xfrm>
            <a:off x="6557963" y="5492640"/>
            <a:ext cx="2012950" cy="1079884"/>
          </a:xfrm>
          <a:prstGeom prst="rect">
            <a:avLst/>
          </a:prstGeom>
          <a:solidFill>
            <a:schemeClr val="bg1"/>
          </a:solidFill>
          <a:ln w="28575">
            <a:solidFill>
              <a:srgbClr val="18552B"/>
            </a:solidFill>
            <a:miter lim="800000"/>
            <a:headEnd/>
            <a:tailEnd/>
          </a:ln>
        </p:spPr>
        <p:txBody>
          <a:bodyPr lIns="108000" tIns="108000" rIns="540000" bIns="108000" anchor="ct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Sassoon Infant Rg" panose="02000503030000020003" charset="0"/>
                <a:cs typeface="Sassoon Infant Rg" panose="02000503030000020003"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Sassoon Infant Rg" panose="02000503030000020003" charset="0"/>
                <a:cs typeface="Sassoon Infant Rg" panose="02000503030000020003"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Sassoon Infant Rg" panose="02000503030000020003" charset="0"/>
                <a:cs typeface="Sassoon Infant Rg" panose="02000503030000020003" charset="0"/>
              </a:defRPr>
            </a:lvl9pPr>
          </a:lstStyle>
          <a:p>
            <a:pPr eaLnBrk="1" hangingPunct="1">
              <a:lnSpc>
                <a:spcPct val="100000"/>
              </a:lnSpc>
              <a:spcBef>
                <a:spcPct val="0"/>
              </a:spcBef>
              <a:spcAft>
                <a:spcPts val="1200"/>
              </a:spcAft>
              <a:buFontTx/>
              <a:buNone/>
            </a:pPr>
            <a:r>
              <a:rPr lang="en-GB" altLang="en-US" sz="1400" dirty="0">
                <a:solidFill>
                  <a:schemeClr val="tx1"/>
                </a:solidFill>
              </a:rPr>
              <a:t>What problems in the environment need solving? </a:t>
            </a:r>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8124825" y="5672219"/>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 name="Picture 2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8124825" y="428625"/>
            <a:ext cx="719138"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25">
            <a:hlinkClick r:id="rId6" action="ppaction://hlinksldjump"/>
          </p:cNvPr>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hlinkClick r:id="rId8" action="ppaction://hlinksldjump"/>
          </p:cNvPr>
          <p:cNvPicPr>
            <a:picLocks noChangeAspect="1"/>
          </p:cNvPicPr>
          <p:nvPr/>
        </p:nvPicPr>
        <p:blipFill rotWithShape="1">
          <a:blip r:embed="rId9" cstate="hqprint">
            <a:extLst>
              <a:ext uri="{28A0092B-C50C-407E-A947-70E740481C1C}">
                <a14:useLocalDpi xmlns:a14="http://schemas.microsoft.com/office/drawing/2010/main" val="0"/>
              </a:ext>
            </a:extLst>
          </a:blip>
          <a:srcRect l="26630" r="26630"/>
          <a:stretch/>
        </p:blipFill>
        <p:spPr bwMode="auto">
          <a:xfrm>
            <a:off x="6554785" y="1246252"/>
            <a:ext cx="2012951" cy="3044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534986" y="2171811"/>
            <a:ext cx="2919413" cy="1477328"/>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A company in Bulgaria has been exploring ways to make the laminating plastic used in glossy magazines biodegradable. </a:t>
            </a:r>
          </a:p>
        </p:txBody>
      </p:sp>
      <p:sp>
        <p:nvSpPr>
          <p:cNvPr id="16" name="TextBox 15"/>
          <p:cNvSpPr txBox="1"/>
          <p:nvPr/>
        </p:nvSpPr>
        <p:spPr>
          <a:xfrm>
            <a:off x="534985" y="3716520"/>
            <a:ext cx="2919413" cy="923330"/>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latin typeface="+mn-lt"/>
              </a:rPr>
              <a:t>Last year, </a:t>
            </a:r>
            <a:r>
              <a:rPr lang="en-GB" dirty="0">
                <a:latin typeface="+mn-lt"/>
                <a:hlinkClick r:id="rId10"/>
              </a:rPr>
              <a:t>one inventor </a:t>
            </a:r>
            <a:r>
              <a:rPr lang="en-GB" dirty="0"/>
              <a:t>made</a:t>
            </a:r>
            <a:r>
              <a:rPr lang="en-GB" dirty="0">
                <a:latin typeface="+mn-lt"/>
              </a:rPr>
              <a:t> spoons and forks out of potato starch! </a:t>
            </a:r>
          </a:p>
        </p:txBody>
      </p:sp>
      <p:sp>
        <p:nvSpPr>
          <p:cNvPr id="18" name="TextBox 17"/>
          <p:cNvSpPr txBox="1"/>
          <p:nvPr/>
        </p:nvSpPr>
        <p:spPr>
          <a:xfrm>
            <a:off x="3543295" y="4101790"/>
            <a:ext cx="2919413" cy="1200329"/>
          </a:xfrm>
          <a:prstGeom prst="rect">
            <a:avLst/>
          </a:prstGeom>
          <a:solidFill>
            <a:schemeClr val="accent5">
              <a:lumMod val="40000"/>
              <a:lumOff val="60000"/>
            </a:schemeClr>
          </a:solidFill>
        </p:spPr>
        <p:txBody>
          <a:bodyPr>
            <a:spAutoFit/>
          </a:bodyPr>
          <a:lstStyle/>
          <a:p>
            <a:pPr eaLnBrk="1" fontAlgn="auto" hangingPunct="1">
              <a:spcBef>
                <a:spcPts val="0"/>
              </a:spcBef>
              <a:spcAft>
                <a:spcPts val="0"/>
              </a:spcAft>
              <a:defRPr/>
            </a:pPr>
            <a:r>
              <a:rPr lang="en-GB" dirty="0"/>
              <a:t>Two UK inventors created a wind turbine small enough to hang from a window. </a:t>
            </a:r>
          </a:p>
        </p:txBody>
      </p:sp>
      <p:sp>
        <p:nvSpPr>
          <p:cNvPr id="25" name="TextBox 24"/>
          <p:cNvSpPr txBox="1"/>
          <p:nvPr/>
        </p:nvSpPr>
        <p:spPr>
          <a:xfrm>
            <a:off x="534985" y="4701955"/>
            <a:ext cx="2919413" cy="1477328"/>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t>He hoped this would be used to replace single-use plastic, which can damage our ocean and harm marine animals.</a:t>
            </a:r>
          </a:p>
        </p:txBody>
      </p:sp>
      <p:sp>
        <p:nvSpPr>
          <p:cNvPr id="27" name="TextBox 26">
            <a:extLst>
              <a:ext uri="{FF2B5EF4-FFF2-40B4-BE49-F238E27FC236}">
                <a16:creationId xmlns:a16="http://schemas.microsoft.com/office/drawing/2014/main" id="{2B0262D6-B6C5-49E5-975D-BDD1340D1A5B}"/>
              </a:ext>
            </a:extLst>
          </p:cNvPr>
          <p:cNvSpPr txBox="1"/>
          <p:nvPr/>
        </p:nvSpPr>
        <p:spPr>
          <a:xfrm>
            <a:off x="3543295" y="5369501"/>
            <a:ext cx="2919413" cy="923330"/>
          </a:xfrm>
          <a:prstGeom prst="rect">
            <a:avLst/>
          </a:prstGeom>
          <a:solidFill>
            <a:schemeClr val="accent4">
              <a:lumMod val="40000"/>
              <a:lumOff val="60000"/>
            </a:schemeClr>
          </a:solidFill>
        </p:spPr>
        <p:txBody>
          <a:bodyPr>
            <a:spAutoFit/>
          </a:bodyPr>
          <a:lstStyle/>
          <a:p>
            <a:pPr eaLnBrk="1" fontAlgn="auto" hangingPunct="1">
              <a:spcBef>
                <a:spcPts val="0"/>
              </a:spcBef>
              <a:spcAft>
                <a:spcPts val="0"/>
              </a:spcAft>
              <a:defRPr/>
            </a:pPr>
            <a:r>
              <a:rPr lang="en-GB" dirty="0">
                <a:latin typeface="+mn-lt"/>
              </a:rPr>
              <a:t>It won a </a:t>
            </a:r>
            <a:r>
              <a:rPr lang="en-GB" dirty="0">
                <a:solidFill>
                  <a:schemeClr val="accent6"/>
                </a:solidFill>
                <a:latin typeface="+mn-lt"/>
              </a:rPr>
              <a:t>competition</a:t>
            </a:r>
            <a:r>
              <a:rPr lang="en-GB" dirty="0">
                <a:latin typeface="+mn-lt"/>
              </a:rPr>
              <a:t> for amazing inventions from across the world. </a:t>
            </a:r>
          </a:p>
        </p:txBody>
      </p:sp>
      <p:pic>
        <p:nvPicPr>
          <p:cNvPr id="5" name="Picture 4"/>
          <p:cNvPicPr>
            <a:picLocks noChangeAspect="1"/>
          </p:cNvPicPr>
          <p:nvPr/>
        </p:nvPicPr>
        <p:blipFill>
          <a:blip r:embed="rId11" cstate="hqprint">
            <a:extLst>
              <a:ext uri="{28A0092B-C50C-407E-A947-70E740481C1C}">
                <a14:useLocalDpi xmlns:a14="http://schemas.microsoft.com/office/drawing/2010/main"/>
              </a:ext>
            </a:extLst>
          </a:blip>
          <a:stretch>
            <a:fillRect/>
          </a:stretch>
        </p:blipFill>
        <p:spPr>
          <a:xfrm>
            <a:off x="4235474" y="2977641"/>
            <a:ext cx="1608551" cy="1098981"/>
          </a:xfrm>
          <a:prstGeom prst="rect">
            <a:avLst/>
          </a:prstGeom>
        </p:spPr>
      </p:pic>
    </p:spTree>
    <p:extLst>
      <p:ext uri="{BB962C8B-B14F-4D97-AF65-F5344CB8AC3E}">
        <p14:creationId xmlns:p14="http://schemas.microsoft.com/office/powerpoint/2010/main" val="129804901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22" presetClass="entr" presetSubtype="8"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wipe(left)">
                                      <p:cBhvr>
                                        <p:cTn id="10" dur="10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fade">
                                      <p:cBhvr>
                                        <p:cTn id="13" dur="500"/>
                                        <p:tgtEl>
                                          <p:spTgt spid="23"/>
                                        </p:tgtEl>
                                      </p:cBhvr>
                                    </p:animEffect>
                                  </p:childTnLst>
                                </p:cTn>
                              </p:par>
                              <p:par>
                                <p:cTn id="14" presetID="22" presetClass="entr" presetSubtype="2"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ipe(right)">
                                      <p:cBhvr>
                                        <p:cTn id="16" dur="500"/>
                                        <p:tgtEl>
                                          <p:spTgt spid="24"/>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wipe(up)">
                                      <p:cBhvr>
                                        <p:cTn id="21" dur="500"/>
                                        <p:tgtEl>
                                          <p:spTgt spid="8"/>
                                        </p:tgtEl>
                                      </p:cBhvr>
                                    </p:animEffect>
                                  </p:childTnLst>
                                </p:cTn>
                              </p:par>
                              <p:par>
                                <p:cTn id="22" presetID="10" presetClass="entr" presetSubtype="0" fill="hold" nodeType="withEffect">
                                  <p:stCondLst>
                                    <p:cond delay="50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Effect transition="in" filter="wipe(up)">
                                      <p:cBhvr>
                                        <p:cTn id="29" dur="500"/>
                                        <p:tgtEl>
                                          <p:spTgt spid="15"/>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6"/>
                                        </p:tgtEl>
                                        <p:attrNameLst>
                                          <p:attrName>style.visibility</p:attrName>
                                        </p:attrNameLst>
                                      </p:cBhvr>
                                      <p:to>
                                        <p:strVal val="visible"/>
                                      </p:to>
                                    </p:set>
                                    <p:animEffect transition="in" filter="wipe(up)">
                                      <p:cBhvr>
                                        <p:cTn id="34" dur="500"/>
                                        <p:tgtEl>
                                          <p:spTgt spid="1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1" fill="hold" grpId="0" nodeType="clickEffect">
                                  <p:stCondLst>
                                    <p:cond delay="0"/>
                                  </p:stCondLst>
                                  <p:childTnLst>
                                    <p:set>
                                      <p:cBhvr>
                                        <p:cTn id="38" dur="1" fill="hold">
                                          <p:stCondLst>
                                            <p:cond delay="0"/>
                                          </p:stCondLst>
                                        </p:cTn>
                                        <p:tgtEl>
                                          <p:spTgt spid="25"/>
                                        </p:tgtEl>
                                        <p:attrNameLst>
                                          <p:attrName>style.visibility</p:attrName>
                                        </p:attrNameLst>
                                      </p:cBhvr>
                                      <p:to>
                                        <p:strVal val="visible"/>
                                      </p:to>
                                    </p:set>
                                    <p:animEffect transition="in" filter="wipe(up)">
                                      <p:cBhvr>
                                        <p:cTn id="39" dur="500"/>
                                        <p:tgtEl>
                                          <p:spTgt spid="25"/>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1"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500"/>
                            </p:stCondLst>
                            <p:childTnLst>
                              <p:par>
                                <p:cTn id="46" presetID="10" presetClass="entr" presetSubtype="0" fill="hold" nodeType="afterEffect">
                                  <p:stCondLst>
                                    <p:cond delay="0"/>
                                  </p:stCondLst>
                                  <p:childTnLst>
                                    <p:set>
                                      <p:cBhvr>
                                        <p:cTn id="47" dur="1" fill="hold">
                                          <p:stCondLst>
                                            <p:cond delay="0"/>
                                          </p:stCondLst>
                                        </p:cTn>
                                        <p:tgtEl>
                                          <p:spTgt spid="5"/>
                                        </p:tgtEl>
                                        <p:attrNameLst>
                                          <p:attrName>style.visibility</p:attrName>
                                        </p:attrNameLst>
                                      </p:cBhvr>
                                      <p:to>
                                        <p:strVal val="visible"/>
                                      </p:to>
                                    </p:set>
                                    <p:animEffect transition="in" filter="fade">
                                      <p:cBhvr>
                                        <p:cTn id="48" dur="500"/>
                                        <p:tgtEl>
                                          <p:spTgt spid="5"/>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1" fill="hold" grpId="0" nodeType="clickEffect">
                                  <p:stCondLst>
                                    <p:cond delay="0"/>
                                  </p:stCondLst>
                                  <p:childTnLst>
                                    <p:set>
                                      <p:cBhvr>
                                        <p:cTn id="52" dur="1" fill="hold">
                                          <p:stCondLst>
                                            <p:cond delay="0"/>
                                          </p:stCondLst>
                                        </p:cTn>
                                        <p:tgtEl>
                                          <p:spTgt spid="18"/>
                                        </p:tgtEl>
                                        <p:attrNameLst>
                                          <p:attrName>style.visibility</p:attrName>
                                        </p:attrNameLst>
                                      </p:cBhvr>
                                      <p:to>
                                        <p:strVal val="visible"/>
                                      </p:to>
                                    </p:set>
                                    <p:animEffect transition="in" filter="wipe(up)">
                                      <p:cBhvr>
                                        <p:cTn id="53" dur="500"/>
                                        <p:tgtEl>
                                          <p:spTgt spid="18"/>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grpId="0" nodeType="click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up)">
                                      <p:cBhvr>
                                        <p:cTn id="58" dur="500"/>
                                        <p:tgtEl>
                                          <p:spTgt spid="27"/>
                                        </p:tgtEl>
                                      </p:cBhvr>
                                    </p:animEffect>
                                  </p:childTnLst>
                                </p:cTn>
                              </p:par>
                            </p:childTnLst>
                          </p:cTn>
                        </p:par>
                      </p:childTnLst>
                    </p:cTn>
                  </p:par>
                  <p:par>
                    <p:cTn id="59" fill="hold">
                      <p:stCondLst>
                        <p:cond delay="indefinite"/>
                      </p:stCondLst>
                      <p:childTnLst>
                        <p:par>
                          <p:cTn id="60" fill="hold">
                            <p:stCondLst>
                              <p:cond delay="0"/>
                            </p:stCondLst>
                            <p:childTnLst>
                              <p:par>
                                <p:cTn id="61" presetID="10" presetClass="entr" presetSubtype="0" fill="hold" nodeType="click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fade">
                                      <p:cBhvr>
                                        <p:cTn id="63" dur="500"/>
                                        <p:tgtEl>
                                          <p:spTgt spid="20"/>
                                        </p:tgtEl>
                                      </p:cBhvr>
                                    </p:animEffect>
                                  </p:childTnLst>
                                </p:cTn>
                              </p:par>
                              <p:par>
                                <p:cTn id="64" presetID="22" presetClass="entr" presetSubtype="2" fill="hold" grpId="0" nodeType="withEffect">
                                  <p:stCondLst>
                                    <p:cond delay="500"/>
                                  </p:stCondLst>
                                  <p:childTnLst>
                                    <p:set>
                                      <p:cBhvr>
                                        <p:cTn id="65" dur="1" fill="hold">
                                          <p:stCondLst>
                                            <p:cond delay="0"/>
                                          </p:stCondLst>
                                        </p:cTn>
                                        <p:tgtEl>
                                          <p:spTgt spid="19"/>
                                        </p:tgtEl>
                                        <p:attrNameLst>
                                          <p:attrName>style.visibility</p:attrName>
                                        </p:attrNameLst>
                                      </p:cBhvr>
                                      <p:to>
                                        <p:strVal val="visible"/>
                                      </p:to>
                                    </p:set>
                                    <p:animEffect transition="in" filter="wipe(right)">
                                      <p:cBhvr>
                                        <p:cTn id="66" dur="500"/>
                                        <p:tgtEl>
                                          <p:spTgt spid="19"/>
                                        </p:tgtEl>
                                      </p:cBhvr>
                                    </p:animEffect>
                                  </p:childTnLst>
                                </p:cTn>
                              </p:par>
                              <p:par>
                                <p:cTn id="67" presetID="10" presetClass="entr" presetSubtype="0" fill="hold" nodeType="withEffect">
                                  <p:stCondLst>
                                    <p:cond delay="100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500"/>
                                        <p:tgtEl>
                                          <p:spTgt spid="22"/>
                                        </p:tgtEl>
                                      </p:cBhvr>
                                    </p:animEffect>
                                  </p:childTnLst>
                                </p:cTn>
                              </p:par>
                              <p:par>
                                <p:cTn id="70" presetID="22" presetClass="entr" presetSubtype="2" fill="hold" grpId="0" nodeType="withEffect">
                                  <p:stCondLst>
                                    <p:cond delay="1500"/>
                                  </p:stCondLst>
                                  <p:childTnLst>
                                    <p:set>
                                      <p:cBhvr>
                                        <p:cTn id="71" dur="1" fill="hold">
                                          <p:stCondLst>
                                            <p:cond delay="0"/>
                                          </p:stCondLst>
                                        </p:cTn>
                                        <p:tgtEl>
                                          <p:spTgt spid="21"/>
                                        </p:tgtEl>
                                        <p:attrNameLst>
                                          <p:attrName>style.visibility</p:attrName>
                                        </p:attrNameLst>
                                      </p:cBhvr>
                                      <p:to>
                                        <p:strVal val="visible"/>
                                      </p:to>
                                    </p:set>
                                    <p:animEffect transition="in" filter="wipe(right)">
                                      <p:cBhvr>
                                        <p:cTn id="7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8" grpId="0" animBg="1"/>
      <p:bldP spid="24" grpId="0" animBg="1"/>
      <p:bldP spid="2" grpId="0"/>
      <p:bldP spid="19" grpId="0" animBg="1"/>
      <p:bldP spid="21" grpId="0" animBg="1"/>
      <p:bldP spid="15" grpId="0" animBg="1"/>
      <p:bldP spid="16" grpId="0" animBg="1"/>
      <p:bldP spid="18" grpId="0" animBg="1"/>
      <p:bldP spid="25" grpId="0"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338" name="Picture 1">
            <a:hlinkClick r:id="rId2" action="ppaction://hlinksldjump"/>
          </p:cNvPr>
          <p:cNvPicPr>
            <a:picLocks noChangeAspect="1"/>
          </p:cNvPicPr>
          <p:nvPr/>
        </p:nvPicPr>
        <p:blipFill rotWithShape="1">
          <a:blip r:embed="rId3">
            <a:extLst>
              <a:ext uri="{28A0092B-C50C-407E-A947-70E740481C1C}">
                <a14:useLocalDpi xmlns:a14="http://schemas.microsoft.com/office/drawing/2010/main" val="0"/>
              </a:ext>
            </a:extLst>
          </a:blip>
          <a:srcRect r="2599"/>
          <a:stretch/>
        </p:blipFill>
        <p:spPr bwMode="auto">
          <a:xfrm>
            <a:off x="466841" y="453247"/>
            <a:ext cx="8182209" cy="5939163"/>
          </a:xfrm>
          <a:prstGeom prst="roundRect">
            <a:avLst>
              <a:gd name="adj" fmla="val 4188"/>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1834067"/>
      </p:ext>
    </p:extLst>
  </p:cSld>
  <p:clrMapOvr>
    <a:masterClrMapping/>
  </p:clrMapOvr>
  <p:transition spd="slow"/>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idx="4294967295"/>
          </p:nvPr>
        </p:nvSpPr>
        <p:spPr>
          <a:xfrm>
            <a:off x="457200" y="750888"/>
            <a:ext cx="8220075" cy="371475"/>
          </a:xfrm>
        </p:spPr>
        <p:txBody>
          <a:bodyPr rtlCol="0">
            <a:normAutofit fontScale="90000"/>
          </a:bodyPr>
          <a:lstStyle/>
          <a:p>
            <a:pPr eaLnBrk="1" fontAlgn="auto" hangingPunct="1">
              <a:spcAft>
                <a:spcPts val="0"/>
              </a:spcAft>
              <a:defRPr/>
            </a:pPr>
            <a:r>
              <a:rPr lang="en-GB" sz="2400" dirty="0">
                <a:latin typeface="Twinkl" pitchFamily="2" charset="0"/>
              </a:rPr>
              <a:t>Glossary</a:t>
            </a:r>
          </a:p>
        </p:txBody>
      </p:sp>
      <p:graphicFrame>
        <p:nvGraphicFramePr>
          <p:cNvPr id="9" name="Table 8"/>
          <p:cNvGraphicFramePr>
            <a:graphicFrameLocks noGrp="1"/>
          </p:cNvGraphicFramePr>
          <p:nvPr>
            <p:extLst>
              <p:ext uri="{D42A27DB-BD31-4B8C-83A1-F6EECF244321}">
                <p14:modId xmlns:p14="http://schemas.microsoft.com/office/powerpoint/2010/main" val="1109096431"/>
              </p:ext>
            </p:extLst>
          </p:nvPr>
        </p:nvGraphicFramePr>
        <p:xfrm>
          <a:off x="657225" y="1403350"/>
          <a:ext cx="7820025" cy="2066926"/>
        </p:xfrm>
        <a:graphic>
          <a:graphicData uri="http://schemas.openxmlformats.org/drawingml/2006/table">
            <a:tbl>
              <a:tblPr firstRow="1" bandRow="1">
                <a:tableStyleId>{21E4AEA4-8DFA-4A89-87EB-49C32662AFE0}</a:tableStyleId>
              </a:tblPr>
              <a:tblGrid>
                <a:gridCol w="1817527">
                  <a:extLst>
                    <a:ext uri="{9D8B030D-6E8A-4147-A177-3AD203B41FA5}">
                      <a16:colId xmlns:a16="http://schemas.microsoft.com/office/drawing/2014/main" val="20000"/>
                    </a:ext>
                  </a:extLst>
                </a:gridCol>
                <a:gridCol w="6002498">
                  <a:extLst>
                    <a:ext uri="{9D8B030D-6E8A-4147-A177-3AD203B41FA5}">
                      <a16:colId xmlns:a16="http://schemas.microsoft.com/office/drawing/2014/main" val="20001"/>
                    </a:ext>
                  </a:extLst>
                </a:gridCol>
              </a:tblGrid>
              <a:tr h="407359">
                <a:tc>
                  <a:txBody>
                    <a:bodyPr/>
                    <a:lstStyle/>
                    <a:p>
                      <a:pPr algn="ctr"/>
                      <a:r>
                        <a:rPr lang="en-GB" sz="1800" dirty="0"/>
                        <a:t>Word</a:t>
                      </a:r>
                    </a:p>
                  </a:txBody>
                  <a:tcPr marL="91423" marR="91423" marT="45718" marB="45718"/>
                </a:tc>
                <a:tc>
                  <a:txBody>
                    <a:bodyPr/>
                    <a:lstStyle/>
                    <a:p>
                      <a:pPr algn="ctr"/>
                      <a:r>
                        <a:rPr lang="en-GB" sz="1800" dirty="0"/>
                        <a:t>Definition</a:t>
                      </a:r>
                    </a:p>
                  </a:txBody>
                  <a:tcPr marL="91423" marR="91423" marT="45718" marB="45718"/>
                </a:tc>
                <a:extLst>
                  <a:ext uri="{0D108BD9-81ED-4DB2-BD59-A6C34878D82A}">
                    <a16:rowId xmlns:a16="http://schemas.microsoft.com/office/drawing/2014/main" val="10000"/>
                  </a:ext>
                </a:extLst>
              </a:tr>
              <a:tr h="427531">
                <a:tc>
                  <a:txBody>
                    <a:bodyPr/>
                    <a:lstStyle/>
                    <a:p>
                      <a:pPr algn="r"/>
                      <a:r>
                        <a:rPr lang="en-GB" sz="1800" kern="1200" dirty="0">
                          <a:solidFill>
                            <a:schemeClr val="dk1"/>
                          </a:solidFill>
                          <a:latin typeface="+mn-lt"/>
                          <a:ea typeface="+mn-ea"/>
                          <a:cs typeface="+mn-cs"/>
                        </a:rPr>
                        <a:t>greenhouse gas</a:t>
                      </a:r>
                    </a:p>
                  </a:txBody>
                  <a:tcPr marL="91423" marR="91423" marT="45718" marB="45718"/>
                </a:tc>
                <a:tc>
                  <a:txBody>
                    <a:bodyPr/>
                    <a:lstStyle/>
                    <a:p>
                      <a:pPr rtl="0"/>
                      <a:r>
                        <a:rPr lang="en-GB" sz="1800" kern="1200" dirty="0">
                          <a:solidFill>
                            <a:schemeClr val="dk1"/>
                          </a:solidFill>
                          <a:latin typeface="+mn-lt"/>
                          <a:ea typeface="+mn-ea"/>
                          <a:cs typeface="+mn-cs"/>
                        </a:rPr>
                        <a:t>A gas which contributes to climate change. </a:t>
                      </a:r>
                    </a:p>
                  </a:txBody>
                  <a:tcPr marL="91423" marR="91423" marT="45718" marB="45718"/>
                </a:tc>
                <a:extLst>
                  <a:ext uri="{0D108BD9-81ED-4DB2-BD59-A6C34878D82A}">
                    <a16:rowId xmlns:a16="http://schemas.microsoft.com/office/drawing/2014/main" val="10001"/>
                  </a:ext>
                </a:extLst>
              </a:tr>
              <a:tr h="413019">
                <a:tc>
                  <a:txBody>
                    <a:bodyPr/>
                    <a:lstStyle/>
                    <a:p>
                      <a:pPr algn="r"/>
                      <a:r>
                        <a:rPr lang="en-GB" sz="1800" kern="1200" dirty="0">
                          <a:solidFill>
                            <a:schemeClr val="dk1"/>
                          </a:solidFill>
                          <a:latin typeface="+mn-lt"/>
                          <a:ea typeface="+mn-ea"/>
                          <a:cs typeface="+mn-cs"/>
                        </a:rPr>
                        <a:t>deforestation</a:t>
                      </a:r>
                    </a:p>
                  </a:txBody>
                  <a:tcPr marL="91423" marR="91423" marT="45718" marB="45718"/>
                </a:tc>
                <a:tc>
                  <a:txBody>
                    <a:bodyPr/>
                    <a:lstStyle/>
                    <a:p>
                      <a:pPr rtl="0"/>
                      <a:r>
                        <a:rPr lang="en-GB" sz="1800" kern="1200" dirty="0">
                          <a:solidFill>
                            <a:schemeClr val="dk1"/>
                          </a:solidFill>
                          <a:latin typeface="+mn-lt"/>
                          <a:ea typeface="+mn-ea"/>
                          <a:cs typeface="+mn-cs"/>
                        </a:rPr>
                        <a:t>The action of clearing a wide area of trees. </a:t>
                      </a:r>
                    </a:p>
                  </a:txBody>
                  <a:tcPr marL="91423" marR="91423" marT="45718" marB="45718"/>
                </a:tc>
                <a:extLst>
                  <a:ext uri="{0D108BD9-81ED-4DB2-BD59-A6C34878D82A}">
                    <a16:rowId xmlns:a16="http://schemas.microsoft.com/office/drawing/2014/main" val="10002"/>
                  </a:ext>
                </a:extLst>
              </a:tr>
              <a:tr h="405998">
                <a:tc>
                  <a:txBody>
                    <a:bodyPr/>
                    <a:lstStyle/>
                    <a:p>
                      <a:pPr algn="r"/>
                      <a:r>
                        <a:rPr lang="en-GB" sz="1800" kern="1200" dirty="0">
                          <a:solidFill>
                            <a:schemeClr val="dk1"/>
                          </a:solidFill>
                          <a:latin typeface="+mn-lt"/>
                          <a:ea typeface="+mn-ea"/>
                          <a:cs typeface="+mn-cs"/>
                        </a:rPr>
                        <a:t>endangered</a:t>
                      </a:r>
                    </a:p>
                  </a:txBody>
                  <a:tcPr marL="91423" marR="91423" marT="45718" marB="45718"/>
                </a:tc>
                <a:tc>
                  <a:txBody>
                    <a:bodyPr/>
                    <a:lstStyle/>
                    <a:p>
                      <a:pPr rtl="0"/>
                      <a:r>
                        <a:rPr lang="en-GB" sz="1800" kern="1200" dirty="0">
                          <a:solidFill>
                            <a:schemeClr val="dk1"/>
                          </a:solidFill>
                          <a:latin typeface="+mn-lt"/>
                          <a:ea typeface="+mn-ea"/>
                          <a:cs typeface="+mn-cs"/>
                        </a:rPr>
                        <a:t>An animal species which is in danger of being wiped out. </a:t>
                      </a:r>
                    </a:p>
                  </a:txBody>
                  <a:tcPr marL="91423" marR="91423" marT="45718" marB="45718"/>
                </a:tc>
                <a:extLst>
                  <a:ext uri="{0D108BD9-81ED-4DB2-BD59-A6C34878D82A}">
                    <a16:rowId xmlns:a16="http://schemas.microsoft.com/office/drawing/2014/main" val="10003"/>
                  </a:ext>
                </a:extLst>
              </a:tr>
              <a:tr h="413019">
                <a:tc>
                  <a:txBody>
                    <a:bodyPr/>
                    <a:lstStyle/>
                    <a:p>
                      <a:pPr algn="r"/>
                      <a:r>
                        <a:rPr lang="en-GB" sz="1800" kern="1200" dirty="0">
                          <a:solidFill>
                            <a:schemeClr val="dk1"/>
                          </a:solidFill>
                          <a:latin typeface="+mn-lt"/>
                          <a:ea typeface="+mn-ea"/>
                          <a:cs typeface="+mn-cs"/>
                        </a:rPr>
                        <a:t>biodegradable</a:t>
                      </a:r>
                    </a:p>
                  </a:txBody>
                  <a:tcPr marL="91423" marR="91423" marT="45718" marB="45718"/>
                </a:tc>
                <a:tc>
                  <a:txBody>
                    <a:bodyPr/>
                    <a:lstStyle/>
                    <a:p>
                      <a:pPr rtl="0"/>
                      <a:r>
                        <a:rPr lang="en-GB" sz="1800" kern="1200" dirty="0">
                          <a:solidFill>
                            <a:schemeClr val="dk1"/>
                          </a:solidFill>
                          <a:latin typeface="+mn-lt"/>
                          <a:ea typeface="+mn-ea"/>
                          <a:cs typeface="+mn-cs"/>
                        </a:rPr>
                        <a:t>A material which can be easily decomposed by bacteria. </a:t>
                      </a:r>
                    </a:p>
                  </a:txBody>
                  <a:tcPr marL="91423" marR="91423" marT="45718" marB="45718"/>
                </a:tc>
                <a:extLst>
                  <a:ext uri="{0D108BD9-81ED-4DB2-BD59-A6C34878D82A}">
                    <a16:rowId xmlns:a16="http://schemas.microsoft.com/office/drawing/2014/main" val="10004"/>
                  </a:ext>
                </a:extLst>
              </a:tr>
            </a:tbl>
          </a:graphicData>
        </a:graphic>
      </p:graphicFrame>
      <p:pic>
        <p:nvPicPr>
          <p:cNvPr id="16407" name="Picture 4">
            <a:hlinkClick r:id="rId2" action="ppaction://hlinksldjump"/>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4625" y="158750"/>
            <a:ext cx="539750" cy="54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UKS2 Information PowerPoint.ppt [Compatibility Mode]" id="{260C096A-631D-410F-A366-5D527272CC09}" vid="{E9BC166A-2672-468E-986C-F2FF751DC2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UKS2_Information_PowerPoint (5)</Template>
  <TotalTime>715</TotalTime>
  <Words>793</Words>
  <Application>Microsoft Office PowerPoint</Application>
  <PresentationFormat>On-screen Show (4:3)</PresentationFormat>
  <Paragraphs>76</Paragraphs>
  <Slides>11</Slides>
  <Notes>1</Notes>
  <HiddenSlides>4</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Sassoon Infant Rg</vt:lpstr>
      <vt:lpstr>Calibri</vt:lpstr>
      <vt:lpstr>Arial</vt:lpstr>
      <vt:lpstr>Twinkl ExtraBold</vt:lpstr>
      <vt:lpstr>Twinkl SemiBold</vt:lpstr>
      <vt:lpstr>Twinkl</vt:lpstr>
      <vt:lpstr>Office Theme</vt:lpstr>
      <vt:lpstr>PowerPoint Presentation</vt:lpstr>
      <vt:lpstr>PowerPoint Presentation</vt:lpstr>
      <vt:lpstr>PowerPoint Presentation</vt:lpstr>
      <vt:lpstr>What Is Palm Oil?</vt:lpstr>
      <vt:lpstr>PowerPoint Presentation</vt:lpstr>
      <vt:lpstr>What Are Greenhouse Gases?</vt:lpstr>
      <vt:lpstr>PowerPoint Presentation</vt:lpstr>
      <vt:lpstr>What New Inventions Could Help Protect the Environment?</vt:lpstr>
      <vt:lpstr>PowerPoint Presentation</vt:lpstr>
      <vt:lpstr>Glossary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Jonathan Park</dc:creator>
  <cp:lastModifiedBy>G McDougall</cp:lastModifiedBy>
  <cp:revision>118</cp:revision>
  <dcterms:created xsi:type="dcterms:W3CDTF">2018-08-23T16:28:42Z</dcterms:created>
  <dcterms:modified xsi:type="dcterms:W3CDTF">2021-01-15T14:34:21Z</dcterms:modified>
</cp:coreProperties>
</file>