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2" r:id="rId3"/>
    <p:sldId id="283" r:id="rId4"/>
    <p:sldId id="284" r:id="rId5"/>
    <p:sldId id="285"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E6753-1275-402A-BEF0-13A85410C9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96764E8-67FF-49FB-BCC3-04B18D6CC9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58A08C-FF74-4FE6-B5F6-365808629210}"/>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5" name="Footer Placeholder 4">
            <a:extLst>
              <a:ext uri="{FF2B5EF4-FFF2-40B4-BE49-F238E27FC236}">
                <a16:creationId xmlns:a16="http://schemas.microsoft.com/office/drawing/2014/main" id="{460AF561-D11C-4F9C-B8DB-FE12C480CE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7D38E4-4DA2-4C4D-AA2C-EB85CEE3765A}"/>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1836088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93B4E-7042-4AA2-A4EE-9A0F388E64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4DCE7F-E8B1-46BC-83A5-193D9A4878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DD9956-C7E9-4D6A-AA33-5BCF70EA0790}"/>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5" name="Footer Placeholder 4">
            <a:extLst>
              <a:ext uri="{FF2B5EF4-FFF2-40B4-BE49-F238E27FC236}">
                <a16:creationId xmlns:a16="http://schemas.microsoft.com/office/drawing/2014/main" id="{A2AA18AB-6158-4A2C-A4DB-3BC35E93D3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687575-F691-4618-903F-6EA315813531}"/>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2447994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0D829-5309-421A-B45C-6F5A676CC1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FDE43A-A4F9-4704-8AF2-CF3578FFC6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9AE14C-A046-423C-AB60-4ADCE223E32A}"/>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5" name="Footer Placeholder 4">
            <a:extLst>
              <a:ext uri="{FF2B5EF4-FFF2-40B4-BE49-F238E27FC236}">
                <a16:creationId xmlns:a16="http://schemas.microsoft.com/office/drawing/2014/main" id="{6536CD4D-0036-4B44-B780-FE49A86866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BEB2E8-E404-407E-B434-0207735FA1C1}"/>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1969616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3447A-9BCA-4ABD-93B6-DFF3695F45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89208-8A70-46CC-A2F1-76C82BA022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AF73C16-9E63-4455-B3D7-312CD0B210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BBC96E1-B29D-45DE-83F1-D0D79FC87EB9}"/>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6" name="Footer Placeholder 5">
            <a:extLst>
              <a:ext uri="{FF2B5EF4-FFF2-40B4-BE49-F238E27FC236}">
                <a16:creationId xmlns:a16="http://schemas.microsoft.com/office/drawing/2014/main" id="{7D206860-D61E-46E2-B751-07E38D041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D9CE97-1212-4DE9-8DB8-30BEAC3CE433}"/>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25545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FE0C7-DE30-4416-A1D1-6CFF7709045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796B1E-71B8-4A95-B62C-5FF63EED5B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520740-53DB-47C7-928C-D33D01266C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07A2729-1A5F-4AFE-BF62-7734C79695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3FB947-7C85-49D1-80D8-051D2B1DF3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0073E1-D2EB-40F1-8AB7-EA895D7172B9}"/>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8" name="Footer Placeholder 7">
            <a:extLst>
              <a:ext uri="{FF2B5EF4-FFF2-40B4-BE49-F238E27FC236}">
                <a16:creationId xmlns:a16="http://schemas.microsoft.com/office/drawing/2014/main" id="{96FE08CE-91B0-45E6-A431-1AAE2D8215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03A9AF7-9BDB-4B9A-9EE5-16C15F4BFF37}"/>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2124021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FCC9B-6E6A-4A55-A0A4-FCA9C2CC2A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2989A1-E7D9-4F23-BD51-42F1374F166B}"/>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4" name="Footer Placeholder 3">
            <a:extLst>
              <a:ext uri="{FF2B5EF4-FFF2-40B4-BE49-F238E27FC236}">
                <a16:creationId xmlns:a16="http://schemas.microsoft.com/office/drawing/2014/main" id="{0E47683E-9440-4BBB-B34D-2316777CB62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C39D666-B0F2-4092-84E7-FAB9B19D2AF2}"/>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2689468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50952B-772E-4084-B993-2A1D68C7669B}"/>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3" name="Footer Placeholder 2">
            <a:extLst>
              <a:ext uri="{FF2B5EF4-FFF2-40B4-BE49-F238E27FC236}">
                <a16:creationId xmlns:a16="http://schemas.microsoft.com/office/drawing/2014/main" id="{77B25568-9D7F-4A83-A581-33D545B4F9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A453D55-EE36-490C-A093-F87B8141DB88}"/>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233403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82C7E-7314-4401-8C57-35FE2E46E2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EDCC36A-6FB1-491B-B538-72352BCC2C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5F639A-C0D0-4C7E-94FA-26D180B3A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DA92B2-2462-4056-8082-12EF66FA32F7}"/>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6" name="Footer Placeholder 5">
            <a:extLst>
              <a:ext uri="{FF2B5EF4-FFF2-40B4-BE49-F238E27FC236}">
                <a16:creationId xmlns:a16="http://schemas.microsoft.com/office/drawing/2014/main" id="{5036641E-A37E-4FA1-92CB-0253865A87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C27D5E-BF8F-47E4-B43A-DFCE17BD1E8F}"/>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3798036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B3DAD-2C96-45F5-A9F8-F481901BA4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7421500-67FC-4FC5-89A4-0C2C00C4F7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E5B9500-B695-4957-92D6-3A2E727AA7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BA2217-2D75-4F70-9810-795B6491A155}"/>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6" name="Footer Placeholder 5">
            <a:extLst>
              <a:ext uri="{FF2B5EF4-FFF2-40B4-BE49-F238E27FC236}">
                <a16:creationId xmlns:a16="http://schemas.microsoft.com/office/drawing/2014/main" id="{D3E35F9C-E29C-42C6-8873-11DE3EC329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197B7F-255E-4235-9A8E-7E49051EE780}"/>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885296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078EC-61D4-45B6-8DD0-98D4D439C80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7CF8C6-C4E7-40F0-9C1C-3FD35A580D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AC852F-5BE6-4E06-A52B-ED58F2984806}"/>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5" name="Footer Placeholder 4">
            <a:extLst>
              <a:ext uri="{FF2B5EF4-FFF2-40B4-BE49-F238E27FC236}">
                <a16:creationId xmlns:a16="http://schemas.microsoft.com/office/drawing/2014/main" id="{70E261FE-F516-4B55-9676-B5D7E086B5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2CB80-59F6-4457-98C3-811152A57558}"/>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361568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B41BE6-0864-4131-9659-267D7E01A40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D712DC-6372-40DC-AB1A-B326E393A1C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482A0A-5D82-4746-9181-6BF60D318C17}"/>
              </a:ext>
            </a:extLst>
          </p:cNvPr>
          <p:cNvSpPr>
            <a:spLocks noGrp="1"/>
          </p:cNvSpPr>
          <p:nvPr>
            <p:ph type="dt" sz="half" idx="10"/>
          </p:nvPr>
        </p:nvSpPr>
        <p:spPr/>
        <p:txBody>
          <a:bodyPr/>
          <a:lstStyle/>
          <a:p>
            <a:fld id="{1B65ABDF-82E5-4B54-B9C7-1F8AE864C6FA}" type="datetimeFigureOut">
              <a:rPr lang="en-GB" smtClean="0"/>
              <a:t>20/04/2020</a:t>
            </a:fld>
            <a:endParaRPr lang="en-GB"/>
          </a:p>
        </p:txBody>
      </p:sp>
      <p:sp>
        <p:nvSpPr>
          <p:cNvPr id="5" name="Footer Placeholder 4">
            <a:extLst>
              <a:ext uri="{FF2B5EF4-FFF2-40B4-BE49-F238E27FC236}">
                <a16:creationId xmlns:a16="http://schemas.microsoft.com/office/drawing/2014/main" id="{C7453805-FCA0-4B48-869B-809A6F64BE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0B3B9F-363A-478C-A0F2-A0C8B9AE431D}"/>
              </a:ext>
            </a:extLst>
          </p:cNvPr>
          <p:cNvSpPr>
            <a:spLocks noGrp="1"/>
          </p:cNvSpPr>
          <p:nvPr>
            <p:ph type="sldNum" sz="quarter" idx="12"/>
          </p:nvPr>
        </p:nvSpPr>
        <p:spPr/>
        <p:txBody>
          <a:bodyPr/>
          <a:lstStyle/>
          <a:p>
            <a:fld id="{7275A688-1C99-4864-A525-C0FB02257024}" type="slidenum">
              <a:rPr lang="en-GB" smtClean="0"/>
              <a:t>‹#›</a:t>
            </a:fld>
            <a:endParaRPr lang="en-GB"/>
          </a:p>
        </p:txBody>
      </p:sp>
    </p:spTree>
    <p:extLst>
      <p:ext uri="{BB962C8B-B14F-4D97-AF65-F5344CB8AC3E}">
        <p14:creationId xmlns:p14="http://schemas.microsoft.com/office/powerpoint/2010/main" val="3960403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7CA4F94-04DE-4AB0-AACD-552647C186A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64371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FFC9E5-D6D3-4A42-B9DE-4A3AA1196D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FA5C86-DCA1-40B3-895C-69BF7AC010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4AE7F2-2EFC-4545-B554-CE6D94A406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65ABDF-82E5-4B54-B9C7-1F8AE864C6FA}" type="datetimeFigureOut">
              <a:rPr lang="en-GB" smtClean="0"/>
              <a:t>20/04/2020</a:t>
            </a:fld>
            <a:endParaRPr lang="en-GB"/>
          </a:p>
        </p:txBody>
      </p:sp>
      <p:sp>
        <p:nvSpPr>
          <p:cNvPr id="5" name="Footer Placeholder 4">
            <a:extLst>
              <a:ext uri="{FF2B5EF4-FFF2-40B4-BE49-F238E27FC236}">
                <a16:creationId xmlns:a16="http://schemas.microsoft.com/office/drawing/2014/main" id="{6A267323-C1C5-47D4-A3A6-2A09B73345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EC16E7-32BE-4A1B-AACA-ACEB811C5C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75A688-1C99-4864-A525-C0FB02257024}" type="slidenum">
              <a:rPr lang="en-GB" smtClean="0"/>
              <a:t>‹#›</a:t>
            </a:fld>
            <a:endParaRPr lang="en-GB"/>
          </a:p>
        </p:txBody>
      </p:sp>
    </p:spTree>
    <p:extLst>
      <p:ext uri="{BB962C8B-B14F-4D97-AF65-F5344CB8AC3E}">
        <p14:creationId xmlns:p14="http://schemas.microsoft.com/office/powerpoint/2010/main" val="1763263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6" name="Group 75">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77"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Rectangle 80">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0483" name="Title 20">
            <a:extLst>
              <a:ext uri="{FF2B5EF4-FFF2-40B4-BE49-F238E27FC236}">
                <a16:creationId xmlns:a16="http://schemas.microsoft.com/office/drawing/2014/main" id="{D8D71B81-113C-4302-AAE9-B0DB1EF0E4DB}"/>
              </a:ext>
            </a:extLst>
          </p:cNvPr>
          <p:cNvSpPr>
            <a:spLocks noGrp="1" noChangeArrowheads="1"/>
          </p:cNvSpPr>
          <p:nvPr>
            <p:ph type="title"/>
          </p:nvPr>
        </p:nvSpPr>
        <p:spPr>
          <a:xfrm>
            <a:off x="1047280" y="759805"/>
            <a:ext cx="10306520" cy="1325563"/>
          </a:xfrm>
        </p:spPr>
        <p:txBody>
          <a:bodyPr vert="horz" lIns="91440" tIns="45720" rIns="91440" bIns="45720" rtlCol="0" anchor="ctr">
            <a:normAutofit/>
          </a:bodyPr>
          <a:lstStyle/>
          <a:p>
            <a:r>
              <a:rPr lang="en-US" altLang="en-US" sz="4000">
                <a:solidFill>
                  <a:srgbClr val="FFFFFF"/>
                </a:solidFill>
                <a:latin typeface="+mj-lt"/>
              </a:rPr>
              <a:t>Part 2: Useful </a:t>
            </a:r>
            <a:r>
              <a:rPr lang="en-US" altLang="en-US" sz="4000" dirty="0">
                <a:solidFill>
                  <a:srgbClr val="FFFFFF"/>
                </a:solidFill>
                <a:latin typeface="+mj-lt"/>
              </a:rPr>
              <a:t>Words and Phrases</a:t>
            </a:r>
          </a:p>
        </p:txBody>
      </p:sp>
      <p:sp>
        <p:nvSpPr>
          <p:cNvPr id="20484" name="Rectangle 3">
            <a:extLst>
              <a:ext uri="{FF2B5EF4-FFF2-40B4-BE49-F238E27FC236}">
                <a16:creationId xmlns:a16="http://schemas.microsoft.com/office/drawing/2014/main" id="{5DEAE118-C822-479A-BC79-077F96912537}"/>
              </a:ext>
            </a:extLst>
          </p:cNvPr>
          <p:cNvSpPr>
            <a:spLocks noChangeArrowheads="1"/>
          </p:cNvSpPr>
          <p:nvPr/>
        </p:nvSpPr>
        <p:spPr bwMode="auto">
          <a:xfrm>
            <a:off x="1424904" y="2494450"/>
            <a:ext cx="4053545" cy="356315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indent="-228600">
              <a:spcBef>
                <a:spcPct val="0"/>
              </a:spcBef>
              <a:spcAft>
                <a:spcPts val="600"/>
              </a:spcAft>
            </a:pPr>
            <a:r>
              <a:rPr lang="en-US" altLang="en-US" sz="2400">
                <a:solidFill>
                  <a:schemeClr val="tx1"/>
                </a:solidFill>
                <a:latin typeface="+mn-lt"/>
                <a:cs typeface="+mn-cs"/>
              </a:rPr>
              <a:t>Now you have completed your list of For and Against points, you are almost ready to write your argument. </a:t>
            </a:r>
          </a:p>
          <a:p>
            <a:pPr indent="-228600">
              <a:spcBef>
                <a:spcPct val="0"/>
              </a:spcBef>
              <a:spcAft>
                <a:spcPts val="600"/>
              </a:spcAft>
            </a:pPr>
            <a:r>
              <a:rPr lang="en-US" altLang="en-US" sz="2400">
                <a:solidFill>
                  <a:schemeClr val="tx1"/>
                </a:solidFill>
                <a:latin typeface="+mn-lt"/>
                <a:cs typeface="+mn-cs"/>
              </a:rPr>
              <a:t>Balanced arguments require you to use formal and technical language, so before you get started, here are a few useful words and phrases that may help… </a:t>
            </a:r>
          </a:p>
        </p:txBody>
      </p:sp>
      <p:pic>
        <p:nvPicPr>
          <p:cNvPr id="20485" name="Picture 7">
            <a:extLst>
              <a:ext uri="{FF2B5EF4-FFF2-40B4-BE49-F238E27FC236}">
                <a16:creationId xmlns:a16="http://schemas.microsoft.com/office/drawing/2014/main" id="{C9FA1A3B-1C88-4A8E-AEAE-D921EFA5C7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778"/>
          <a:stretch/>
        </p:blipFill>
        <p:spPr bwMode="auto">
          <a:xfrm>
            <a:off x="6098892" y="2492376"/>
            <a:ext cx="4802404" cy="35633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0E914B62-3EDE-41A7-B4AA-065E12E6B47D}"/>
              </a:ext>
            </a:extLst>
          </p:cNvPr>
          <p:cNvSpPr>
            <a:spLocks noGrp="1" noChangeArrowheads="1"/>
          </p:cNvSpPr>
          <p:nvPr>
            <p:ph type="title"/>
          </p:nvPr>
        </p:nvSpPr>
        <p:spPr>
          <a:xfrm>
            <a:off x="2068788" y="255057"/>
            <a:ext cx="8220075" cy="994306"/>
          </a:xfrm>
        </p:spPr>
        <p:txBody>
          <a:bodyPr/>
          <a:lstStyle/>
          <a:p>
            <a:pPr algn="ctr" eaLnBrk="1" hangingPunct="1"/>
            <a:r>
              <a:rPr lang="en-GB" altLang="en-US" sz="3200" dirty="0"/>
              <a:t>Useful Words and Phrases</a:t>
            </a:r>
          </a:p>
        </p:txBody>
      </p:sp>
      <p:sp>
        <p:nvSpPr>
          <p:cNvPr id="21507" name="Rectangle 3">
            <a:extLst>
              <a:ext uri="{FF2B5EF4-FFF2-40B4-BE49-F238E27FC236}">
                <a16:creationId xmlns:a16="http://schemas.microsoft.com/office/drawing/2014/main" id="{EA816DC3-4DA0-4301-BBBF-FA791733DA9E}"/>
              </a:ext>
            </a:extLst>
          </p:cNvPr>
          <p:cNvSpPr>
            <a:spLocks noChangeArrowheads="1"/>
          </p:cNvSpPr>
          <p:nvPr/>
        </p:nvSpPr>
        <p:spPr bwMode="auto">
          <a:xfrm>
            <a:off x="2198688" y="1173163"/>
            <a:ext cx="7713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b="1">
                <a:solidFill>
                  <a:schemeClr val="tx1"/>
                </a:solidFill>
              </a:rPr>
              <a:t>Causal/contrasting conjunctions and adverbials</a:t>
            </a:r>
          </a:p>
        </p:txBody>
      </p:sp>
      <p:graphicFrame>
        <p:nvGraphicFramePr>
          <p:cNvPr id="2" name="Table 1">
            <a:extLst>
              <a:ext uri="{FF2B5EF4-FFF2-40B4-BE49-F238E27FC236}">
                <a16:creationId xmlns:a16="http://schemas.microsoft.com/office/drawing/2014/main" id="{6D6AE916-E9FD-443A-B88C-D33B09D71954}"/>
              </a:ext>
            </a:extLst>
          </p:cNvPr>
          <p:cNvGraphicFramePr>
            <a:graphicFrameLocks noGrp="1"/>
          </p:cNvGraphicFramePr>
          <p:nvPr/>
        </p:nvGraphicFramePr>
        <p:xfrm>
          <a:off x="1981198" y="2319337"/>
          <a:ext cx="8395254" cy="4059768"/>
        </p:xfrm>
        <a:graphic>
          <a:graphicData uri="http://schemas.openxmlformats.org/drawingml/2006/table">
            <a:tbl>
              <a:tblPr firstRow="1" bandRow="1">
                <a:tableStyleId>{21E4AEA4-8DFA-4A89-87EB-49C32662AFE0}</a:tableStyleId>
              </a:tblPr>
              <a:tblGrid>
                <a:gridCol w="1679051">
                  <a:extLst>
                    <a:ext uri="{9D8B030D-6E8A-4147-A177-3AD203B41FA5}">
                      <a16:colId xmlns:a16="http://schemas.microsoft.com/office/drawing/2014/main" val="20000"/>
                    </a:ext>
                  </a:extLst>
                </a:gridCol>
                <a:gridCol w="1679051">
                  <a:extLst>
                    <a:ext uri="{9D8B030D-6E8A-4147-A177-3AD203B41FA5}">
                      <a16:colId xmlns:a16="http://schemas.microsoft.com/office/drawing/2014/main" val="20001"/>
                    </a:ext>
                  </a:extLst>
                </a:gridCol>
                <a:gridCol w="1679051">
                  <a:extLst>
                    <a:ext uri="{9D8B030D-6E8A-4147-A177-3AD203B41FA5}">
                      <a16:colId xmlns:a16="http://schemas.microsoft.com/office/drawing/2014/main" val="20002"/>
                    </a:ext>
                  </a:extLst>
                </a:gridCol>
                <a:gridCol w="1799426">
                  <a:extLst>
                    <a:ext uri="{9D8B030D-6E8A-4147-A177-3AD203B41FA5}">
                      <a16:colId xmlns:a16="http://schemas.microsoft.com/office/drawing/2014/main" val="20003"/>
                    </a:ext>
                  </a:extLst>
                </a:gridCol>
                <a:gridCol w="1558675">
                  <a:extLst>
                    <a:ext uri="{9D8B030D-6E8A-4147-A177-3AD203B41FA5}">
                      <a16:colId xmlns:a16="http://schemas.microsoft.com/office/drawing/2014/main" val="20004"/>
                    </a:ext>
                  </a:extLst>
                </a:gridCol>
              </a:tblGrid>
              <a:tr h="676628">
                <a:tc>
                  <a:txBody>
                    <a:bodyPr/>
                    <a:lstStyle/>
                    <a:p>
                      <a:pPr algn="ctr"/>
                      <a:r>
                        <a:rPr lang="en-GB" sz="1400" b="1" dirty="0">
                          <a:solidFill>
                            <a:schemeClr val="tx1"/>
                          </a:solidFill>
                        </a:rPr>
                        <a:t>Firstly</a:t>
                      </a:r>
                    </a:p>
                  </a:txBody>
                  <a:tcPr marT="45711" marB="45711" anchor="ctr">
                    <a:solidFill>
                      <a:schemeClr val="accent2">
                        <a:lumMod val="60000"/>
                        <a:lumOff val="40000"/>
                      </a:schemeClr>
                    </a:solidFill>
                  </a:tcPr>
                </a:tc>
                <a:tc>
                  <a:txBody>
                    <a:bodyPr/>
                    <a:lstStyle/>
                    <a:p>
                      <a:pPr algn="ctr"/>
                      <a:r>
                        <a:rPr lang="en-GB" sz="1400" b="1" dirty="0">
                          <a:solidFill>
                            <a:schemeClr val="tx1"/>
                          </a:solidFill>
                        </a:rPr>
                        <a:t>Secondly</a:t>
                      </a:r>
                    </a:p>
                  </a:txBody>
                  <a:tcPr marT="45711" marB="45711" anchor="ctr">
                    <a:solidFill>
                      <a:schemeClr val="accent2">
                        <a:lumMod val="60000"/>
                        <a:lumOff val="40000"/>
                      </a:schemeClr>
                    </a:solidFill>
                  </a:tcPr>
                </a:tc>
                <a:tc>
                  <a:txBody>
                    <a:bodyPr/>
                    <a:lstStyle/>
                    <a:p>
                      <a:pPr algn="ctr"/>
                      <a:r>
                        <a:rPr lang="en-GB" sz="1400" b="1" dirty="0">
                          <a:solidFill>
                            <a:schemeClr val="tx1"/>
                          </a:solidFill>
                        </a:rPr>
                        <a:t>On the one hand</a:t>
                      </a:r>
                    </a:p>
                  </a:txBody>
                  <a:tcPr marT="45711" marB="45711" anchor="ctr">
                    <a:solidFill>
                      <a:schemeClr val="accent2">
                        <a:lumMod val="60000"/>
                        <a:lumOff val="40000"/>
                      </a:schemeClr>
                    </a:solidFill>
                  </a:tcPr>
                </a:tc>
                <a:tc>
                  <a:txBody>
                    <a:bodyPr/>
                    <a:lstStyle/>
                    <a:p>
                      <a:pPr algn="ctr"/>
                      <a:r>
                        <a:rPr lang="en-GB" sz="1400" b="1" dirty="0">
                          <a:solidFill>
                            <a:schemeClr val="tx1"/>
                          </a:solidFill>
                        </a:rPr>
                        <a:t>As a result</a:t>
                      </a:r>
                    </a:p>
                  </a:txBody>
                  <a:tcPr marT="45711" marB="45711" anchor="ctr">
                    <a:solidFill>
                      <a:schemeClr val="accent2">
                        <a:lumMod val="60000"/>
                        <a:lumOff val="40000"/>
                      </a:schemeClr>
                    </a:solidFill>
                  </a:tcPr>
                </a:tc>
                <a:tc>
                  <a:txBody>
                    <a:bodyPr/>
                    <a:lstStyle/>
                    <a:p>
                      <a:pPr algn="ctr"/>
                      <a:r>
                        <a:rPr lang="en-GB" sz="1400" b="1" dirty="0">
                          <a:solidFill>
                            <a:schemeClr val="tx1"/>
                          </a:solidFill>
                        </a:rPr>
                        <a:t>Because</a:t>
                      </a:r>
                    </a:p>
                  </a:txBody>
                  <a:tcPr marT="45711" marB="45711" anchor="ctr">
                    <a:solidFill>
                      <a:schemeClr val="accent2">
                        <a:lumMod val="60000"/>
                        <a:lumOff val="40000"/>
                      </a:schemeClr>
                    </a:solidFill>
                  </a:tcPr>
                </a:tc>
                <a:extLst>
                  <a:ext uri="{0D108BD9-81ED-4DB2-BD59-A6C34878D82A}">
                    <a16:rowId xmlns:a16="http://schemas.microsoft.com/office/drawing/2014/main" val="10000"/>
                  </a:ext>
                </a:extLst>
              </a:tr>
              <a:tr h="676628">
                <a:tc>
                  <a:txBody>
                    <a:bodyPr/>
                    <a:lstStyle/>
                    <a:p>
                      <a:pPr algn="ctr"/>
                      <a:r>
                        <a:rPr lang="en-GB" sz="1400" b="1" dirty="0">
                          <a:solidFill>
                            <a:schemeClr val="tx1"/>
                          </a:solidFill>
                        </a:rPr>
                        <a:t>Consequently</a:t>
                      </a:r>
                    </a:p>
                  </a:txBody>
                  <a:tcPr marT="45711" marB="45711" anchor="ctr">
                    <a:solidFill>
                      <a:schemeClr val="accent2">
                        <a:lumMod val="60000"/>
                        <a:lumOff val="40000"/>
                      </a:schemeClr>
                    </a:solidFill>
                  </a:tcPr>
                </a:tc>
                <a:tc>
                  <a:txBody>
                    <a:bodyPr/>
                    <a:lstStyle/>
                    <a:p>
                      <a:pPr algn="ctr"/>
                      <a:r>
                        <a:rPr lang="en-GB" sz="1400" b="1" dirty="0">
                          <a:solidFill>
                            <a:schemeClr val="tx1"/>
                          </a:solidFill>
                        </a:rPr>
                        <a:t>Due to</a:t>
                      </a:r>
                    </a:p>
                  </a:txBody>
                  <a:tcPr marT="45711" marB="45711" anchor="ctr">
                    <a:solidFill>
                      <a:schemeClr val="accent2">
                        <a:lumMod val="60000"/>
                        <a:lumOff val="40000"/>
                      </a:schemeClr>
                    </a:solidFill>
                  </a:tcPr>
                </a:tc>
                <a:tc>
                  <a:txBody>
                    <a:bodyPr/>
                    <a:lstStyle/>
                    <a:p>
                      <a:pPr algn="ctr"/>
                      <a:r>
                        <a:rPr lang="en-GB" sz="1400" b="1" dirty="0">
                          <a:solidFill>
                            <a:schemeClr val="tx1"/>
                          </a:solidFill>
                        </a:rPr>
                        <a:t>For this reason</a:t>
                      </a:r>
                    </a:p>
                  </a:txBody>
                  <a:tcPr marT="45711" marB="45711" anchor="ctr">
                    <a:solidFill>
                      <a:schemeClr val="accent2">
                        <a:lumMod val="60000"/>
                        <a:lumOff val="40000"/>
                      </a:schemeClr>
                    </a:solidFill>
                  </a:tcPr>
                </a:tc>
                <a:tc>
                  <a:txBody>
                    <a:bodyPr/>
                    <a:lstStyle/>
                    <a:p>
                      <a:pPr algn="ctr"/>
                      <a:r>
                        <a:rPr lang="en-GB" sz="1400" b="1" dirty="0">
                          <a:solidFill>
                            <a:schemeClr val="tx1"/>
                          </a:solidFill>
                        </a:rPr>
                        <a:t>Hence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Thus</a:t>
                      </a:r>
                    </a:p>
                  </a:txBody>
                  <a:tcPr marT="45711" marB="45711" anchor="ctr">
                    <a:solidFill>
                      <a:schemeClr val="accent2">
                        <a:lumMod val="60000"/>
                        <a:lumOff val="40000"/>
                      </a:schemeClr>
                    </a:solidFill>
                  </a:tcPr>
                </a:tc>
                <a:extLst>
                  <a:ext uri="{0D108BD9-81ED-4DB2-BD59-A6C34878D82A}">
                    <a16:rowId xmlns:a16="http://schemas.microsoft.com/office/drawing/2014/main" val="10001"/>
                  </a:ext>
                </a:extLst>
              </a:tr>
              <a:tr h="676628">
                <a:tc>
                  <a:txBody>
                    <a:bodyPr/>
                    <a:lstStyle/>
                    <a:p>
                      <a:pPr algn="ctr"/>
                      <a:r>
                        <a:rPr lang="en-GB" sz="1400" b="1" dirty="0">
                          <a:solidFill>
                            <a:schemeClr val="tx1"/>
                          </a:solidFill>
                        </a:rPr>
                        <a:t>In consequence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In order to</a:t>
                      </a:r>
                    </a:p>
                  </a:txBody>
                  <a:tcPr marT="45711" marB="45711" anchor="ctr">
                    <a:solidFill>
                      <a:schemeClr val="accent2">
                        <a:lumMod val="60000"/>
                        <a:lumOff val="40000"/>
                      </a:schemeClr>
                    </a:solidFill>
                  </a:tcPr>
                </a:tc>
                <a:tc>
                  <a:txBody>
                    <a:bodyPr/>
                    <a:lstStyle/>
                    <a:p>
                      <a:pPr algn="ctr"/>
                      <a:r>
                        <a:rPr lang="en-GB" sz="1400" b="1" dirty="0">
                          <a:solidFill>
                            <a:schemeClr val="tx1"/>
                          </a:solidFill>
                        </a:rPr>
                        <a:t>In this way</a:t>
                      </a:r>
                    </a:p>
                  </a:txBody>
                  <a:tcPr marT="45711" marB="45711" anchor="ctr">
                    <a:solidFill>
                      <a:schemeClr val="accent2">
                        <a:lumMod val="60000"/>
                        <a:lumOff val="40000"/>
                      </a:schemeClr>
                    </a:solidFill>
                  </a:tcPr>
                </a:tc>
                <a:tc>
                  <a:txBody>
                    <a:bodyPr/>
                    <a:lstStyle/>
                    <a:p>
                      <a:pPr algn="ctr"/>
                      <a:r>
                        <a:rPr lang="en-GB" sz="1400" b="1" dirty="0">
                          <a:solidFill>
                            <a:schemeClr val="tx1"/>
                          </a:solidFill>
                        </a:rPr>
                        <a:t>Otherwise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An outcome of</a:t>
                      </a:r>
                    </a:p>
                  </a:txBody>
                  <a:tcPr marT="45711" marB="45711" anchor="ctr">
                    <a:solidFill>
                      <a:schemeClr val="accent2">
                        <a:lumMod val="60000"/>
                        <a:lumOff val="40000"/>
                      </a:schemeClr>
                    </a:solidFill>
                  </a:tcPr>
                </a:tc>
                <a:extLst>
                  <a:ext uri="{0D108BD9-81ED-4DB2-BD59-A6C34878D82A}">
                    <a16:rowId xmlns:a16="http://schemas.microsoft.com/office/drawing/2014/main" val="10002"/>
                  </a:ext>
                </a:extLst>
              </a:tr>
              <a:tr h="676628">
                <a:tc>
                  <a:txBody>
                    <a:bodyPr/>
                    <a:lstStyle/>
                    <a:p>
                      <a:pPr algn="ctr"/>
                      <a:r>
                        <a:rPr lang="en-GB" sz="1400" b="1" dirty="0">
                          <a:solidFill>
                            <a:schemeClr val="tx1"/>
                          </a:solidFill>
                        </a:rPr>
                        <a:t>Since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So that</a:t>
                      </a:r>
                    </a:p>
                  </a:txBody>
                  <a:tcPr marT="45711" marB="45711" anchor="ctr">
                    <a:solidFill>
                      <a:schemeClr val="accent2">
                        <a:lumMod val="60000"/>
                        <a:lumOff val="40000"/>
                      </a:schemeClr>
                    </a:solidFill>
                  </a:tcPr>
                </a:tc>
                <a:tc>
                  <a:txBody>
                    <a:bodyPr/>
                    <a:lstStyle/>
                    <a:p>
                      <a:pPr algn="ctr"/>
                      <a:r>
                        <a:rPr lang="en-GB" sz="1400" b="1" dirty="0">
                          <a:solidFill>
                            <a:schemeClr val="tx1"/>
                          </a:solidFill>
                        </a:rPr>
                        <a:t>Subsequently</a:t>
                      </a:r>
                    </a:p>
                  </a:txBody>
                  <a:tcPr marT="45711" marB="45711" anchor="ctr">
                    <a:solidFill>
                      <a:schemeClr val="accent2">
                        <a:lumMod val="60000"/>
                        <a:lumOff val="40000"/>
                      </a:schemeClr>
                    </a:solidFill>
                  </a:tcPr>
                </a:tc>
                <a:tc>
                  <a:txBody>
                    <a:bodyPr/>
                    <a:lstStyle/>
                    <a:p>
                      <a:pPr algn="ctr"/>
                      <a:r>
                        <a:rPr lang="en-GB" sz="1400" b="1" dirty="0">
                          <a:solidFill>
                            <a:schemeClr val="tx1"/>
                          </a:solidFill>
                        </a:rPr>
                        <a:t>Therefore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Although</a:t>
                      </a:r>
                    </a:p>
                  </a:txBody>
                  <a:tcPr marT="45711" marB="45711" anchor="ctr">
                    <a:solidFill>
                      <a:schemeClr val="accent2">
                        <a:lumMod val="60000"/>
                        <a:lumOff val="40000"/>
                      </a:schemeClr>
                    </a:solidFill>
                  </a:tcPr>
                </a:tc>
                <a:extLst>
                  <a:ext uri="{0D108BD9-81ED-4DB2-BD59-A6C34878D82A}">
                    <a16:rowId xmlns:a16="http://schemas.microsoft.com/office/drawing/2014/main" val="10003"/>
                  </a:ext>
                </a:extLst>
              </a:tr>
              <a:tr h="676628">
                <a:tc>
                  <a:txBody>
                    <a:bodyPr/>
                    <a:lstStyle/>
                    <a:p>
                      <a:pPr algn="ctr"/>
                      <a:r>
                        <a:rPr lang="en-GB" sz="1400" b="1" dirty="0">
                          <a:solidFill>
                            <a:schemeClr val="tx1"/>
                          </a:solidFill>
                        </a:rPr>
                        <a:t>Though</a:t>
                      </a:r>
                    </a:p>
                  </a:txBody>
                  <a:tcPr marT="45711" marB="45711" anchor="ctr">
                    <a:solidFill>
                      <a:schemeClr val="accent2">
                        <a:lumMod val="60000"/>
                        <a:lumOff val="40000"/>
                      </a:schemeClr>
                    </a:solidFill>
                  </a:tcPr>
                </a:tc>
                <a:tc>
                  <a:txBody>
                    <a:bodyPr/>
                    <a:lstStyle/>
                    <a:p>
                      <a:pPr algn="ctr"/>
                      <a:r>
                        <a:rPr lang="en-GB" sz="1400" b="1" dirty="0">
                          <a:solidFill>
                            <a:schemeClr val="tx1"/>
                          </a:solidFill>
                        </a:rPr>
                        <a:t>Even though</a:t>
                      </a:r>
                    </a:p>
                  </a:txBody>
                  <a:tcPr marT="45711" marB="45711" anchor="ctr">
                    <a:solidFill>
                      <a:schemeClr val="accent2">
                        <a:lumMod val="60000"/>
                        <a:lumOff val="40000"/>
                      </a:schemeClr>
                    </a:solidFill>
                  </a:tcPr>
                </a:tc>
                <a:tc>
                  <a:txBody>
                    <a:bodyPr/>
                    <a:lstStyle/>
                    <a:p>
                      <a:pPr algn="ctr"/>
                      <a:r>
                        <a:rPr lang="en-GB" sz="1400" b="1" dirty="0">
                          <a:solidFill>
                            <a:schemeClr val="tx1"/>
                          </a:solidFill>
                        </a:rPr>
                        <a:t>While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On the other hand</a:t>
                      </a:r>
                    </a:p>
                  </a:txBody>
                  <a:tcPr marT="45711" marB="45711" anchor="ctr">
                    <a:solidFill>
                      <a:schemeClr val="accent2">
                        <a:lumMod val="60000"/>
                        <a:lumOff val="40000"/>
                      </a:schemeClr>
                    </a:solidFill>
                  </a:tcPr>
                </a:tc>
                <a:tc>
                  <a:txBody>
                    <a:bodyPr/>
                    <a:lstStyle/>
                    <a:p>
                      <a:pPr algn="ctr"/>
                      <a:r>
                        <a:rPr lang="en-GB" sz="1400" b="1" dirty="0">
                          <a:solidFill>
                            <a:schemeClr val="tx1"/>
                          </a:solidFill>
                        </a:rPr>
                        <a:t>However</a:t>
                      </a:r>
                    </a:p>
                  </a:txBody>
                  <a:tcPr marT="45711" marB="45711" anchor="ctr">
                    <a:solidFill>
                      <a:schemeClr val="accent2">
                        <a:lumMod val="60000"/>
                        <a:lumOff val="40000"/>
                      </a:schemeClr>
                    </a:solidFill>
                  </a:tcPr>
                </a:tc>
                <a:extLst>
                  <a:ext uri="{0D108BD9-81ED-4DB2-BD59-A6C34878D82A}">
                    <a16:rowId xmlns:a16="http://schemas.microsoft.com/office/drawing/2014/main" val="10004"/>
                  </a:ext>
                </a:extLst>
              </a:tr>
              <a:tr h="676628">
                <a:tc>
                  <a:txBody>
                    <a:bodyPr/>
                    <a:lstStyle/>
                    <a:p>
                      <a:pPr algn="ctr"/>
                      <a:r>
                        <a:rPr lang="en-GB" sz="1400" b="1" dirty="0">
                          <a:solidFill>
                            <a:schemeClr val="tx1"/>
                          </a:solidFill>
                        </a:rPr>
                        <a:t>Despite this</a:t>
                      </a:r>
                    </a:p>
                  </a:txBody>
                  <a:tcPr marT="45711" marB="45711" anchor="ctr">
                    <a:solidFill>
                      <a:schemeClr val="accent2">
                        <a:lumMod val="60000"/>
                        <a:lumOff val="40000"/>
                      </a:schemeClr>
                    </a:solidFill>
                  </a:tcPr>
                </a:tc>
                <a:tc>
                  <a:txBody>
                    <a:bodyPr/>
                    <a:lstStyle/>
                    <a:p>
                      <a:pPr algn="ctr"/>
                      <a:r>
                        <a:rPr lang="en-GB" sz="1400" b="1" dirty="0">
                          <a:solidFill>
                            <a:schemeClr val="tx1"/>
                          </a:solidFill>
                        </a:rPr>
                        <a:t>Nevertheless</a:t>
                      </a:r>
                    </a:p>
                  </a:txBody>
                  <a:tcPr marT="45711" marB="45711" anchor="ctr">
                    <a:solidFill>
                      <a:schemeClr val="accent2">
                        <a:lumMod val="60000"/>
                        <a:lumOff val="40000"/>
                      </a:schemeClr>
                    </a:solidFill>
                  </a:tcPr>
                </a:tc>
                <a:tc>
                  <a:txBody>
                    <a:bodyPr/>
                    <a:lstStyle/>
                    <a:p>
                      <a:pPr algn="ctr"/>
                      <a:r>
                        <a:rPr lang="en-GB" sz="1400" b="1" dirty="0">
                          <a:solidFill>
                            <a:schemeClr val="tx1"/>
                          </a:solidFill>
                        </a:rPr>
                        <a:t>Otherwise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On balance</a:t>
                      </a:r>
                    </a:p>
                  </a:txBody>
                  <a:tcPr marT="45711" marB="45711" anchor="ctr">
                    <a:solidFill>
                      <a:schemeClr val="accent2">
                        <a:lumMod val="60000"/>
                        <a:lumOff val="40000"/>
                      </a:schemeClr>
                    </a:solidFill>
                  </a:tcPr>
                </a:tc>
                <a:tc>
                  <a:txBody>
                    <a:bodyPr/>
                    <a:lstStyle/>
                    <a:p>
                      <a:pPr algn="ctr"/>
                      <a:r>
                        <a:rPr lang="en-GB" sz="1400" b="1" dirty="0">
                          <a:solidFill>
                            <a:schemeClr val="tx1"/>
                          </a:solidFill>
                        </a:rPr>
                        <a:t>In conclusion</a:t>
                      </a:r>
                    </a:p>
                  </a:txBody>
                  <a:tcPr marT="45711" marB="45711" anchor="ctr">
                    <a:solidFill>
                      <a:schemeClr val="accent2">
                        <a:lumMod val="60000"/>
                        <a:lumOff val="40000"/>
                      </a:schemeClr>
                    </a:solidFill>
                  </a:tcPr>
                </a:tc>
                <a:extLst>
                  <a:ext uri="{0D108BD9-81ED-4DB2-BD59-A6C34878D82A}">
                    <a16:rowId xmlns:a16="http://schemas.microsoft.com/office/drawing/2014/main" val="10005"/>
                  </a:ext>
                </a:extLst>
              </a:tr>
            </a:tbl>
          </a:graphicData>
        </a:graphic>
      </p:graphicFrame>
      <p:sp>
        <p:nvSpPr>
          <p:cNvPr id="21552" name="Rectangle 10">
            <a:extLst>
              <a:ext uri="{FF2B5EF4-FFF2-40B4-BE49-F238E27FC236}">
                <a16:creationId xmlns:a16="http://schemas.microsoft.com/office/drawing/2014/main" id="{F7F787E0-4560-4003-BED7-63880200FA51}"/>
              </a:ext>
            </a:extLst>
          </p:cNvPr>
          <p:cNvSpPr>
            <a:spLocks noChangeArrowheads="1"/>
          </p:cNvSpPr>
          <p:nvPr/>
        </p:nvSpPr>
        <p:spPr bwMode="auto">
          <a:xfrm flipH="1">
            <a:off x="3503614" y="1638300"/>
            <a:ext cx="50498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1600">
                <a:solidFill>
                  <a:schemeClr val="tx1"/>
                </a:solidFill>
              </a:rPr>
              <a:t>Here are some useful words and phrases to help you write your argument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A6AA1C70-2061-46CD-856C-AB3D69531BA0}"/>
              </a:ext>
            </a:extLst>
          </p:cNvPr>
          <p:cNvSpPr>
            <a:spLocks noGrp="1" noChangeArrowheads="1"/>
          </p:cNvSpPr>
          <p:nvPr>
            <p:ph type="title"/>
          </p:nvPr>
        </p:nvSpPr>
        <p:spPr/>
        <p:txBody>
          <a:bodyPr/>
          <a:lstStyle/>
          <a:p>
            <a:pPr eaLnBrk="1" hangingPunct="1"/>
            <a:r>
              <a:rPr lang="en-GB" altLang="en-US" sz="3200"/>
              <a:t>Introducing Your Argument</a:t>
            </a:r>
          </a:p>
        </p:txBody>
      </p:sp>
      <p:sp>
        <p:nvSpPr>
          <p:cNvPr id="6" name="TextBox 5">
            <a:extLst>
              <a:ext uri="{FF2B5EF4-FFF2-40B4-BE49-F238E27FC236}">
                <a16:creationId xmlns:a16="http://schemas.microsoft.com/office/drawing/2014/main" id="{A9222A59-444E-44EC-8A88-B6F64F286C32}"/>
              </a:ext>
            </a:extLst>
          </p:cNvPr>
          <p:cNvSpPr txBox="1">
            <a:spLocks noChangeArrowheads="1"/>
          </p:cNvSpPr>
          <p:nvPr/>
        </p:nvSpPr>
        <p:spPr bwMode="auto">
          <a:xfrm>
            <a:off x="2279650" y="127952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To begin writing your argument, we need an opening paragraph. This needs to introduce the argument in a clear, concise and interesting way. </a:t>
            </a:r>
          </a:p>
          <a:p>
            <a:pPr>
              <a:lnSpc>
                <a:spcPct val="100000"/>
              </a:lnSpc>
              <a:spcBef>
                <a:spcPct val="0"/>
              </a:spcBef>
              <a:buFontTx/>
              <a:buNone/>
            </a:pPr>
            <a:r>
              <a:rPr lang="en-GB" altLang="en-US">
                <a:solidFill>
                  <a:schemeClr val="tx1"/>
                </a:solidFill>
              </a:rPr>
              <a:t>Here’s the opening paragraph in the example:</a:t>
            </a:r>
          </a:p>
        </p:txBody>
      </p:sp>
      <p:sp>
        <p:nvSpPr>
          <p:cNvPr id="5" name="Rectangle 4">
            <a:extLst>
              <a:ext uri="{FF2B5EF4-FFF2-40B4-BE49-F238E27FC236}">
                <a16:creationId xmlns:a16="http://schemas.microsoft.com/office/drawing/2014/main" id="{433BC0E2-313A-4DFA-B7E2-F34389F8E6F2}"/>
              </a:ext>
            </a:extLst>
          </p:cNvPr>
          <p:cNvSpPr/>
          <p:nvPr/>
        </p:nvSpPr>
        <p:spPr>
          <a:xfrm>
            <a:off x="2279650" y="2295526"/>
            <a:ext cx="7632700" cy="1858963"/>
          </a:xfrm>
          <a:prstGeom prst="rect">
            <a:avLst/>
          </a:prstGeom>
          <a:solidFill>
            <a:srgbClr val="FDCF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b="1" dirty="0">
                <a:solidFill>
                  <a:schemeClr val="tx1"/>
                </a:solidFill>
              </a:rPr>
              <a:t>Anyone</a:t>
            </a:r>
            <a:r>
              <a:rPr lang="en-GB" dirty="0">
                <a:solidFill>
                  <a:schemeClr val="tx1"/>
                </a:solidFill>
              </a:rPr>
              <a:t> who has ever been to school knows what it is like to be sent home with piles of homework. For years, teachers have been setting extra maths, spellings and other assignments to be completed outside of regular lesson times. But with the increasing pressures of modern day life, </a:t>
            </a:r>
            <a:r>
              <a:rPr lang="en-GB" b="1" dirty="0">
                <a:solidFill>
                  <a:srgbClr val="F08014"/>
                </a:solidFill>
              </a:rPr>
              <a:t>there is a growing call for homework to be banned. </a:t>
            </a:r>
            <a:r>
              <a:rPr lang="en-GB" b="1" dirty="0">
                <a:solidFill>
                  <a:srgbClr val="FAB001"/>
                </a:solidFill>
              </a:rPr>
              <a:t>Here are some of the arguments for and against. </a:t>
            </a:r>
          </a:p>
        </p:txBody>
      </p:sp>
      <p:grpSp>
        <p:nvGrpSpPr>
          <p:cNvPr id="12" name="Group 11">
            <a:extLst>
              <a:ext uri="{FF2B5EF4-FFF2-40B4-BE49-F238E27FC236}">
                <a16:creationId xmlns:a16="http://schemas.microsoft.com/office/drawing/2014/main" id="{9C04679C-D6F8-432A-9A00-1D4FC1AE5D7C}"/>
              </a:ext>
            </a:extLst>
          </p:cNvPr>
          <p:cNvGrpSpPr>
            <a:grpSpLocks/>
          </p:cNvGrpSpPr>
          <p:nvPr/>
        </p:nvGrpSpPr>
        <p:grpSpPr bwMode="auto">
          <a:xfrm>
            <a:off x="2279650" y="4311651"/>
            <a:ext cx="1887538" cy="1668463"/>
            <a:chOff x="755650" y="4639112"/>
            <a:chExt cx="1886882" cy="1669613"/>
          </a:xfrm>
        </p:grpSpPr>
        <p:sp>
          <p:nvSpPr>
            <p:cNvPr id="9" name="Rectangle 8">
              <a:extLst>
                <a:ext uri="{FF2B5EF4-FFF2-40B4-BE49-F238E27FC236}">
                  <a16:creationId xmlns:a16="http://schemas.microsoft.com/office/drawing/2014/main" id="{DE61C519-1FA8-4E10-947A-0BB503B7F027}"/>
                </a:ext>
              </a:extLst>
            </p:cNvPr>
            <p:cNvSpPr/>
            <p:nvPr/>
          </p:nvSpPr>
          <p:spPr>
            <a:xfrm>
              <a:off x="755650" y="4639112"/>
              <a:ext cx="1886882" cy="16696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a:extLst>
                <a:ext uri="{FF2B5EF4-FFF2-40B4-BE49-F238E27FC236}">
                  <a16:creationId xmlns:a16="http://schemas.microsoft.com/office/drawing/2014/main" id="{136AB1FB-D5A8-4D38-99A0-81449A481810}"/>
                </a:ext>
              </a:extLst>
            </p:cNvPr>
            <p:cNvSpPr/>
            <p:nvPr/>
          </p:nvSpPr>
          <p:spPr>
            <a:xfrm>
              <a:off x="755650" y="4639112"/>
              <a:ext cx="1886882" cy="2684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13" name="Group 12">
            <a:extLst>
              <a:ext uri="{FF2B5EF4-FFF2-40B4-BE49-F238E27FC236}">
                <a16:creationId xmlns:a16="http://schemas.microsoft.com/office/drawing/2014/main" id="{0A00202F-27A2-4DEB-A988-90A75500CB6E}"/>
              </a:ext>
            </a:extLst>
          </p:cNvPr>
          <p:cNvGrpSpPr>
            <a:grpSpLocks/>
          </p:cNvGrpSpPr>
          <p:nvPr/>
        </p:nvGrpSpPr>
        <p:grpSpPr bwMode="auto">
          <a:xfrm>
            <a:off x="6319839" y="4311651"/>
            <a:ext cx="1887537" cy="1668463"/>
            <a:chOff x="755650" y="4639112"/>
            <a:chExt cx="1886882" cy="1669613"/>
          </a:xfrm>
        </p:grpSpPr>
        <p:sp>
          <p:nvSpPr>
            <p:cNvPr id="14" name="Rectangle 13">
              <a:extLst>
                <a:ext uri="{FF2B5EF4-FFF2-40B4-BE49-F238E27FC236}">
                  <a16:creationId xmlns:a16="http://schemas.microsoft.com/office/drawing/2014/main" id="{D8D8F182-4534-470E-8CE0-B796B471FEF8}"/>
                </a:ext>
              </a:extLst>
            </p:cNvPr>
            <p:cNvSpPr/>
            <p:nvPr/>
          </p:nvSpPr>
          <p:spPr>
            <a:xfrm>
              <a:off x="755650" y="4639112"/>
              <a:ext cx="1886882" cy="1669613"/>
            </a:xfrm>
            <a:prstGeom prst="rect">
              <a:avLst/>
            </a:prstGeom>
            <a:solidFill>
              <a:schemeClr val="bg1"/>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ectangle 14">
              <a:extLst>
                <a:ext uri="{FF2B5EF4-FFF2-40B4-BE49-F238E27FC236}">
                  <a16:creationId xmlns:a16="http://schemas.microsoft.com/office/drawing/2014/main" id="{89A65FFC-8089-4345-9BAF-946C7DD6D491}"/>
                </a:ext>
              </a:extLst>
            </p:cNvPr>
            <p:cNvSpPr/>
            <p:nvPr/>
          </p:nvSpPr>
          <p:spPr>
            <a:xfrm>
              <a:off x="755650" y="4639112"/>
              <a:ext cx="1886882" cy="268473"/>
            </a:xfrm>
            <a:prstGeom prst="rect">
              <a:avLst/>
            </a:prstGeom>
            <a:solidFill>
              <a:srgbClr val="FAB001"/>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16" name="Group 15">
            <a:extLst>
              <a:ext uri="{FF2B5EF4-FFF2-40B4-BE49-F238E27FC236}">
                <a16:creationId xmlns:a16="http://schemas.microsoft.com/office/drawing/2014/main" id="{19835F74-1234-469F-9448-CD67321E0186}"/>
              </a:ext>
            </a:extLst>
          </p:cNvPr>
          <p:cNvGrpSpPr>
            <a:grpSpLocks/>
          </p:cNvGrpSpPr>
          <p:nvPr/>
        </p:nvGrpSpPr>
        <p:grpSpPr bwMode="auto">
          <a:xfrm>
            <a:off x="4300538" y="4311651"/>
            <a:ext cx="1885950" cy="1668463"/>
            <a:chOff x="755650" y="4639112"/>
            <a:chExt cx="1886882" cy="1669613"/>
          </a:xfrm>
        </p:grpSpPr>
        <p:sp>
          <p:nvSpPr>
            <p:cNvPr id="17" name="Rectangle 16">
              <a:extLst>
                <a:ext uri="{FF2B5EF4-FFF2-40B4-BE49-F238E27FC236}">
                  <a16:creationId xmlns:a16="http://schemas.microsoft.com/office/drawing/2014/main" id="{D6EE114E-5F58-4052-BF6F-13B374F48235}"/>
                </a:ext>
              </a:extLst>
            </p:cNvPr>
            <p:cNvSpPr/>
            <p:nvPr/>
          </p:nvSpPr>
          <p:spPr>
            <a:xfrm>
              <a:off x="755650" y="4639112"/>
              <a:ext cx="1886882" cy="1669613"/>
            </a:xfrm>
            <a:prstGeom prst="rect">
              <a:avLst/>
            </a:prstGeom>
            <a:solidFill>
              <a:schemeClr val="bg1"/>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a:extLst>
                <a:ext uri="{FF2B5EF4-FFF2-40B4-BE49-F238E27FC236}">
                  <a16:creationId xmlns:a16="http://schemas.microsoft.com/office/drawing/2014/main" id="{CE8E31E5-0869-4A75-9AE3-68600ECF4950}"/>
                </a:ext>
              </a:extLst>
            </p:cNvPr>
            <p:cNvSpPr/>
            <p:nvPr/>
          </p:nvSpPr>
          <p:spPr>
            <a:xfrm>
              <a:off x="755650" y="4639112"/>
              <a:ext cx="1886882" cy="268473"/>
            </a:xfrm>
            <a:prstGeom prst="rect">
              <a:avLst/>
            </a:prstGeom>
            <a:solidFill>
              <a:srgbClr val="F08014"/>
            </a:solidFill>
            <a:ln>
              <a:solidFill>
                <a:srgbClr val="F080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08014"/>
                </a:solidFill>
              </a:endParaRPr>
            </a:p>
          </p:txBody>
        </p:sp>
      </p:grpSp>
      <p:sp>
        <p:nvSpPr>
          <p:cNvPr id="19" name="Rectangle 18">
            <a:extLst>
              <a:ext uri="{FF2B5EF4-FFF2-40B4-BE49-F238E27FC236}">
                <a16:creationId xmlns:a16="http://schemas.microsoft.com/office/drawing/2014/main" id="{7AFBA35F-CEAA-4EED-8EAF-5F6F7BA5F854}"/>
              </a:ext>
            </a:extLst>
          </p:cNvPr>
          <p:cNvSpPr>
            <a:spLocks noChangeArrowheads="1"/>
          </p:cNvSpPr>
          <p:nvPr/>
        </p:nvSpPr>
        <p:spPr bwMode="auto">
          <a:xfrm>
            <a:off x="2413000" y="5081589"/>
            <a:ext cx="14684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Third person</a:t>
            </a:r>
          </a:p>
        </p:txBody>
      </p:sp>
      <p:sp>
        <p:nvSpPr>
          <p:cNvPr id="20" name="Rectangle 19">
            <a:extLst>
              <a:ext uri="{FF2B5EF4-FFF2-40B4-BE49-F238E27FC236}">
                <a16:creationId xmlns:a16="http://schemas.microsoft.com/office/drawing/2014/main" id="{1370C162-8635-433B-B435-5BC5E8E87394}"/>
              </a:ext>
            </a:extLst>
          </p:cNvPr>
          <p:cNvSpPr>
            <a:spLocks noChangeArrowheads="1"/>
          </p:cNvSpPr>
          <p:nvPr/>
        </p:nvSpPr>
        <p:spPr bwMode="auto">
          <a:xfrm>
            <a:off x="4344988" y="4943476"/>
            <a:ext cx="1797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Introducing argument</a:t>
            </a:r>
          </a:p>
        </p:txBody>
      </p:sp>
      <p:sp>
        <p:nvSpPr>
          <p:cNvPr id="21" name="Rectangle 20">
            <a:extLst>
              <a:ext uri="{FF2B5EF4-FFF2-40B4-BE49-F238E27FC236}">
                <a16:creationId xmlns:a16="http://schemas.microsoft.com/office/drawing/2014/main" id="{F399A8FB-A5A0-4E53-893A-CB27141C9EEE}"/>
              </a:ext>
            </a:extLst>
          </p:cNvPr>
          <p:cNvSpPr>
            <a:spLocks noChangeArrowheads="1"/>
          </p:cNvSpPr>
          <p:nvPr/>
        </p:nvSpPr>
        <p:spPr bwMode="auto">
          <a:xfrm>
            <a:off x="6253163" y="4727576"/>
            <a:ext cx="19542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1600">
                <a:solidFill>
                  <a:schemeClr val="tx1"/>
                </a:solidFill>
              </a:rPr>
              <a:t>Explaining what you will be doing in the balanced argument </a:t>
            </a:r>
          </a:p>
        </p:txBody>
      </p:sp>
      <p:grpSp>
        <p:nvGrpSpPr>
          <p:cNvPr id="22" name="Group 21">
            <a:extLst>
              <a:ext uri="{FF2B5EF4-FFF2-40B4-BE49-F238E27FC236}">
                <a16:creationId xmlns:a16="http://schemas.microsoft.com/office/drawing/2014/main" id="{99ECE481-FC66-4971-BD30-1D3DCF3266EC}"/>
              </a:ext>
            </a:extLst>
          </p:cNvPr>
          <p:cNvGrpSpPr>
            <a:grpSpLocks/>
          </p:cNvGrpSpPr>
          <p:nvPr/>
        </p:nvGrpSpPr>
        <p:grpSpPr bwMode="auto">
          <a:xfrm flipH="1">
            <a:off x="8466139" y="4430714"/>
            <a:ext cx="1887537" cy="2039937"/>
            <a:chOff x="749150" y="1470531"/>
            <a:chExt cx="2160114" cy="2039549"/>
          </a:xfrm>
        </p:grpSpPr>
        <p:pic>
          <p:nvPicPr>
            <p:cNvPr id="22540" name="Picture 22">
              <a:extLst>
                <a:ext uri="{FF2B5EF4-FFF2-40B4-BE49-F238E27FC236}">
                  <a16:creationId xmlns:a16="http://schemas.microsoft.com/office/drawing/2014/main" id="{FE7974D1-2C2C-4197-AB6A-EA8D4DE846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50" y="1470531"/>
              <a:ext cx="2160114" cy="2039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1" name="Rectangle 23">
              <a:extLst>
                <a:ext uri="{FF2B5EF4-FFF2-40B4-BE49-F238E27FC236}">
                  <a16:creationId xmlns:a16="http://schemas.microsoft.com/office/drawing/2014/main" id="{9318EA08-FAC6-4A7E-92DE-6CFB72D25AA1}"/>
                </a:ext>
              </a:extLst>
            </p:cNvPr>
            <p:cNvSpPr>
              <a:spLocks noChangeArrowheads="1"/>
            </p:cNvSpPr>
            <p:nvPr/>
          </p:nvSpPr>
          <p:spPr bwMode="auto">
            <a:xfrm>
              <a:off x="749150" y="1540673"/>
              <a:ext cx="2160113" cy="116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1400">
                  <a:solidFill>
                    <a:schemeClr val="tx1"/>
                  </a:solidFill>
                </a:rPr>
                <a:t>You need to introduce the issue in your argument now. Remember, set out the argument clearly!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nodeType="afterGroup">
                            <p:stCondLst>
                              <p:cond delay="500"/>
                            </p:stCondLst>
                            <p:childTnLst>
                              <p:par>
                                <p:cTn id="14" presetID="1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par>
                          <p:cTn id="20" fill="hold" nodeType="afterGroup">
                            <p:stCondLst>
                              <p:cond delay="1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par>
                          <p:cTn id="27" fill="hold" nodeType="afterGroup">
                            <p:stCondLst>
                              <p:cond delay="1500"/>
                            </p:stCondLst>
                            <p:childTnLst>
                              <p:par>
                                <p:cTn id="28" presetID="10"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animBg="1"/>
      <p:bldP spid="19" grpId="0"/>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5C4A90BF-4633-4B0A-B10B-6B22F44849CF}"/>
              </a:ext>
            </a:extLst>
          </p:cNvPr>
          <p:cNvSpPr>
            <a:spLocks noGrp="1" noChangeArrowheads="1"/>
          </p:cNvSpPr>
          <p:nvPr>
            <p:ph type="title"/>
          </p:nvPr>
        </p:nvSpPr>
        <p:spPr/>
        <p:txBody>
          <a:bodyPr/>
          <a:lstStyle/>
          <a:p>
            <a:pPr eaLnBrk="1" hangingPunct="1"/>
            <a:r>
              <a:rPr lang="en-GB" altLang="en-US" sz="3200"/>
              <a:t>Writing the Argument</a:t>
            </a:r>
          </a:p>
        </p:txBody>
      </p:sp>
      <p:sp>
        <p:nvSpPr>
          <p:cNvPr id="23555" name="TextBox 5">
            <a:extLst>
              <a:ext uri="{FF2B5EF4-FFF2-40B4-BE49-F238E27FC236}">
                <a16:creationId xmlns:a16="http://schemas.microsoft.com/office/drawing/2014/main" id="{3CB05217-A388-4696-BB43-4ACC23F775B7}"/>
              </a:ext>
            </a:extLst>
          </p:cNvPr>
          <p:cNvSpPr txBox="1">
            <a:spLocks noChangeArrowheads="1"/>
          </p:cNvSpPr>
          <p:nvPr/>
        </p:nvSpPr>
        <p:spPr bwMode="auto">
          <a:xfrm>
            <a:off x="2187576" y="1473200"/>
            <a:ext cx="488156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Once you have written the introduction to the argument, you then have to write about the different points.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Use your for and against plan to help organise your writing. After the introduction, start a new paragraph with a ‘for’ argument. Remember to write in the third person and to use formal language.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On the next paragraph, write an opposing view from the ‘against’ column of your plan.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Continue this way until you have argued all your points in an equal, balanced way.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Then, it’s time for the final paragraph…</a:t>
            </a:r>
          </a:p>
        </p:txBody>
      </p:sp>
      <p:pic>
        <p:nvPicPr>
          <p:cNvPr id="8" name="Picture 7">
            <a:extLst>
              <a:ext uri="{FF2B5EF4-FFF2-40B4-BE49-F238E27FC236}">
                <a16:creationId xmlns:a16="http://schemas.microsoft.com/office/drawing/2014/main" id="{AA1AC27B-20D4-44F5-808B-5AB9AC032C53}"/>
              </a:ext>
            </a:extLst>
          </p:cNvPr>
          <p:cNvPicPr>
            <a:picLocks noChangeAspect="1"/>
          </p:cNvPicPr>
          <p:nvPr/>
        </p:nvPicPr>
        <p:blipFill>
          <a:blip r:embed="rId2"/>
          <a:stretch>
            <a:fillRect/>
          </a:stretch>
        </p:blipFill>
        <p:spPr>
          <a:xfrm>
            <a:off x="7013649" y="3955613"/>
            <a:ext cx="2990981" cy="2353112"/>
          </a:xfrm>
          <a:prstGeom prst="round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5EBCCA68-A091-44FF-A184-5E3924C73D18}"/>
              </a:ext>
            </a:extLst>
          </p:cNvPr>
          <p:cNvSpPr>
            <a:spLocks noGrp="1" noChangeArrowheads="1"/>
          </p:cNvSpPr>
          <p:nvPr>
            <p:ph type="title"/>
          </p:nvPr>
        </p:nvSpPr>
        <p:spPr/>
        <p:txBody>
          <a:bodyPr/>
          <a:lstStyle/>
          <a:p>
            <a:pPr eaLnBrk="1" hangingPunct="1"/>
            <a:r>
              <a:rPr lang="en-GB" altLang="en-US" sz="3200"/>
              <a:t>Final Paragraph</a:t>
            </a:r>
          </a:p>
        </p:txBody>
      </p:sp>
      <p:sp>
        <p:nvSpPr>
          <p:cNvPr id="6" name="TextBox 5">
            <a:extLst>
              <a:ext uri="{FF2B5EF4-FFF2-40B4-BE49-F238E27FC236}">
                <a16:creationId xmlns:a16="http://schemas.microsoft.com/office/drawing/2014/main" id="{C1285FB3-67BF-43FF-825A-8473C41E7EF7}"/>
              </a:ext>
            </a:extLst>
          </p:cNvPr>
          <p:cNvSpPr txBox="1">
            <a:spLocks noChangeArrowheads="1"/>
          </p:cNvSpPr>
          <p:nvPr/>
        </p:nvSpPr>
        <p:spPr bwMode="auto">
          <a:xfrm>
            <a:off x="2279650" y="1279525"/>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The final paragraph is a bit different. It concludes the argument and includes your own opinion. It is written in the first person (I). </a:t>
            </a:r>
          </a:p>
          <a:p>
            <a:pPr>
              <a:lnSpc>
                <a:spcPct val="100000"/>
              </a:lnSpc>
              <a:spcBef>
                <a:spcPct val="0"/>
              </a:spcBef>
              <a:buFontTx/>
              <a:buNone/>
            </a:pPr>
            <a:r>
              <a:rPr lang="en-GB" altLang="en-US">
                <a:solidFill>
                  <a:schemeClr val="tx1"/>
                </a:solidFill>
              </a:rPr>
              <a:t>Here is the final paragraph in the example. </a:t>
            </a:r>
          </a:p>
        </p:txBody>
      </p:sp>
      <p:sp>
        <p:nvSpPr>
          <p:cNvPr id="5" name="Rectangle 4">
            <a:extLst>
              <a:ext uri="{FF2B5EF4-FFF2-40B4-BE49-F238E27FC236}">
                <a16:creationId xmlns:a16="http://schemas.microsoft.com/office/drawing/2014/main" id="{1C258B59-9758-463E-B360-E49A90B45EF9}"/>
              </a:ext>
            </a:extLst>
          </p:cNvPr>
          <p:cNvSpPr/>
          <p:nvPr/>
        </p:nvSpPr>
        <p:spPr>
          <a:xfrm>
            <a:off x="2279650" y="2295526"/>
            <a:ext cx="7632700" cy="1858963"/>
          </a:xfrm>
          <a:prstGeom prst="rect">
            <a:avLst/>
          </a:prstGeom>
          <a:solidFill>
            <a:srgbClr val="FDCF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600" b="1" dirty="0">
                <a:solidFill>
                  <a:schemeClr val="tx1"/>
                </a:solidFill>
              </a:rPr>
              <a:t>In conclusion, </a:t>
            </a:r>
            <a:r>
              <a:rPr lang="en-GB" sz="1600" dirty="0">
                <a:solidFill>
                  <a:schemeClr val="tx1"/>
                </a:solidFill>
              </a:rPr>
              <a:t>there are many strong arguments for and against banning homework from schools. If it helps a child’s education, then surely homework is a good thing. Then again, time away from studying to play is also incredibly important to a child’s wellbeing. On balance</a:t>
            </a:r>
            <a:r>
              <a:rPr lang="en-GB" sz="1600" b="1" dirty="0">
                <a:solidFill>
                  <a:srgbClr val="F08014"/>
                </a:solidFill>
              </a:rPr>
              <a:t>, I don’t believe homework should be banned </a:t>
            </a:r>
            <a:r>
              <a:rPr lang="en-GB" sz="1600" dirty="0">
                <a:solidFill>
                  <a:schemeClr val="tx1"/>
                </a:solidFill>
              </a:rPr>
              <a:t>because it really is an important part of learning. However, </a:t>
            </a:r>
            <a:r>
              <a:rPr lang="en-GB" sz="1600" b="1" dirty="0">
                <a:solidFill>
                  <a:srgbClr val="FAB001"/>
                </a:solidFill>
              </a:rPr>
              <a:t>I </a:t>
            </a:r>
            <a:r>
              <a:rPr lang="en-GB" sz="1600" dirty="0">
                <a:solidFill>
                  <a:schemeClr val="tx1"/>
                </a:solidFill>
              </a:rPr>
              <a:t>also believe there should still be time in the day for fun! Therefore, perhaps schools should come up with a compromise: keep homework, but don’t set so much! </a:t>
            </a:r>
          </a:p>
        </p:txBody>
      </p:sp>
      <p:grpSp>
        <p:nvGrpSpPr>
          <p:cNvPr id="12" name="Group 11">
            <a:extLst>
              <a:ext uri="{FF2B5EF4-FFF2-40B4-BE49-F238E27FC236}">
                <a16:creationId xmlns:a16="http://schemas.microsoft.com/office/drawing/2014/main" id="{6598BE9A-A935-481F-9427-F57F01C45E10}"/>
              </a:ext>
            </a:extLst>
          </p:cNvPr>
          <p:cNvGrpSpPr>
            <a:grpSpLocks/>
          </p:cNvGrpSpPr>
          <p:nvPr/>
        </p:nvGrpSpPr>
        <p:grpSpPr bwMode="auto">
          <a:xfrm>
            <a:off x="2279650" y="4311651"/>
            <a:ext cx="1887538" cy="1668463"/>
            <a:chOff x="755650" y="4639112"/>
            <a:chExt cx="1886882" cy="1669613"/>
          </a:xfrm>
        </p:grpSpPr>
        <p:sp>
          <p:nvSpPr>
            <p:cNvPr id="9" name="Rectangle 8">
              <a:extLst>
                <a:ext uri="{FF2B5EF4-FFF2-40B4-BE49-F238E27FC236}">
                  <a16:creationId xmlns:a16="http://schemas.microsoft.com/office/drawing/2014/main" id="{03E601E4-1E63-4A71-BB30-1B55806A5275}"/>
                </a:ext>
              </a:extLst>
            </p:cNvPr>
            <p:cNvSpPr/>
            <p:nvPr/>
          </p:nvSpPr>
          <p:spPr>
            <a:xfrm>
              <a:off x="755650" y="4639112"/>
              <a:ext cx="1886882" cy="16696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a:extLst>
                <a:ext uri="{FF2B5EF4-FFF2-40B4-BE49-F238E27FC236}">
                  <a16:creationId xmlns:a16="http://schemas.microsoft.com/office/drawing/2014/main" id="{FE8A333A-887E-4BD1-B29E-663BC21AA776}"/>
                </a:ext>
              </a:extLst>
            </p:cNvPr>
            <p:cNvSpPr/>
            <p:nvPr/>
          </p:nvSpPr>
          <p:spPr>
            <a:xfrm>
              <a:off x="755650" y="4639112"/>
              <a:ext cx="1886882" cy="2684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13" name="Group 12">
            <a:extLst>
              <a:ext uri="{FF2B5EF4-FFF2-40B4-BE49-F238E27FC236}">
                <a16:creationId xmlns:a16="http://schemas.microsoft.com/office/drawing/2014/main" id="{7FFBADA0-048D-4483-989E-07F81EE6ACE3}"/>
              </a:ext>
            </a:extLst>
          </p:cNvPr>
          <p:cNvGrpSpPr>
            <a:grpSpLocks/>
          </p:cNvGrpSpPr>
          <p:nvPr/>
        </p:nvGrpSpPr>
        <p:grpSpPr bwMode="auto">
          <a:xfrm>
            <a:off x="6319839" y="4311651"/>
            <a:ext cx="1887537" cy="1668463"/>
            <a:chOff x="755650" y="4639112"/>
            <a:chExt cx="1886882" cy="1669613"/>
          </a:xfrm>
        </p:grpSpPr>
        <p:sp>
          <p:nvSpPr>
            <p:cNvPr id="14" name="Rectangle 13">
              <a:extLst>
                <a:ext uri="{FF2B5EF4-FFF2-40B4-BE49-F238E27FC236}">
                  <a16:creationId xmlns:a16="http://schemas.microsoft.com/office/drawing/2014/main" id="{E0EB0EE2-7AD0-4F4E-A964-33FBC5B799E5}"/>
                </a:ext>
              </a:extLst>
            </p:cNvPr>
            <p:cNvSpPr/>
            <p:nvPr/>
          </p:nvSpPr>
          <p:spPr>
            <a:xfrm>
              <a:off x="755650" y="4639112"/>
              <a:ext cx="1886882" cy="1669613"/>
            </a:xfrm>
            <a:prstGeom prst="rect">
              <a:avLst/>
            </a:prstGeom>
            <a:solidFill>
              <a:schemeClr val="bg1"/>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ectangle 14">
              <a:extLst>
                <a:ext uri="{FF2B5EF4-FFF2-40B4-BE49-F238E27FC236}">
                  <a16:creationId xmlns:a16="http://schemas.microsoft.com/office/drawing/2014/main" id="{12155F66-6CA8-41C7-BE4F-383697ADF7EA}"/>
                </a:ext>
              </a:extLst>
            </p:cNvPr>
            <p:cNvSpPr/>
            <p:nvPr/>
          </p:nvSpPr>
          <p:spPr>
            <a:xfrm>
              <a:off x="755650" y="4639112"/>
              <a:ext cx="1886882" cy="268473"/>
            </a:xfrm>
            <a:prstGeom prst="rect">
              <a:avLst/>
            </a:prstGeom>
            <a:solidFill>
              <a:srgbClr val="FAB001"/>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16" name="Group 15">
            <a:extLst>
              <a:ext uri="{FF2B5EF4-FFF2-40B4-BE49-F238E27FC236}">
                <a16:creationId xmlns:a16="http://schemas.microsoft.com/office/drawing/2014/main" id="{EFDD3888-84D2-4CC0-9C2D-8DB66BE00EEF}"/>
              </a:ext>
            </a:extLst>
          </p:cNvPr>
          <p:cNvGrpSpPr>
            <a:grpSpLocks/>
          </p:cNvGrpSpPr>
          <p:nvPr/>
        </p:nvGrpSpPr>
        <p:grpSpPr bwMode="auto">
          <a:xfrm>
            <a:off x="4300538" y="4311651"/>
            <a:ext cx="1885950" cy="1668463"/>
            <a:chOff x="755650" y="4639112"/>
            <a:chExt cx="1886882" cy="1669613"/>
          </a:xfrm>
        </p:grpSpPr>
        <p:sp>
          <p:nvSpPr>
            <p:cNvPr id="17" name="Rectangle 16">
              <a:extLst>
                <a:ext uri="{FF2B5EF4-FFF2-40B4-BE49-F238E27FC236}">
                  <a16:creationId xmlns:a16="http://schemas.microsoft.com/office/drawing/2014/main" id="{89F4EC82-8E54-4121-9FDD-E081B8355EC5}"/>
                </a:ext>
              </a:extLst>
            </p:cNvPr>
            <p:cNvSpPr/>
            <p:nvPr/>
          </p:nvSpPr>
          <p:spPr>
            <a:xfrm>
              <a:off x="755650" y="4639112"/>
              <a:ext cx="1886882" cy="1669613"/>
            </a:xfrm>
            <a:prstGeom prst="rect">
              <a:avLst/>
            </a:prstGeom>
            <a:solidFill>
              <a:schemeClr val="bg1"/>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a:extLst>
                <a:ext uri="{FF2B5EF4-FFF2-40B4-BE49-F238E27FC236}">
                  <a16:creationId xmlns:a16="http://schemas.microsoft.com/office/drawing/2014/main" id="{39915F0F-14EB-4627-A18E-F9A7247B3811}"/>
                </a:ext>
              </a:extLst>
            </p:cNvPr>
            <p:cNvSpPr/>
            <p:nvPr/>
          </p:nvSpPr>
          <p:spPr>
            <a:xfrm>
              <a:off x="755650" y="4639112"/>
              <a:ext cx="1886882" cy="268473"/>
            </a:xfrm>
            <a:prstGeom prst="rect">
              <a:avLst/>
            </a:prstGeom>
            <a:solidFill>
              <a:srgbClr val="F08014"/>
            </a:solidFill>
            <a:ln>
              <a:solidFill>
                <a:srgbClr val="F080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08014"/>
                </a:solidFill>
              </a:endParaRPr>
            </a:p>
          </p:txBody>
        </p:sp>
      </p:grpSp>
      <p:sp>
        <p:nvSpPr>
          <p:cNvPr id="19" name="Rectangle 18">
            <a:extLst>
              <a:ext uri="{FF2B5EF4-FFF2-40B4-BE49-F238E27FC236}">
                <a16:creationId xmlns:a16="http://schemas.microsoft.com/office/drawing/2014/main" id="{803FC635-4CF0-445A-BBE4-70BB9D2D90F0}"/>
              </a:ext>
            </a:extLst>
          </p:cNvPr>
          <p:cNvSpPr>
            <a:spLocks noChangeArrowheads="1"/>
          </p:cNvSpPr>
          <p:nvPr/>
        </p:nvSpPr>
        <p:spPr bwMode="auto">
          <a:xfrm>
            <a:off x="2420939" y="4932363"/>
            <a:ext cx="15700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Concluding </a:t>
            </a:r>
            <a:br>
              <a:rPr lang="en-GB" altLang="en-US">
                <a:solidFill>
                  <a:schemeClr val="tx1"/>
                </a:solidFill>
              </a:rPr>
            </a:br>
            <a:r>
              <a:rPr lang="en-GB" altLang="en-US">
                <a:solidFill>
                  <a:schemeClr val="tx1"/>
                </a:solidFill>
              </a:rPr>
              <a:t>the argument</a:t>
            </a:r>
          </a:p>
        </p:txBody>
      </p:sp>
      <p:sp>
        <p:nvSpPr>
          <p:cNvPr id="20" name="Rectangle 19">
            <a:extLst>
              <a:ext uri="{FF2B5EF4-FFF2-40B4-BE49-F238E27FC236}">
                <a16:creationId xmlns:a16="http://schemas.microsoft.com/office/drawing/2014/main" id="{EC43409F-EC2B-4DA2-B4EA-1AACDE3C3A70}"/>
              </a:ext>
            </a:extLst>
          </p:cNvPr>
          <p:cNvSpPr>
            <a:spLocks noChangeArrowheads="1"/>
          </p:cNvSpPr>
          <p:nvPr/>
        </p:nvSpPr>
        <p:spPr bwMode="auto">
          <a:xfrm>
            <a:off x="4545013" y="4906963"/>
            <a:ext cx="1397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Your opinion</a:t>
            </a:r>
          </a:p>
        </p:txBody>
      </p:sp>
      <p:sp>
        <p:nvSpPr>
          <p:cNvPr id="21" name="Rectangle 20">
            <a:extLst>
              <a:ext uri="{FF2B5EF4-FFF2-40B4-BE49-F238E27FC236}">
                <a16:creationId xmlns:a16="http://schemas.microsoft.com/office/drawing/2014/main" id="{5C932875-9EA6-43B2-9B75-8E476D626632}"/>
              </a:ext>
            </a:extLst>
          </p:cNvPr>
          <p:cNvSpPr>
            <a:spLocks noChangeArrowheads="1"/>
          </p:cNvSpPr>
          <p:nvPr/>
        </p:nvSpPr>
        <p:spPr bwMode="auto">
          <a:xfrm>
            <a:off x="6337301" y="4932363"/>
            <a:ext cx="19526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First </a:t>
            </a:r>
          </a:p>
          <a:p>
            <a:pPr algn="ctr">
              <a:lnSpc>
                <a:spcPct val="100000"/>
              </a:lnSpc>
              <a:spcBef>
                <a:spcPct val="0"/>
              </a:spcBef>
              <a:buFontTx/>
              <a:buNone/>
            </a:pPr>
            <a:r>
              <a:rPr lang="en-GB" altLang="en-US">
                <a:solidFill>
                  <a:schemeClr val="tx1"/>
                </a:solidFill>
              </a:rPr>
              <a:t>person</a:t>
            </a:r>
          </a:p>
        </p:txBody>
      </p:sp>
      <p:grpSp>
        <p:nvGrpSpPr>
          <p:cNvPr id="22" name="Group 21">
            <a:extLst>
              <a:ext uri="{FF2B5EF4-FFF2-40B4-BE49-F238E27FC236}">
                <a16:creationId xmlns:a16="http://schemas.microsoft.com/office/drawing/2014/main" id="{0028B24B-FF64-4178-82D7-B3D8FB91CA74}"/>
              </a:ext>
            </a:extLst>
          </p:cNvPr>
          <p:cNvGrpSpPr>
            <a:grpSpLocks/>
          </p:cNvGrpSpPr>
          <p:nvPr/>
        </p:nvGrpSpPr>
        <p:grpSpPr bwMode="auto">
          <a:xfrm flipH="1">
            <a:off x="8466139" y="4430714"/>
            <a:ext cx="1887537" cy="2039937"/>
            <a:chOff x="749150" y="1470531"/>
            <a:chExt cx="2160114" cy="2039549"/>
          </a:xfrm>
        </p:grpSpPr>
        <p:pic>
          <p:nvPicPr>
            <p:cNvPr id="24588" name="Picture 22">
              <a:extLst>
                <a:ext uri="{FF2B5EF4-FFF2-40B4-BE49-F238E27FC236}">
                  <a16:creationId xmlns:a16="http://schemas.microsoft.com/office/drawing/2014/main" id="{49D8B0A5-7989-4771-9FDD-083DF6642F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50" y="1470531"/>
              <a:ext cx="2160114" cy="2039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9" name="Rectangle 23">
              <a:extLst>
                <a:ext uri="{FF2B5EF4-FFF2-40B4-BE49-F238E27FC236}">
                  <a16:creationId xmlns:a16="http://schemas.microsoft.com/office/drawing/2014/main" id="{589C8311-891D-4917-BF63-20AE7581E428}"/>
                </a:ext>
              </a:extLst>
            </p:cNvPr>
            <p:cNvSpPr>
              <a:spLocks noChangeArrowheads="1"/>
            </p:cNvSpPr>
            <p:nvPr/>
          </p:nvSpPr>
          <p:spPr bwMode="auto">
            <a:xfrm>
              <a:off x="749151" y="1731303"/>
              <a:ext cx="2160113" cy="830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1600">
                  <a:solidFill>
                    <a:schemeClr val="tx1"/>
                  </a:solidFill>
                </a:rPr>
                <a:t>Now write the final paragraph for your argument.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nodeType="afterGroup">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nodeType="afterGroup">
                            <p:stCondLst>
                              <p:cond delay="1000"/>
                            </p:stCondLst>
                            <p:childTnLst>
                              <p:par>
                                <p:cTn id="23" presetID="10" presetClass="entr" presetSubtype="0"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nodeType="afterGroup">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nodeType="afterGroup">
                            <p:stCondLst>
                              <p:cond delay="2000"/>
                            </p:stCondLst>
                            <p:childTnLst>
                              <p:par>
                                <p:cTn id="31" presetID="10" presetClass="entr" presetSubtype="0"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nodeType="afterGroup">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animBg="1"/>
      <p:bldP spid="19" grpId="0"/>
      <p:bldP spid="20" grpId="0"/>
      <p:bldP spid="21"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548</Words>
  <Application>Microsoft Office PowerPoint</Application>
  <PresentationFormat>Widescreen</PresentationFormat>
  <Paragraphs>63</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Twinkl</vt:lpstr>
      <vt:lpstr>Twinkl SemiBold</vt:lpstr>
      <vt:lpstr>Office Theme</vt:lpstr>
      <vt:lpstr>Part 2: Useful Words and Phrases</vt:lpstr>
      <vt:lpstr>Useful Words and Phrases</vt:lpstr>
      <vt:lpstr>Introducing Your Argument</vt:lpstr>
      <vt:lpstr>Writing the Argument</vt:lpstr>
      <vt:lpstr>Final Paragraph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2: Useful Words and Phrases</dc:title>
  <dc:creator>Lauren Molloy</dc:creator>
  <cp:lastModifiedBy>Lauren Molloy</cp:lastModifiedBy>
  <cp:revision>1</cp:revision>
  <dcterms:created xsi:type="dcterms:W3CDTF">2020-04-19T23:33:52Z</dcterms:created>
  <dcterms:modified xsi:type="dcterms:W3CDTF">2020-04-19T23:34:30Z</dcterms:modified>
</cp:coreProperties>
</file>