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83" d="100"/>
          <a:sy n="83" d="100"/>
        </p:scale>
        <p:origin x="-2688"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theme" Target="theme/theme1.xml"/><Relationship Id="rId1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printerSettings" Target="printerSettings/printerSettings1.bin"/><Relationship Id="rId9" Type="http://schemas.openxmlformats.org/officeDocument/2006/relationships/presProps" Target="presProps.xml"/><Relationship Id="rId1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E4A596C0-F5DF-2643-8BA3-D7032DA22AB9}" type="datetimeFigureOut">
              <a:rPr lang="en-US" smtClean="0"/>
              <a:t>10/05/20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EF771A-A90F-F343-8568-B9864B1970F8}" type="slidenum">
              <a:rPr lang="en-US" smtClean="0"/>
              <a:t>‹#›</a:t>
            </a:fld>
            <a:endParaRPr lang="en-US"/>
          </a:p>
        </p:txBody>
      </p:sp>
    </p:spTree>
    <p:extLst>
      <p:ext uri="{BB962C8B-B14F-4D97-AF65-F5344CB8AC3E}">
        <p14:creationId xmlns:p14="http://schemas.microsoft.com/office/powerpoint/2010/main" val="2943738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E4A596C0-F5DF-2643-8BA3-D7032DA22AB9}" type="datetimeFigureOut">
              <a:rPr lang="en-US" smtClean="0"/>
              <a:t>10/05/20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EF771A-A90F-F343-8568-B9864B1970F8}" type="slidenum">
              <a:rPr lang="en-US" smtClean="0"/>
              <a:t>‹#›</a:t>
            </a:fld>
            <a:endParaRPr lang="en-US"/>
          </a:p>
        </p:txBody>
      </p:sp>
    </p:spTree>
    <p:extLst>
      <p:ext uri="{BB962C8B-B14F-4D97-AF65-F5344CB8AC3E}">
        <p14:creationId xmlns:p14="http://schemas.microsoft.com/office/powerpoint/2010/main" val="33006660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E4A596C0-F5DF-2643-8BA3-D7032DA22AB9}" type="datetimeFigureOut">
              <a:rPr lang="en-US" smtClean="0"/>
              <a:t>10/05/20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EF771A-A90F-F343-8568-B9864B1970F8}" type="slidenum">
              <a:rPr lang="en-US" smtClean="0"/>
              <a:t>‹#›</a:t>
            </a:fld>
            <a:endParaRPr lang="en-US"/>
          </a:p>
        </p:txBody>
      </p:sp>
    </p:spTree>
    <p:extLst>
      <p:ext uri="{BB962C8B-B14F-4D97-AF65-F5344CB8AC3E}">
        <p14:creationId xmlns:p14="http://schemas.microsoft.com/office/powerpoint/2010/main" val="1317606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E4A596C0-F5DF-2643-8BA3-D7032DA22AB9}" type="datetimeFigureOut">
              <a:rPr lang="en-US" smtClean="0"/>
              <a:t>10/05/20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EF771A-A90F-F343-8568-B9864B1970F8}" type="slidenum">
              <a:rPr lang="en-US" smtClean="0"/>
              <a:t>‹#›</a:t>
            </a:fld>
            <a:endParaRPr lang="en-US"/>
          </a:p>
        </p:txBody>
      </p:sp>
    </p:spTree>
    <p:extLst>
      <p:ext uri="{BB962C8B-B14F-4D97-AF65-F5344CB8AC3E}">
        <p14:creationId xmlns:p14="http://schemas.microsoft.com/office/powerpoint/2010/main" val="2667182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E4A596C0-F5DF-2643-8BA3-D7032DA22AB9}" type="datetimeFigureOut">
              <a:rPr lang="en-US" smtClean="0"/>
              <a:t>10/05/20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DEF771A-A90F-F343-8568-B9864B1970F8}" type="slidenum">
              <a:rPr lang="en-US" smtClean="0"/>
              <a:t>‹#›</a:t>
            </a:fld>
            <a:endParaRPr lang="en-US"/>
          </a:p>
        </p:txBody>
      </p:sp>
    </p:spTree>
    <p:extLst>
      <p:ext uri="{BB962C8B-B14F-4D97-AF65-F5344CB8AC3E}">
        <p14:creationId xmlns:p14="http://schemas.microsoft.com/office/powerpoint/2010/main" val="25249712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E4A596C0-F5DF-2643-8BA3-D7032DA22AB9}" type="datetimeFigureOut">
              <a:rPr lang="en-US" smtClean="0"/>
              <a:t>10/05/20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DEF771A-A90F-F343-8568-B9864B1970F8}" type="slidenum">
              <a:rPr lang="en-US" smtClean="0"/>
              <a:t>‹#›</a:t>
            </a:fld>
            <a:endParaRPr lang="en-US"/>
          </a:p>
        </p:txBody>
      </p:sp>
    </p:spTree>
    <p:extLst>
      <p:ext uri="{BB962C8B-B14F-4D97-AF65-F5344CB8AC3E}">
        <p14:creationId xmlns:p14="http://schemas.microsoft.com/office/powerpoint/2010/main" val="36168583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A596C0-F5DF-2643-8BA3-D7032DA22AB9}" type="datetimeFigureOut">
              <a:rPr lang="en-US" smtClean="0"/>
              <a:t>10/05/20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DEF771A-A90F-F343-8568-B9864B1970F8}" type="slidenum">
              <a:rPr lang="en-US" smtClean="0"/>
              <a:t>‹#›</a:t>
            </a:fld>
            <a:endParaRPr lang="en-US"/>
          </a:p>
        </p:txBody>
      </p:sp>
    </p:spTree>
    <p:extLst>
      <p:ext uri="{BB962C8B-B14F-4D97-AF65-F5344CB8AC3E}">
        <p14:creationId xmlns:p14="http://schemas.microsoft.com/office/powerpoint/2010/main" val="12780172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E4A596C0-F5DF-2643-8BA3-D7032DA22AB9}" type="datetimeFigureOut">
              <a:rPr lang="en-US" smtClean="0"/>
              <a:t>10/05/20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EF771A-A90F-F343-8568-B9864B1970F8}" type="slidenum">
              <a:rPr lang="en-US" smtClean="0"/>
              <a:t>‹#›</a:t>
            </a:fld>
            <a:endParaRPr lang="en-US"/>
          </a:p>
        </p:txBody>
      </p:sp>
    </p:spTree>
    <p:extLst>
      <p:ext uri="{BB962C8B-B14F-4D97-AF65-F5344CB8AC3E}">
        <p14:creationId xmlns:p14="http://schemas.microsoft.com/office/powerpoint/2010/main" val="35215341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E4A596C0-F5DF-2643-8BA3-D7032DA22AB9}" type="datetimeFigureOut">
              <a:rPr lang="en-US" smtClean="0"/>
              <a:t>10/05/20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EF771A-A90F-F343-8568-B9864B1970F8}" type="slidenum">
              <a:rPr lang="en-US" smtClean="0"/>
              <a:t>‹#›</a:t>
            </a:fld>
            <a:endParaRPr lang="en-US"/>
          </a:p>
        </p:txBody>
      </p:sp>
    </p:spTree>
    <p:extLst>
      <p:ext uri="{BB962C8B-B14F-4D97-AF65-F5344CB8AC3E}">
        <p14:creationId xmlns:p14="http://schemas.microsoft.com/office/powerpoint/2010/main" val="31282268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E4A596C0-F5DF-2643-8BA3-D7032DA22AB9}" type="datetimeFigureOut">
              <a:rPr lang="en-US" smtClean="0"/>
              <a:t>10/05/20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EF771A-A90F-F343-8568-B9864B1970F8}" type="slidenum">
              <a:rPr lang="en-US" smtClean="0"/>
              <a:t>‹#›</a:t>
            </a:fld>
            <a:endParaRPr lang="en-US"/>
          </a:p>
        </p:txBody>
      </p:sp>
    </p:spTree>
    <p:extLst>
      <p:ext uri="{BB962C8B-B14F-4D97-AF65-F5344CB8AC3E}">
        <p14:creationId xmlns:p14="http://schemas.microsoft.com/office/powerpoint/2010/main" val="72294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E4A596C0-F5DF-2643-8BA3-D7032DA22AB9}" type="datetimeFigureOut">
              <a:rPr lang="en-US" smtClean="0"/>
              <a:t>10/05/20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EF771A-A90F-F343-8568-B9864B1970F8}" type="slidenum">
              <a:rPr lang="en-US" smtClean="0"/>
              <a:t>‹#›</a:t>
            </a:fld>
            <a:endParaRPr lang="en-US"/>
          </a:p>
        </p:txBody>
      </p:sp>
    </p:spTree>
    <p:extLst>
      <p:ext uri="{BB962C8B-B14F-4D97-AF65-F5344CB8AC3E}">
        <p14:creationId xmlns:p14="http://schemas.microsoft.com/office/powerpoint/2010/main" val="214149442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A596C0-F5DF-2643-8BA3-D7032DA22AB9}" type="datetimeFigureOut">
              <a:rPr lang="en-US" smtClean="0"/>
              <a:t>10/05/20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EF771A-A90F-F343-8568-B9864B1970F8}" type="slidenum">
              <a:rPr lang="en-US" smtClean="0"/>
              <a:t>‹#›</a:t>
            </a:fld>
            <a:endParaRPr lang="en-US"/>
          </a:p>
        </p:txBody>
      </p:sp>
    </p:spTree>
    <p:extLst>
      <p:ext uri="{BB962C8B-B14F-4D97-AF65-F5344CB8AC3E}">
        <p14:creationId xmlns:p14="http://schemas.microsoft.com/office/powerpoint/2010/main" val="39431408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alphaModFix amt="25000"/>
          </a:blip>
          <a:stretch>
            <a:fillRect/>
          </a:stretch>
        </p:blipFill>
        <p:spPr>
          <a:xfrm>
            <a:off x="152400" y="114300"/>
            <a:ext cx="8839200" cy="6629400"/>
          </a:xfrm>
          <a:prstGeom prst="rect">
            <a:avLst/>
          </a:prstGeom>
        </p:spPr>
      </p:pic>
      <p:sp>
        <p:nvSpPr>
          <p:cNvPr id="5" name="Title 1"/>
          <p:cNvSpPr>
            <a:spLocks noGrp="1"/>
          </p:cNvSpPr>
          <p:nvPr>
            <p:ph type="ctrTitle"/>
          </p:nvPr>
        </p:nvSpPr>
        <p:spPr>
          <a:xfrm>
            <a:off x="152400" y="2291787"/>
            <a:ext cx="8839200" cy="1557621"/>
          </a:xfrm>
        </p:spPr>
        <p:txBody>
          <a:bodyPr>
            <a:noAutofit/>
          </a:bodyPr>
          <a:lstStyle/>
          <a:p>
            <a:r>
              <a:rPr lang="en-US" sz="6600" dirty="0" smtClean="0"/>
              <a:t>Wonders of the World</a:t>
            </a:r>
            <a:endParaRPr lang="en-US" sz="6600" dirty="0"/>
          </a:p>
        </p:txBody>
      </p:sp>
    </p:spTree>
    <p:extLst>
      <p:ext uri="{BB962C8B-B14F-4D97-AF65-F5344CB8AC3E}">
        <p14:creationId xmlns:p14="http://schemas.microsoft.com/office/powerpoint/2010/main" val="1182694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US" dirty="0" smtClean="0"/>
              <a:t>Galapagos Islands</a:t>
            </a:r>
            <a:endParaRPr lang="en-US" dirty="0"/>
          </a:p>
        </p:txBody>
      </p:sp>
      <p:pic>
        <p:nvPicPr>
          <p:cNvPr id="5" name="Content Placeholder 3"/>
          <p:cNvPicPr>
            <a:picLocks noGrp="1"/>
          </p:cNvPicPr>
          <p:nvPr>
            <p:ph idx="1"/>
          </p:nvPr>
        </p:nvPicPr>
        <p:blipFill>
          <a:blip r:embed="rId2">
            <a:extLst>
              <a:ext uri="{28A0092B-C50C-407E-A947-70E740481C1C}">
                <a14:useLocalDpi xmlns:a14="http://schemas.microsoft.com/office/drawing/2010/main" val="0"/>
              </a:ext>
            </a:extLst>
          </a:blip>
          <a:srcRect t="6003" b="6003"/>
          <a:stretch>
            <a:fillRect/>
          </a:stretch>
        </p:blipFill>
        <p:spPr bwMode="auto">
          <a:prstGeom prst="rect">
            <a:avLst/>
          </a:prstGeom>
          <a:noFill/>
          <a:ln>
            <a:noFill/>
          </a:ln>
        </p:spPr>
      </p:pic>
    </p:spTree>
    <p:extLst>
      <p:ext uri="{BB962C8B-B14F-4D97-AF65-F5344CB8AC3E}">
        <p14:creationId xmlns:p14="http://schemas.microsoft.com/office/powerpoint/2010/main" val="14646418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292735" y="679450"/>
            <a:ext cx="8863330" cy="5803900"/>
          </a:xfrm>
          <a:prstGeom prst="rect">
            <a:avLst/>
          </a:prstGeom>
          <a:noFill/>
          <a:ln>
            <a:noFill/>
          </a:ln>
        </p:spPr>
      </p:pic>
      <p:sp>
        <p:nvSpPr>
          <p:cNvPr id="5" name="Oval 4"/>
          <p:cNvSpPr/>
          <p:nvPr/>
        </p:nvSpPr>
        <p:spPr>
          <a:xfrm>
            <a:off x="3704334" y="1693761"/>
            <a:ext cx="128980" cy="109133"/>
          </a:xfrm>
          <a:prstGeom prst="ellipse">
            <a:avLst/>
          </a:prstGeom>
          <a:solidFill>
            <a:srgbClr val="3366FF"/>
          </a:solidFill>
          <a:ln>
            <a:solidFill>
              <a:srgbClr val="3366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Oval 5"/>
          <p:cNvSpPr/>
          <p:nvPr/>
        </p:nvSpPr>
        <p:spPr>
          <a:xfrm>
            <a:off x="1240201" y="3903975"/>
            <a:ext cx="128980" cy="109133"/>
          </a:xfrm>
          <a:prstGeom prst="ellipse">
            <a:avLst/>
          </a:prstGeom>
          <a:solidFill>
            <a:srgbClr val="FF8000"/>
          </a:solidFill>
          <a:ln>
            <a:solidFill>
              <a:srgbClr val="FF8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TextBox 6"/>
          <p:cNvSpPr txBox="1"/>
          <p:nvPr/>
        </p:nvSpPr>
        <p:spPr>
          <a:xfrm>
            <a:off x="416707" y="4013108"/>
            <a:ext cx="1137265" cy="923330"/>
          </a:xfrm>
          <a:prstGeom prst="rect">
            <a:avLst/>
          </a:prstGeom>
          <a:noFill/>
        </p:spPr>
        <p:txBody>
          <a:bodyPr wrap="square" rtlCol="0">
            <a:spAutoFit/>
          </a:bodyPr>
          <a:lstStyle/>
          <a:p>
            <a:pPr algn="ctr"/>
            <a:r>
              <a:rPr lang="en-US" dirty="0" smtClean="0">
                <a:solidFill>
                  <a:srgbClr val="FF6600"/>
                </a:solidFill>
              </a:rPr>
              <a:t>South </a:t>
            </a:r>
          </a:p>
          <a:p>
            <a:pPr algn="ctr"/>
            <a:r>
              <a:rPr lang="en-US" dirty="0" smtClean="0">
                <a:solidFill>
                  <a:srgbClr val="FF6600"/>
                </a:solidFill>
              </a:rPr>
              <a:t>America</a:t>
            </a:r>
          </a:p>
          <a:p>
            <a:pPr algn="ctr"/>
            <a:r>
              <a:rPr lang="en-US" dirty="0" smtClean="0">
                <a:solidFill>
                  <a:srgbClr val="FF6600"/>
                </a:solidFill>
              </a:rPr>
              <a:t>(Ecuador)</a:t>
            </a:r>
            <a:endParaRPr lang="en-US" dirty="0">
              <a:solidFill>
                <a:srgbClr val="FF6600"/>
              </a:solidFill>
            </a:endParaRPr>
          </a:p>
        </p:txBody>
      </p:sp>
      <p:sp>
        <p:nvSpPr>
          <p:cNvPr id="8" name="TextBox 7"/>
          <p:cNvSpPr txBox="1"/>
          <p:nvPr/>
        </p:nvSpPr>
        <p:spPr>
          <a:xfrm>
            <a:off x="2617517" y="1479728"/>
            <a:ext cx="1057790" cy="646331"/>
          </a:xfrm>
          <a:prstGeom prst="rect">
            <a:avLst/>
          </a:prstGeom>
          <a:noFill/>
        </p:spPr>
        <p:txBody>
          <a:bodyPr wrap="square" rtlCol="0">
            <a:spAutoFit/>
          </a:bodyPr>
          <a:lstStyle/>
          <a:p>
            <a:pPr algn="ctr"/>
            <a:r>
              <a:rPr lang="en-US" dirty="0" smtClean="0">
                <a:solidFill>
                  <a:schemeClr val="tx2">
                    <a:lumMod val="60000"/>
                    <a:lumOff val="40000"/>
                  </a:schemeClr>
                </a:solidFill>
              </a:rPr>
              <a:t>Northern Ireland</a:t>
            </a:r>
            <a:endParaRPr lang="en-US" dirty="0">
              <a:solidFill>
                <a:schemeClr val="tx2">
                  <a:lumMod val="60000"/>
                  <a:lumOff val="40000"/>
                </a:schemeClr>
              </a:solidFill>
            </a:endParaRPr>
          </a:p>
        </p:txBody>
      </p:sp>
    </p:spTree>
    <p:extLst>
      <p:ext uri="{BB962C8B-B14F-4D97-AF65-F5344CB8AC3E}">
        <p14:creationId xmlns:p14="http://schemas.microsoft.com/office/powerpoint/2010/main" val="6077110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History of the Galapagos Islands</a:t>
            </a:r>
            <a:endParaRPr lang="en-US" dirty="0"/>
          </a:p>
        </p:txBody>
      </p:sp>
      <p:sp>
        <p:nvSpPr>
          <p:cNvPr id="3" name="Content Placeholder 2"/>
          <p:cNvSpPr>
            <a:spLocks noGrp="1"/>
          </p:cNvSpPr>
          <p:nvPr>
            <p:ph idx="1"/>
          </p:nvPr>
        </p:nvSpPr>
        <p:spPr/>
        <p:txBody>
          <a:bodyPr>
            <a:normAutofit fontScale="55000" lnSpcReduction="20000"/>
          </a:bodyPr>
          <a:lstStyle/>
          <a:p>
            <a:pPr marL="0" indent="0">
              <a:buNone/>
            </a:pPr>
            <a:r>
              <a:rPr lang="en-US" dirty="0" smtClean="0"/>
              <a:t>The Galapagos form an archipelago, which means a large group of islands, of 18 major islands of lots of smaller islands.</a:t>
            </a:r>
          </a:p>
          <a:p>
            <a:pPr marL="0" indent="0">
              <a:buNone/>
            </a:pPr>
            <a:endParaRPr lang="en-US" dirty="0"/>
          </a:p>
          <a:p>
            <a:pPr marL="0" indent="0">
              <a:buNone/>
            </a:pPr>
            <a:r>
              <a:rPr lang="en-US" dirty="0" smtClean="0"/>
              <a:t>The islands came out of the deep dark depths of the ocean about four million years ago after volcanic activity on the ocean floor.</a:t>
            </a:r>
          </a:p>
          <a:p>
            <a:pPr marL="0" indent="0">
              <a:buNone/>
            </a:pPr>
            <a:endParaRPr lang="en-US" dirty="0"/>
          </a:p>
          <a:p>
            <a:pPr marL="0" indent="0">
              <a:buNone/>
            </a:pPr>
            <a:r>
              <a:rPr lang="en-US" dirty="0" smtClean="0"/>
              <a:t>In 1535 these amazing islands were discovered by Panamanian bishop Fray Tom</a:t>
            </a:r>
            <a:r>
              <a:rPr lang="en-US" dirty="0"/>
              <a:t>a</a:t>
            </a:r>
            <a:r>
              <a:rPr lang="en-US" dirty="0" smtClean="0"/>
              <a:t>s de </a:t>
            </a:r>
            <a:r>
              <a:rPr lang="en-US" dirty="0" err="1" smtClean="0"/>
              <a:t>Berlanga</a:t>
            </a:r>
            <a:r>
              <a:rPr lang="en-US" dirty="0"/>
              <a:t> </a:t>
            </a:r>
            <a:r>
              <a:rPr lang="en-US" dirty="0" smtClean="0"/>
              <a:t>while he was sailing away to Lima, Peru.</a:t>
            </a:r>
          </a:p>
          <a:p>
            <a:pPr marL="0" indent="0">
              <a:buNone/>
            </a:pPr>
            <a:endParaRPr lang="en-US" dirty="0"/>
          </a:p>
          <a:p>
            <a:pPr marL="0" indent="0">
              <a:buNone/>
            </a:pPr>
            <a:r>
              <a:rPr lang="en-US" dirty="0" smtClean="0"/>
              <a:t>Many years later, Abraham </a:t>
            </a:r>
            <a:r>
              <a:rPr lang="en-US" dirty="0" err="1" smtClean="0"/>
              <a:t>Ortelius</a:t>
            </a:r>
            <a:r>
              <a:rPr lang="en-US" dirty="0" smtClean="0"/>
              <a:t> named them Galapagos because of the saddle-</a:t>
            </a:r>
            <a:r>
              <a:rPr lang="en-US" dirty="0" err="1" smtClean="0"/>
              <a:t>shapped</a:t>
            </a:r>
            <a:r>
              <a:rPr lang="en-US" dirty="0" smtClean="0"/>
              <a:t> shell of the giant tortoises that live there.  In Spanish, ‘</a:t>
            </a:r>
            <a:r>
              <a:rPr lang="en-US" dirty="0" err="1" smtClean="0"/>
              <a:t>galapagos</a:t>
            </a:r>
            <a:r>
              <a:rPr lang="en-US" dirty="0" smtClean="0"/>
              <a:t>’ means ‘saddle’.</a:t>
            </a:r>
          </a:p>
          <a:p>
            <a:pPr marL="0" indent="0">
              <a:buNone/>
            </a:pPr>
            <a:endParaRPr lang="en-US" dirty="0"/>
          </a:p>
          <a:p>
            <a:pPr marL="0" indent="0">
              <a:buNone/>
            </a:pPr>
            <a:r>
              <a:rPr lang="en-US" dirty="0" smtClean="0"/>
              <a:t>After that absolutely nothing happened.  For hundreds of years the islands stayed abandoned, except for pirates of course, whalers and buccaneers who used them as hideouts.  In 1832, Ecuador claimed the islands and the 1959 declared them a national park.</a:t>
            </a:r>
            <a:endParaRPr lang="en-US" dirty="0"/>
          </a:p>
        </p:txBody>
      </p:sp>
    </p:spTree>
    <p:extLst>
      <p:ext uri="{BB962C8B-B14F-4D97-AF65-F5344CB8AC3E}">
        <p14:creationId xmlns:p14="http://schemas.microsoft.com/office/powerpoint/2010/main" val="23894881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are the Galapagos Islands?</a:t>
            </a:r>
            <a:endParaRPr lang="en-US" dirty="0"/>
          </a:p>
        </p:txBody>
      </p:sp>
      <p:sp>
        <p:nvSpPr>
          <p:cNvPr id="3" name="Content Placeholder 2"/>
          <p:cNvSpPr>
            <a:spLocks noGrp="1"/>
          </p:cNvSpPr>
          <p:nvPr>
            <p:ph idx="1"/>
          </p:nvPr>
        </p:nvSpPr>
        <p:spPr/>
        <p:txBody>
          <a:bodyPr>
            <a:normAutofit fontScale="77500" lnSpcReduction="20000"/>
          </a:bodyPr>
          <a:lstStyle/>
          <a:p>
            <a:pPr marL="0" indent="0">
              <a:buNone/>
            </a:pPr>
            <a:r>
              <a:rPr lang="en-US" dirty="0" smtClean="0"/>
              <a:t>The Galapagos Islands are a volcanic archipelago which belongs to Ecuador, which is nearly 900km miles west of its mainland.</a:t>
            </a:r>
          </a:p>
          <a:p>
            <a:pPr marL="0" indent="0">
              <a:buNone/>
            </a:pPr>
            <a:endParaRPr lang="en-US" dirty="0"/>
          </a:p>
          <a:p>
            <a:pPr marL="0" indent="0">
              <a:buNone/>
            </a:pPr>
            <a:r>
              <a:rPr lang="en-US" dirty="0" smtClean="0"/>
              <a:t>The Galapagos go right across the equator line and are in the Pacific Ocean.</a:t>
            </a:r>
          </a:p>
          <a:p>
            <a:pPr marL="0" indent="0">
              <a:buNone/>
            </a:pPr>
            <a:endParaRPr lang="en-US" dirty="0"/>
          </a:p>
          <a:p>
            <a:pPr marL="0" indent="0">
              <a:buNone/>
            </a:pPr>
            <a:r>
              <a:rPr lang="en-US" dirty="0" smtClean="0"/>
              <a:t>There are 18 main islands, 3 smaller islands and 107 islets </a:t>
            </a:r>
            <a:r>
              <a:rPr lang="en-US" smtClean="0"/>
              <a:t>or </a:t>
            </a:r>
            <a:r>
              <a:rPr lang="en-US" smtClean="0"/>
              <a:t>rocks</a:t>
            </a:r>
            <a:r>
              <a:rPr lang="en-US" dirty="0" smtClean="0"/>
              <a:t>.  The largest of the islands is </a:t>
            </a:r>
            <a:r>
              <a:rPr lang="en-US" dirty="0" err="1" smtClean="0"/>
              <a:t>Isabela</a:t>
            </a:r>
            <a:r>
              <a:rPr lang="en-US" dirty="0" smtClean="0"/>
              <a:t>.</a:t>
            </a:r>
          </a:p>
          <a:p>
            <a:pPr marL="0" indent="0">
              <a:buNone/>
            </a:pPr>
            <a:endParaRPr lang="en-US" dirty="0"/>
          </a:p>
          <a:p>
            <a:pPr marL="0" indent="0">
              <a:buNone/>
            </a:pPr>
            <a:r>
              <a:rPr lang="en-US" dirty="0" smtClean="0"/>
              <a:t>Only five of the islands have people living on them; </a:t>
            </a:r>
            <a:r>
              <a:rPr lang="en-US" dirty="0" err="1" smtClean="0"/>
              <a:t>Baltra</a:t>
            </a:r>
            <a:r>
              <a:rPr lang="en-US" dirty="0" smtClean="0"/>
              <a:t>, Santa Cruz, San Cristobal, </a:t>
            </a:r>
            <a:r>
              <a:rPr lang="en-US" dirty="0" err="1" smtClean="0"/>
              <a:t>Isabela</a:t>
            </a:r>
            <a:r>
              <a:rPr lang="en-US" dirty="0" smtClean="0"/>
              <a:t> and </a:t>
            </a:r>
            <a:r>
              <a:rPr lang="en-US" dirty="0" err="1" smtClean="0"/>
              <a:t>Floreana</a:t>
            </a:r>
            <a:r>
              <a:rPr lang="en-US" dirty="0" smtClean="0"/>
              <a:t>.</a:t>
            </a:r>
            <a:endParaRPr lang="en-US" dirty="0"/>
          </a:p>
        </p:txBody>
      </p:sp>
    </p:spTree>
    <p:extLst>
      <p:ext uri="{BB962C8B-B14F-4D97-AF65-F5344CB8AC3E}">
        <p14:creationId xmlns:p14="http://schemas.microsoft.com/office/powerpoint/2010/main" val="17953177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lived on the island before humans came?</a:t>
            </a:r>
            <a:endParaRPr lang="en-US" dirty="0"/>
          </a:p>
        </p:txBody>
      </p:sp>
      <p:sp>
        <p:nvSpPr>
          <p:cNvPr id="3" name="Content Placeholder 2"/>
          <p:cNvSpPr>
            <a:spLocks noGrp="1"/>
          </p:cNvSpPr>
          <p:nvPr>
            <p:ph idx="1"/>
          </p:nvPr>
        </p:nvSpPr>
        <p:spPr/>
        <p:txBody>
          <a:bodyPr>
            <a:normAutofit fontScale="47500" lnSpcReduction="20000"/>
          </a:bodyPr>
          <a:lstStyle/>
          <a:p>
            <a:pPr marL="0" indent="0">
              <a:buNone/>
            </a:pPr>
            <a:r>
              <a:rPr lang="en-US" dirty="0" smtClean="0"/>
              <a:t>There are absolutely humongous tortoises on the islands and can you guess how they arrived there?  Well they actually floated on the ocean currents.</a:t>
            </a:r>
          </a:p>
          <a:p>
            <a:pPr marL="0" indent="0">
              <a:buNone/>
            </a:pPr>
            <a:endParaRPr lang="en-US" dirty="0"/>
          </a:p>
          <a:p>
            <a:pPr marL="0" indent="0">
              <a:buNone/>
            </a:pPr>
            <a:r>
              <a:rPr lang="en-US" dirty="0" smtClean="0"/>
              <a:t>Iguanas and other small animals possibly latched onto tree trunks or other natural rafts and followed the currents as well.</a:t>
            </a:r>
          </a:p>
          <a:p>
            <a:pPr marL="0" indent="0">
              <a:buNone/>
            </a:pPr>
            <a:endParaRPr lang="en-US" dirty="0"/>
          </a:p>
          <a:p>
            <a:pPr marL="0" indent="0">
              <a:buNone/>
            </a:pPr>
            <a:r>
              <a:rPr lang="en-US" dirty="0" smtClean="0"/>
              <a:t>There are seven species of lava lizards but good luck finding a frog or other amphibian here</a:t>
            </a:r>
            <a:r>
              <a:rPr lang="mr-IN" dirty="0" smtClean="0"/>
              <a:t>…</a:t>
            </a:r>
            <a:r>
              <a:rPr lang="en-GB" dirty="0" smtClean="0"/>
              <a:t> they don’t exist!</a:t>
            </a:r>
          </a:p>
          <a:p>
            <a:pPr marL="0" indent="0">
              <a:buNone/>
            </a:pPr>
            <a:endParaRPr lang="en-GB" dirty="0"/>
          </a:p>
          <a:p>
            <a:pPr marL="0" indent="0">
              <a:buNone/>
            </a:pPr>
            <a:r>
              <a:rPr lang="en-GB" dirty="0" smtClean="0"/>
              <a:t>You also won’t find any mammals as they certainly wouldn’t be able to take the scorching heat from the journey or the long periods where animals have to go without food.</a:t>
            </a:r>
          </a:p>
          <a:p>
            <a:pPr marL="0" indent="0">
              <a:buNone/>
            </a:pPr>
            <a:endParaRPr lang="en-GB" dirty="0"/>
          </a:p>
          <a:p>
            <a:pPr marL="0" indent="0">
              <a:buNone/>
            </a:pPr>
            <a:r>
              <a:rPr lang="en-GB" dirty="0" smtClean="0"/>
              <a:t>There is a cute little fellow called the </a:t>
            </a:r>
            <a:r>
              <a:rPr lang="en-GB" dirty="0" err="1" smtClean="0"/>
              <a:t>Galpapgos</a:t>
            </a:r>
            <a:r>
              <a:rPr lang="en-GB" dirty="0" smtClean="0"/>
              <a:t> Penguin and he’s one of the smallest penguins in the world.  He or she is the only animals to cross the equator into the Northern Hemisphere.  They would be cool to see.</a:t>
            </a:r>
          </a:p>
          <a:p>
            <a:pPr marL="0" indent="0">
              <a:buNone/>
            </a:pPr>
            <a:endParaRPr lang="en-GB" dirty="0"/>
          </a:p>
          <a:p>
            <a:pPr marL="0" indent="0">
              <a:buNone/>
            </a:pPr>
            <a:r>
              <a:rPr lang="en-GB" dirty="0" smtClean="0"/>
              <a:t>You also get sea lions as well as whales and dolphins.  Sally Lightfoot crabs are everywhere!  They scuttle along the rocky shores.</a:t>
            </a:r>
          </a:p>
          <a:p>
            <a:pPr marL="0" indent="0">
              <a:buNone/>
            </a:pPr>
            <a:endParaRPr lang="en-GB" dirty="0"/>
          </a:p>
          <a:p>
            <a:pPr marL="0" indent="0">
              <a:buNone/>
            </a:pPr>
            <a:r>
              <a:rPr lang="en-GB" dirty="0" smtClean="0"/>
              <a:t>There are 13 species of gorgeous finches.  They are called Darwin’s finches and they played a big role in Charles Darwin’s theory of evolution.</a:t>
            </a:r>
            <a:endParaRPr lang="en-US" dirty="0"/>
          </a:p>
        </p:txBody>
      </p:sp>
    </p:spTree>
    <p:extLst>
      <p:ext uri="{BB962C8B-B14F-4D97-AF65-F5344CB8AC3E}">
        <p14:creationId xmlns:p14="http://schemas.microsoft.com/office/powerpoint/2010/main" val="31829028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28</TotalTime>
  <Words>466</Words>
  <Application>Microsoft Macintosh PowerPoint</Application>
  <PresentationFormat>On-screen Show (4:3)</PresentationFormat>
  <Paragraphs>38</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Wonders of the World</vt:lpstr>
      <vt:lpstr>Galapagos Islands</vt:lpstr>
      <vt:lpstr>PowerPoint Presentation</vt:lpstr>
      <vt:lpstr>History of the Galapagos Islands</vt:lpstr>
      <vt:lpstr>What are the Galapagos Islands?</vt:lpstr>
      <vt:lpstr>What lived on the island before humans came?</vt:lpstr>
    </vt:vector>
  </TitlesOfParts>
  <Company>AG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Wonders of the World</dc:title>
  <dc:creator>Ashleigh Gillespie</dc:creator>
  <cp:lastModifiedBy>Ashleigh Gillespie</cp:lastModifiedBy>
  <cp:revision>4</cp:revision>
  <dcterms:created xsi:type="dcterms:W3CDTF">2020-05-10T13:41:27Z</dcterms:created>
  <dcterms:modified xsi:type="dcterms:W3CDTF">2020-05-10T14:22:24Z</dcterms:modified>
</cp:coreProperties>
</file>