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7" r:id="rId6"/>
    <p:sldId id="270" r:id="rId7"/>
    <p:sldId id="271" r:id="rId8"/>
    <p:sldId id="272" r:id="rId9"/>
    <p:sldId id="273" r:id="rId10"/>
    <p:sldId id="274" r:id="rId11"/>
    <p:sldId id="275" r:id="rId12"/>
    <p:sldId id="276" r:id="rId13"/>
    <p:sldId id="267" r:id="rId14"/>
  </p:sldIdLst>
  <p:sldSz cx="9144000" cy="6858000" type="screen4x3"/>
  <p:notesSz cx="6858000" cy="9144000"/>
  <p:embeddedFontLst>
    <p:embeddedFont>
      <p:font typeface="Twinkl" panose="020B0604020202020204" charset="0"/>
      <p:regular r:id="rId17"/>
      <p:bold r:id="rId18"/>
    </p:embeddedFont>
    <p:embeddedFont>
      <p:font typeface="Calibri" panose="020F0502020204030204" pitchFamily="34" charset="0"/>
      <p:regular r:id="rId19"/>
      <p:bold r:id="rId20"/>
      <p:italic r:id="rId21"/>
      <p:boldItalic r:id="rId22"/>
    </p:embeddedFont>
    <p:embeddedFont>
      <p:font typeface="Twinkl SemiBold" charset="0"/>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903"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639A"/>
    <a:srgbClr val="DE1E5A"/>
    <a:srgbClr val="013F7B"/>
    <a:srgbClr val="005D93"/>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1" autoAdjust="0"/>
    <p:restoredTop sz="94660"/>
  </p:normalViewPr>
  <p:slideViewPr>
    <p:cSldViewPr snapToGrid="0" showGuides="1">
      <p:cViewPr varScale="1">
        <p:scale>
          <a:sx n="73" d="100"/>
          <a:sy n="73" d="100"/>
        </p:scale>
        <p:origin x="594" y="78"/>
      </p:cViewPr>
      <p:guideLst>
        <p:guide orient="horz" pos="2160"/>
        <p:guide pos="2903"/>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twinkl.co.uk/resource/t-t-4882-new-years-resolution-writing-frame"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t-t-2545242-new-year-activity-booklet" TargetMode="External"/><Relationship Id="rId2" Type="http://schemas.openxmlformats.org/officeDocument/2006/relationships/hyperlink" Target="https://www.twinkl.co.uk/resource/t-t-8735-happy-new-year-worksheet" TargetMode="External"/><Relationship Id="rId1" Type="http://schemas.openxmlformats.org/officeDocument/2006/relationships/slideLayout" Target="../slideLayouts/slideLayout3.xml"/><Relationship Id="rId5" Type="http://schemas.openxmlformats.org/officeDocument/2006/relationships/hyperlink" Target="https://www.twinkl.co.uk/resource/t-t-16970-counting-down-to-new-years-board-game" TargetMode="External"/><Relationship Id="rId4" Type="http://schemas.openxmlformats.org/officeDocument/2006/relationships/hyperlink" Target="https://www.twinkl.co.uk/resource/t2-e-4658-ks2-random-acts-of-kindness-story-writing-differentiated-activity-sheet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BA22FC-514D-41A4-B2DC-B6D194F2275F}"/>
              </a:ext>
            </a:extLst>
          </p:cNvPr>
          <p:cNvSpPr/>
          <p:nvPr/>
        </p:nvSpPr>
        <p:spPr>
          <a:xfrm>
            <a:off x="764732" y="2479188"/>
            <a:ext cx="6345195" cy="1121219"/>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In 1582, Pope Gregory XIII introduced the calendar we </a:t>
            </a:r>
            <a:br>
              <a:rPr lang="en-GB" sz="1600" dirty="0">
                <a:latin typeface="Twinkl" pitchFamily="50" charset="0"/>
              </a:rPr>
            </a:br>
            <a:r>
              <a:rPr lang="en-GB" sz="1600" dirty="0">
                <a:latin typeface="Twinkl" pitchFamily="50" charset="0"/>
              </a:rPr>
              <a:t>use today called the Gregorian calendar. This was </a:t>
            </a:r>
            <a:br>
              <a:rPr lang="en-GB" sz="1600" dirty="0">
                <a:latin typeface="Twinkl" pitchFamily="50" charset="0"/>
              </a:rPr>
            </a:br>
            <a:r>
              <a:rPr lang="en-GB" sz="1600" dirty="0">
                <a:latin typeface="Twinkl" pitchFamily="50" charset="0"/>
              </a:rPr>
              <a:t>based on having a leap year ever four years to keep </a:t>
            </a:r>
            <a:br>
              <a:rPr lang="en-GB" sz="1600" dirty="0">
                <a:latin typeface="Twinkl" pitchFamily="50" charset="0"/>
              </a:rPr>
            </a:br>
            <a:r>
              <a:rPr lang="en-GB" sz="1600" dirty="0">
                <a:latin typeface="Twinkl" pitchFamily="50" charset="0"/>
              </a:rPr>
              <a:t>the calendar correct.</a:t>
            </a:r>
          </a:p>
        </p:txBody>
      </p:sp>
      <p:sp>
        <p:nvSpPr>
          <p:cNvPr id="10" name="Rectangle 9">
            <a:extLst>
              <a:ext uri="{FF2B5EF4-FFF2-40B4-BE49-F238E27FC236}">
                <a16:creationId xmlns:a16="http://schemas.microsoft.com/office/drawing/2014/main" id="{3971F30C-C5CA-4473-A2C3-FB939BBE74B5}"/>
              </a:ext>
            </a:extLst>
          </p:cNvPr>
          <p:cNvSpPr/>
          <p:nvPr/>
        </p:nvSpPr>
        <p:spPr>
          <a:xfrm>
            <a:off x="778985" y="2477825"/>
            <a:ext cx="6296153" cy="1121219"/>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So, Julius Caesar introduced a new calendar named after </a:t>
            </a:r>
            <a:br>
              <a:rPr lang="en-GB" sz="1600" dirty="0">
                <a:latin typeface="Twinkl" pitchFamily="50" charset="0"/>
              </a:rPr>
            </a:br>
            <a:r>
              <a:rPr lang="en-GB" sz="1600" dirty="0">
                <a:latin typeface="Twinkl" pitchFamily="50" charset="0"/>
              </a:rPr>
              <a:t>him: The Julian Calendar and 45BC was the first New </a:t>
            </a:r>
            <a:br>
              <a:rPr lang="en-GB" sz="1600" dirty="0">
                <a:latin typeface="Twinkl" pitchFamily="50" charset="0"/>
              </a:rPr>
            </a:br>
            <a:r>
              <a:rPr lang="en-GB" sz="1600" dirty="0">
                <a:latin typeface="Twinkl" pitchFamily="50" charset="0"/>
              </a:rPr>
              <a:t>Year’s Day on the 1</a:t>
            </a:r>
            <a:r>
              <a:rPr lang="en-GB" sz="1600" baseline="30000" dirty="0">
                <a:latin typeface="Twinkl" pitchFamily="50" charset="0"/>
              </a:rPr>
              <a:t>st</a:t>
            </a:r>
            <a:r>
              <a:rPr lang="en-GB" sz="1600" dirty="0">
                <a:latin typeface="Twinkl" pitchFamily="50" charset="0"/>
              </a:rPr>
              <a:t> of January.</a:t>
            </a:r>
          </a:p>
        </p:txBody>
      </p:sp>
      <p:sp>
        <p:nvSpPr>
          <p:cNvPr id="11" name="Rectangle 10">
            <a:extLst>
              <a:ext uri="{FF2B5EF4-FFF2-40B4-BE49-F238E27FC236}">
                <a16:creationId xmlns:a16="http://schemas.microsoft.com/office/drawing/2014/main" id="{FFCD1400-A3BF-44C8-9D55-9356791D90EC}"/>
              </a:ext>
            </a:extLst>
          </p:cNvPr>
          <p:cNvSpPr/>
          <p:nvPr/>
        </p:nvSpPr>
        <p:spPr>
          <a:xfrm>
            <a:off x="764823" y="2481460"/>
            <a:ext cx="6314355" cy="1121219"/>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There are still places in the world and different religions </a:t>
            </a:r>
            <a:br>
              <a:rPr lang="en-GB" sz="1600" dirty="0">
                <a:latin typeface="Twinkl" pitchFamily="50" charset="0"/>
              </a:rPr>
            </a:br>
            <a:r>
              <a:rPr lang="en-GB" sz="1600" dirty="0">
                <a:latin typeface="Twinkl" pitchFamily="50" charset="0"/>
              </a:rPr>
              <a:t>who use different calendars such as Ethiopia, Iran </a:t>
            </a:r>
            <a:br>
              <a:rPr lang="en-GB" sz="1600" dirty="0">
                <a:latin typeface="Twinkl" pitchFamily="50" charset="0"/>
              </a:rPr>
            </a:br>
            <a:r>
              <a:rPr lang="en-GB" sz="1600" dirty="0">
                <a:latin typeface="Twinkl" pitchFamily="50" charset="0"/>
              </a:rPr>
              <a:t>and Nepal.</a:t>
            </a:r>
          </a:p>
        </p:txBody>
      </p:sp>
      <p:pic>
        <p:nvPicPr>
          <p:cNvPr id="12" name="Picture 11">
            <a:extLst>
              <a:ext uri="{FF2B5EF4-FFF2-40B4-BE49-F238E27FC236}">
                <a16:creationId xmlns:a16="http://schemas.microsoft.com/office/drawing/2014/main" id="{11DFE0A2-F923-40A6-8FF4-6B5D45EFB3F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443" r="21443"/>
          <a:stretch/>
        </p:blipFill>
        <p:spPr>
          <a:xfrm>
            <a:off x="5838496" y="2479188"/>
            <a:ext cx="2540681" cy="2540681"/>
          </a:xfrm>
          <a:prstGeom prst="flowChartConnector">
            <a:avLst/>
          </a:prstGeom>
        </p:spPr>
      </p:pic>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Are There Different Calendars?</a:t>
            </a:r>
          </a:p>
        </p:txBody>
      </p:sp>
      <p:sp>
        <p:nvSpPr>
          <p:cNvPr id="5" name="Rectangle 4"/>
          <p:cNvSpPr/>
          <p:nvPr/>
        </p:nvSpPr>
        <p:spPr>
          <a:xfrm>
            <a:off x="746478" y="1839871"/>
            <a:ext cx="7632700" cy="492443"/>
          </a:xfrm>
          <a:prstGeom prst="rect">
            <a:avLst/>
          </a:prstGeom>
        </p:spPr>
        <p:txBody>
          <a:bodyPr wrap="square" lIns="108000" tIns="0" rIns="0" bIns="0">
            <a:spAutoFit/>
          </a:bodyPr>
          <a:lstStyle/>
          <a:p>
            <a:pPr>
              <a:spcBef>
                <a:spcPct val="0"/>
              </a:spcBef>
            </a:pPr>
            <a:r>
              <a:rPr lang="en-GB" altLang="en-US" sz="1600" dirty="0">
                <a:latin typeface="Twinkl" pitchFamily="2" charset="0"/>
                <a:ea typeface="Twinkl" pitchFamily="2" charset="0"/>
                <a:cs typeface="Twinkl" pitchFamily="2" charset="0"/>
              </a:rPr>
              <a:t>Before the year 45BC, we used a calendar based on the cycle of the moon but there were frequent problems with this getting out of sync.</a:t>
            </a:r>
          </a:p>
        </p:txBody>
      </p:sp>
      <p:sp>
        <p:nvSpPr>
          <p:cNvPr id="2" name="Oval 1">
            <a:extLst>
              <a:ext uri="{FF2B5EF4-FFF2-40B4-BE49-F238E27FC236}">
                <a16:creationId xmlns:a16="http://schemas.microsoft.com/office/drawing/2014/main" id="{2998E71F-9BFE-4332-BE1D-B01669ECFE75}"/>
              </a:ext>
            </a:extLst>
          </p:cNvPr>
          <p:cNvSpPr/>
          <p:nvPr/>
        </p:nvSpPr>
        <p:spPr>
          <a:xfrm>
            <a:off x="5838496" y="2479188"/>
            <a:ext cx="2540681" cy="2540681"/>
          </a:xfrm>
          <a:prstGeom prst="ellipse">
            <a:avLst/>
          </a:prstGeom>
          <a:no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C5EF8926-F1A8-4CD6-A02B-DF7A48AFDCE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8743"/>
          <a:stretch/>
        </p:blipFill>
        <p:spPr>
          <a:xfrm>
            <a:off x="5194539" y="2265992"/>
            <a:ext cx="4560742" cy="4592008"/>
          </a:xfrm>
          <a:prstGeom prst="rect">
            <a:avLst/>
          </a:prstGeom>
        </p:spPr>
      </p:pic>
      <p:sp>
        <p:nvSpPr>
          <p:cNvPr id="14" name="Find Out More">
            <a:extLst>
              <a:ext uri="{FF2B5EF4-FFF2-40B4-BE49-F238E27FC236}">
                <a16:creationId xmlns:a16="http://schemas.microsoft.com/office/drawing/2014/main" id="{4B1415ED-113F-45A9-846F-2C6906BE742A}"/>
              </a:ext>
            </a:extLst>
          </p:cNvPr>
          <p:cNvSpPr txBox="1">
            <a:spLocks/>
          </p:cNvSpPr>
          <p:nvPr/>
        </p:nvSpPr>
        <p:spPr>
          <a:xfrm>
            <a:off x="746478" y="5747657"/>
            <a:ext cx="1940737" cy="346909"/>
          </a:xfrm>
          <a:prstGeom prst="roundRect">
            <a:avLst>
              <a:gd name="adj" fmla="val 0"/>
            </a:avLst>
          </a:prstGeom>
          <a:solidFill>
            <a:srgbClr val="00639A"/>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solidFill>
                  <a:schemeClr val="bg1"/>
                </a:solidFill>
                <a:latin typeface="Twinkl SemiBold" pitchFamily="2" charset="0"/>
              </a:rPr>
              <a:t>Find Out More</a:t>
            </a:r>
            <a:r>
              <a:rPr lang="en-GB" sz="1400" b="0" dirty="0">
                <a:solidFill>
                  <a:schemeClr val="bg1"/>
                </a:solidFill>
                <a:latin typeface="Twinkl SemiBold" pitchFamily="2" charset="0"/>
              </a:rPr>
              <a:t>:</a:t>
            </a:r>
          </a:p>
        </p:txBody>
      </p:sp>
      <p:sp>
        <p:nvSpPr>
          <p:cNvPr id="15" name="Rectangle 14">
            <a:extLst>
              <a:ext uri="{FF2B5EF4-FFF2-40B4-BE49-F238E27FC236}">
                <a16:creationId xmlns:a16="http://schemas.microsoft.com/office/drawing/2014/main" id="{D54F8093-9BAE-47A8-9649-8CF18413156A}"/>
              </a:ext>
            </a:extLst>
          </p:cNvPr>
          <p:cNvSpPr/>
          <p:nvPr/>
        </p:nvSpPr>
        <p:spPr>
          <a:xfrm>
            <a:off x="746477" y="3770791"/>
            <a:ext cx="7632700" cy="738664"/>
          </a:xfrm>
          <a:prstGeom prst="rect">
            <a:avLst/>
          </a:prstGeom>
        </p:spPr>
        <p:txBody>
          <a:bodyPr wrap="square" lIns="108000" tIns="0" rIns="0" bIns="0">
            <a:spAutoFit/>
          </a:bodyPr>
          <a:lstStyle/>
          <a:p>
            <a:pPr>
              <a:defRPr/>
            </a:pPr>
            <a:r>
              <a:rPr lang="en-GB" sz="1600" dirty="0">
                <a:latin typeface="Twinkl" pitchFamily="50" charset="0"/>
              </a:rPr>
              <a:t>Why not find out the names of as many calendars</a:t>
            </a:r>
            <a:br>
              <a:rPr lang="en-GB" sz="1600" dirty="0">
                <a:latin typeface="Twinkl" pitchFamily="50" charset="0"/>
              </a:rPr>
            </a:br>
            <a:r>
              <a:rPr lang="en-GB" sz="1600" dirty="0">
                <a:latin typeface="Twinkl" pitchFamily="50" charset="0"/>
              </a:rPr>
              <a:t>as you can that are still used today and what </a:t>
            </a:r>
            <a:br>
              <a:rPr lang="en-GB" sz="1600" dirty="0">
                <a:latin typeface="Twinkl" pitchFamily="50" charset="0"/>
              </a:rPr>
            </a:br>
            <a:r>
              <a:rPr lang="en-GB" sz="1600" dirty="0">
                <a:latin typeface="Twinkl" pitchFamily="50" charset="0"/>
              </a:rPr>
              <a:t>the differences are.</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righ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4"/>
                    </p:tgtEl>
                  </p:cond>
                </p:stCondLst>
                <p:endSync evt="end" delay="0">
                  <p:rtn val="all"/>
                </p:endSync>
                <p:childTnLst>
                  <p:par>
                    <p:cTn id="14" fill="hold">
                      <p:stCondLst>
                        <p:cond delay="0"/>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childTnLst>
              </p:cTn>
              <p:nextCondLst>
                <p:cond evt="onClick" delay="0">
                  <p:tgtEl>
                    <p:spTgt spid="14"/>
                  </p:tgtEl>
                </p:cond>
              </p:nextCondLst>
            </p:seq>
          </p:childTnLst>
        </p:cTn>
      </p:par>
    </p:tnLst>
    <p:bldLst>
      <p:bldP spid="10" grpId="0" animBg="1"/>
      <p:bldP spid="11" grpId="0" animBg="1"/>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BA22FC-514D-41A4-B2DC-B6D194F2275F}"/>
              </a:ext>
            </a:extLst>
          </p:cNvPr>
          <p:cNvSpPr/>
          <p:nvPr/>
        </p:nvSpPr>
        <p:spPr>
          <a:xfrm>
            <a:off x="764824" y="2695519"/>
            <a:ext cx="6668072" cy="91564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Not everyone stuck to the 1</a:t>
            </a:r>
            <a:r>
              <a:rPr lang="en-GB" sz="1600" baseline="30000" dirty="0">
                <a:latin typeface="Twinkl" pitchFamily="50" charset="0"/>
              </a:rPr>
              <a:t>st</a:t>
            </a:r>
            <a:r>
              <a:rPr lang="en-GB" sz="1600" dirty="0">
                <a:latin typeface="Twinkl" pitchFamily="50" charset="0"/>
              </a:rPr>
              <a:t> of January. Pope Gregory’s calendar </a:t>
            </a:r>
            <a:br>
              <a:rPr lang="en-GB" sz="1600" dirty="0">
                <a:latin typeface="Twinkl" pitchFamily="50" charset="0"/>
              </a:rPr>
            </a:br>
            <a:r>
              <a:rPr lang="en-GB" sz="1600" dirty="0">
                <a:latin typeface="Twinkl" pitchFamily="50" charset="0"/>
              </a:rPr>
              <a:t>in 1572 had 1</a:t>
            </a:r>
            <a:r>
              <a:rPr lang="en-GB" sz="1600" baseline="30000" dirty="0">
                <a:latin typeface="Twinkl" pitchFamily="50" charset="0"/>
              </a:rPr>
              <a:t>st</a:t>
            </a:r>
            <a:r>
              <a:rPr lang="en-GB" sz="1600" dirty="0">
                <a:latin typeface="Twinkl" pitchFamily="50" charset="0"/>
              </a:rPr>
              <a:t> of January as the start but the spread of this </a:t>
            </a:r>
            <a:br>
              <a:rPr lang="en-GB" sz="1600" dirty="0">
                <a:latin typeface="Twinkl" pitchFamily="50" charset="0"/>
              </a:rPr>
            </a:br>
            <a:r>
              <a:rPr lang="en-GB" sz="1600" dirty="0">
                <a:latin typeface="Twinkl" pitchFamily="50" charset="0"/>
              </a:rPr>
              <a:t>official date was gradual.</a:t>
            </a:r>
          </a:p>
        </p:txBody>
      </p:sp>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Why January 1</a:t>
            </a:r>
            <a:r>
              <a:rPr lang="en-GB" sz="3600" baseline="30000" dirty="0">
                <a:solidFill>
                  <a:schemeClr val="bg1"/>
                </a:solidFill>
                <a:latin typeface="Twinkl SemiBold" pitchFamily="2" charset="0"/>
              </a:rPr>
              <a:t>st</a:t>
            </a:r>
            <a:r>
              <a:rPr lang="en-GB" sz="3600" dirty="0">
                <a:solidFill>
                  <a:schemeClr val="bg1"/>
                </a:solidFill>
                <a:latin typeface="Twinkl SemiBold" pitchFamily="2" charset="0"/>
              </a:rPr>
              <a:t>?</a:t>
            </a:r>
          </a:p>
        </p:txBody>
      </p:sp>
      <p:sp>
        <p:nvSpPr>
          <p:cNvPr id="5" name="Rectangle 4"/>
          <p:cNvSpPr/>
          <p:nvPr/>
        </p:nvSpPr>
        <p:spPr>
          <a:xfrm>
            <a:off x="746478" y="1839871"/>
            <a:ext cx="7632700" cy="738664"/>
          </a:xfrm>
          <a:prstGeom prst="rect">
            <a:avLst/>
          </a:prstGeom>
        </p:spPr>
        <p:txBody>
          <a:bodyPr wrap="square" lIns="108000" tIns="0" rIns="0" bIns="0">
            <a:spAutoFit/>
          </a:bodyPr>
          <a:lstStyle/>
          <a:p>
            <a:pPr>
              <a:spcBef>
                <a:spcPct val="0"/>
              </a:spcBef>
            </a:pPr>
            <a:r>
              <a:rPr lang="en-GB" altLang="en-US" sz="1600" dirty="0">
                <a:latin typeface="Twinkl" pitchFamily="2" charset="0"/>
                <a:ea typeface="Twinkl" pitchFamily="2" charset="0"/>
                <a:cs typeface="Twinkl" pitchFamily="2" charset="0"/>
              </a:rPr>
              <a:t>In short, Julius Caesar chose the 1</a:t>
            </a:r>
            <a:r>
              <a:rPr lang="en-GB" altLang="en-US" sz="1600" baseline="30000" dirty="0">
                <a:latin typeface="Twinkl" pitchFamily="2" charset="0"/>
                <a:ea typeface="Twinkl" pitchFamily="2" charset="0"/>
                <a:cs typeface="Twinkl" pitchFamily="2" charset="0"/>
              </a:rPr>
              <a:t>st</a:t>
            </a:r>
            <a:r>
              <a:rPr lang="en-GB" altLang="en-US" sz="1600" dirty="0">
                <a:latin typeface="Twinkl" pitchFamily="2" charset="0"/>
                <a:ea typeface="Twinkl" pitchFamily="2" charset="0"/>
                <a:cs typeface="Twinkl" pitchFamily="2" charset="0"/>
              </a:rPr>
              <a:t> of January in his Julian Calendar because it fitted in with some of their new positions of office but many other dates had been used before that.</a:t>
            </a:r>
          </a:p>
        </p:txBody>
      </p:sp>
      <p:sp>
        <p:nvSpPr>
          <p:cNvPr id="13" name="Rectangle 12">
            <a:extLst>
              <a:ext uri="{FF2B5EF4-FFF2-40B4-BE49-F238E27FC236}">
                <a16:creationId xmlns:a16="http://schemas.microsoft.com/office/drawing/2014/main" id="{265104F6-6501-46CE-9104-65895B0568F6}"/>
              </a:ext>
            </a:extLst>
          </p:cNvPr>
          <p:cNvSpPr/>
          <p:nvPr/>
        </p:nvSpPr>
        <p:spPr>
          <a:xfrm>
            <a:off x="764825" y="3879221"/>
            <a:ext cx="6668072" cy="972282"/>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It wasn’t until 1752 that England and parts of America adopted 1</a:t>
            </a:r>
            <a:r>
              <a:rPr lang="en-GB" sz="1600" baseline="30000" dirty="0">
                <a:latin typeface="Twinkl" pitchFamily="50" charset="0"/>
              </a:rPr>
              <a:t>st</a:t>
            </a:r>
            <a:r>
              <a:rPr lang="en-GB" sz="1600" dirty="0">
                <a:latin typeface="Twinkl" pitchFamily="50" charset="0"/>
              </a:rPr>
              <a:t> </a:t>
            </a:r>
            <a:br>
              <a:rPr lang="en-GB" sz="1600" dirty="0">
                <a:latin typeface="Twinkl" pitchFamily="50" charset="0"/>
              </a:rPr>
            </a:br>
            <a:r>
              <a:rPr lang="en-GB" sz="1600" dirty="0">
                <a:latin typeface="Twinkl" pitchFamily="50" charset="0"/>
              </a:rPr>
              <a:t>of January as the New Year, before then it had been 25</a:t>
            </a:r>
            <a:r>
              <a:rPr lang="en-GB" sz="1600" baseline="30000" dirty="0">
                <a:latin typeface="Twinkl" pitchFamily="50" charset="0"/>
              </a:rPr>
              <a:t>th</a:t>
            </a:r>
            <a:r>
              <a:rPr lang="en-GB" sz="1600" dirty="0">
                <a:latin typeface="Twinkl" pitchFamily="50" charset="0"/>
              </a:rPr>
              <a:t> March </a:t>
            </a:r>
            <a:br>
              <a:rPr lang="en-GB" sz="1600" dirty="0">
                <a:latin typeface="Twinkl" pitchFamily="50" charset="0"/>
              </a:rPr>
            </a:br>
            <a:r>
              <a:rPr lang="en-GB" sz="1600" dirty="0">
                <a:latin typeface="Twinkl" pitchFamily="50" charset="0"/>
              </a:rPr>
              <a:t>(around the spring equinox).</a:t>
            </a:r>
          </a:p>
        </p:txBody>
      </p:sp>
      <p:sp>
        <p:nvSpPr>
          <p:cNvPr id="16" name="Rectangle 15">
            <a:extLst>
              <a:ext uri="{FF2B5EF4-FFF2-40B4-BE49-F238E27FC236}">
                <a16:creationId xmlns:a16="http://schemas.microsoft.com/office/drawing/2014/main" id="{5B7DD051-C724-474D-8288-0698D362E932}"/>
              </a:ext>
            </a:extLst>
          </p:cNvPr>
          <p:cNvSpPr/>
          <p:nvPr/>
        </p:nvSpPr>
        <p:spPr>
          <a:xfrm>
            <a:off x="746478" y="5119561"/>
            <a:ext cx="6523455" cy="972282"/>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Historically and even before Christianity, there were celebrations around the winter solstice and that often marked the start of the </a:t>
            </a:r>
            <a:br>
              <a:rPr lang="en-GB" sz="1600" dirty="0">
                <a:latin typeface="Twinkl" pitchFamily="50" charset="0"/>
              </a:rPr>
            </a:br>
            <a:r>
              <a:rPr lang="en-GB" sz="1600" dirty="0">
                <a:latin typeface="Twinkl" pitchFamily="50" charset="0"/>
              </a:rPr>
              <a:t>new year.</a:t>
            </a:r>
          </a:p>
        </p:txBody>
      </p:sp>
      <p:pic>
        <p:nvPicPr>
          <p:cNvPr id="4" name="Picture 3">
            <a:extLst>
              <a:ext uri="{FF2B5EF4-FFF2-40B4-BE49-F238E27FC236}">
                <a16:creationId xmlns:a16="http://schemas.microsoft.com/office/drawing/2014/main" id="{CA9B0F85-E1D1-43AD-80A4-7CFB3A64B3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39596" y="2599300"/>
            <a:ext cx="1588768" cy="1102944"/>
          </a:xfrm>
          <a:prstGeom prst="rect">
            <a:avLst/>
          </a:prstGeom>
        </p:spPr>
      </p:pic>
      <p:pic>
        <p:nvPicPr>
          <p:cNvPr id="17" name="Picture 16">
            <a:extLst>
              <a:ext uri="{FF2B5EF4-FFF2-40B4-BE49-F238E27FC236}">
                <a16:creationId xmlns:a16="http://schemas.microsoft.com/office/drawing/2014/main" id="{333546BB-8724-43B4-A4D8-19D4878188E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39596" y="3813890"/>
            <a:ext cx="1588769" cy="1102944"/>
          </a:xfrm>
          <a:prstGeom prst="rect">
            <a:avLst/>
          </a:prstGeom>
        </p:spPr>
      </p:pic>
      <p:pic>
        <p:nvPicPr>
          <p:cNvPr id="19" name="Picture 18">
            <a:extLst>
              <a:ext uri="{FF2B5EF4-FFF2-40B4-BE49-F238E27FC236}">
                <a16:creationId xmlns:a16="http://schemas.microsoft.com/office/drawing/2014/main" id="{639B0C69-EB5B-4F7A-B2FA-FC073CC3FA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39595" y="5028480"/>
            <a:ext cx="1588769" cy="1102944"/>
          </a:xfrm>
          <a:prstGeom prst="rect">
            <a:avLst/>
          </a:prstGeom>
        </p:spPr>
      </p:pic>
    </p:spTree>
    <p:extLst>
      <p:ext uri="{BB962C8B-B14F-4D97-AF65-F5344CB8AC3E}">
        <p14:creationId xmlns:p14="http://schemas.microsoft.com/office/powerpoint/2010/main" val="180193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P spid="13"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CA14160-48B0-4DD8-9839-6718B4D6DA80}"/>
              </a:ext>
            </a:extLst>
          </p:cNvPr>
          <p:cNvSpPr/>
          <p:nvPr/>
        </p:nvSpPr>
        <p:spPr>
          <a:xfrm>
            <a:off x="764823" y="4152230"/>
            <a:ext cx="2077964" cy="91564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International </a:t>
            </a:r>
            <a:br>
              <a:rPr lang="en-GB" sz="1600" dirty="0">
                <a:latin typeface="Twinkl" pitchFamily="50" charset="0"/>
              </a:rPr>
            </a:br>
            <a:r>
              <a:rPr lang="en-GB" sz="1600" dirty="0">
                <a:latin typeface="Twinkl" pitchFamily="50" charset="0"/>
              </a:rPr>
              <a:t>Date Line</a:t>
            </a:r>
          </a:p>
        </p:txBody>
      </p:sp>
      <p:sp>
        <p:nvSpPr>
          <p:cNvPr id="7" name="Rectangle 6">
            <a:extLst>
              <a:ext uri="{FF2B5EF4-FFF2-40B4-BE49-F238E27FC236}">
                <a16:creationId xmlns:a16="http://schemas.microsoft.com/office/drawing/2014/main" id="{2ABA22FC-514D-41A4-B2DC-B6D194F2275F}"/>
              </a:ext>
            </a:extLst>
          </p:cNvPr>
          <p:cNvSpPr/>
          <p:nvPr/>
        </p:nvSpPr>
        <p:spPr>
          <a:xfrm>
            <a:off x="755650" y="5287224"/>
            <a:ext cx="7632700" cy="805602"/>
          </a:xfrm>
          <a:prstGeom prst="rect">
            <a:avLst/>
          </a:prstGeom>
          <a:solidFill>
            <a:srgbClr val="00639A"/>
          </a:solidFill>
          <a:ln w="28575">
            <a:solidFill>
              <a:srgbClr val="00639A"/>
            </a:solidFill>
          </a:ln>
        </p:spPr>
        <p:txBody>
          <a:bodyPr wrap="square" lIns="108000" tIns="0" rIns="0" bIns="0" anchor="ctr">
            <a:noAutofit/>
          </a:bodyPr>
          <a:lstStyle/>
          <a:p>
            <a:pPr>
              <a:defRPr/>
            </a:pPr>
            <a:r>
              <a:rPr lang="en-GB" sz="1600" b="1" dirty="0">
                <a:solidFill>
                  <a:schemeClr val="bg1"/>
                </a:solidFill>
                <a:latin typeface="Twinkl" pitchFamily="50" charset="0"/>
              </a:rPr>
              <a:t>Think about it: </a:t>
            </a:r>
            <a:r>
              <a:rPr lang="en-GB" sz="1600" dirty="0">
                <a:solidFill>
                  <a:schemeClr val="bg1"/>
                </a:solidFill>
                <a:latin typeface="Twinkl" pitchFamily="50" charset="0"/>
              </a:rPr>
              <a:t>Spot where you live, who celebrates new year before you and after you? Use the + or – hours to work out what are you doing when Mexico or Fiji celebrate New Year. </a:t>
            </a:r>
          </a:p>
        </p:txBody>
      </p:sp>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Who Celebrates New Year First?</a:t>
            </a:r>
          </a:p>
        </p:txBody>
      </p:sp>
      <p:sp>
        <p:nvSpPr>
          <p:cNvPr id="5" name="Rectangle 4"/>
          <p:cNvSpPr/>
          <p:nvPr/>
        </p:nvSpPr>
        <p:spPr>
          <a:xfrm>
            <a:off x="755650" y="1839871"/>
            <a:ext cx="7623528" cy="738664"/>
          </a:xfrm>
          <a:prstGeom prst="rect">
            <a:avLst/>
          </a:prstGeom>
        </p:spPr>
        <p:txBody>
          <a:bodyPr wrap="square" lIns="108000" tIns="0" rIns="0" bIns="0">
            <a:spAutoFit/>
          </a:bodyPr>
          <a:lstStyle/>
          <a:p>
            <a:pPr>
              <a:spcBef>
                <a:spcPct val="0"/>
              </a:spcBef>
            </a:pPr>
            <a:r>
              <a:rPr lang="en-GB" altLang="en-US" sz="1600" dirty="0">
                <a:latin typeface="Twinkl" pitchFamily="2" charset="0"/>
                <a:ea typeface="Twinkl" pitchFamily="2" charset="0"/>
                <a:cs typeface="Twinkl" pitchFamily="2" charset="0"/>
              </a:rPr>
              <a:t>Due to the different time zones around the world, there is something called the International Date Line so people around the globe know when to start changing the calendar to the next day.</a:t>
            </a:r>
          </a:p>
        </p:txBody>
      </p:sp>
      <p:sp>
        <p:nvSpPr>
          <p:cNvPr id="12" name="Rectangle 11">
            <a:extLst>
              <a:ext uri="{FF2B5EF4-FFF2-40B4-BE49-F238E27FC236}">
                <a16:creationId xmlns:a16="http://schemas.microsoft.com/office/drawing/2014/main" id="{B881C82D-3D38-4092-9783-D4FFA93DACBD}"/>
              </a:ext>
            </a:extLst>
          </p:cNvPr>
          <p:cNvSpPr/>
          <p:nvPr/>
        </p:nvSpPr>
        <p:spPr>
          <a:xfrm>
            <a:off x="755650" y="2797885"/>
            <a:ext cx="2077964" cy="91564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The International Date Line was created in 1884</a:t>
            </a:r>
          </a:p>
        </p:txBody>
      </p:sp>
      <p:sp>
        <p:nvSpPr>
          <p:cNvPr id="14" name="Rectangle 13">
            <a:extLst>
              <a:ext uri="{FF2B5EF4-FFF2-40B4-BE49-F238E27FC236}">
                <a16:creationId xmlns:a16="http://schemas.microsoft.com/office/drawing/2014/main" id="{F69149A0-958C-44DC-A964-C57164DF9929}"/>
              </a:ext>
            </a:extLst>
          </p:cNvPr>
          <p:cNvSpPr/>
          <p:nvPr/>
        </p:nvSpPr>
        <p:spPr>
          <a:xfrm>
            <a:off x="6301214" y="2797885"/>
            <a:ext cx="2077964" cy="2269989"/>
          </a:xfrm>
          <a:prstGeom prst="rect">
            <a:avLst/>
          </a:prstGeom>
          <a:solidFill>
            <a:schemeClr val="bg1"/>
          </a:solidFill>
          <a:ln w="28575">
            <a:solidFill>
              <a:srgbClr val="00639A"/>
            </a:solidFill>
          </a:ln>
        </p:spPr>
        <p:txBody>
          <a:bodyPr wrap="square" lIns="288000" tIns="0" rIns="108000" bIns="0" anchor="ctr">
            <a:noAutofit/>
          </a:bodyPr>
          <a:lstStyle/>
          <a:p>
            <a:pPr>
              <a:defRPr/>
            </a:pPr>
            <a:r>
              <a:rPr lang="en-GB" sz="1600" dirty="0">
                <a:latin typeface="Twinkl" pitchFamily="50" charset="0"/>
              </a:rPr>
              <a:t>It is not| a straight line but runs roughly vertically in the middle of the Pacific Ocean along the end of the map we are used to seeing.</a:t>
            </a:r>
          </a:p>
        </p:txBody>
      </p:sp>
      <p:pic>
        <p:nvPicPr>
          <p:cNvPr id="3" name="Picture 2">
            <a:extLst>
              <a:ext uri="{FF2B5EF4-FFF2-40B4-BE49-F238E27FC236}">
                <a16:creationId xmlns:a16="http://schemas.microsoft.com/office/drawing/2014/main" id="{D9D8D7A3-DF99-48A2-B06B-6F1C2ABABF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38642" y="2693186"/>
            <a:ext cx="3739741" cy="2479386"/>
          </a:xfrm>
          <a:prstGeom prst="rect">
            <a:avLst/>
          </a:prstGeom>
        </p:spPr>
      </p:pic>
      <p:cxnSp>
        <p:nvCxnSpPr>
          <p:cNvPr id="8" name="Straight Connector 7">
            <a:extLst>
              <a:ext uri="{FF2B5EF4-FFF2-40B4-BE49-F238E27FC236}">
                <a16:creationId xmlns:a16="http://schemas.microsoft.com/office/drawing/2014/main" id="{4BB1E64B-954D-49A9-B391-4EB8D4F10943}"/>
              </a:ext>
            </a:extLst>
          </p:cNvPr>
          <p:cNvCxnSpPr/>
          <p:nvPr/>
        </p:nvCxnSpPr>
        <p:spPr>
          <a:xfrm>
            <a:off x="4961299" y="2693186"/>
            <a:ext cx="0" cy="2479386"/>
          </a:xfrm>
          <a:prstGeom prst="line">
            <a:avLst/>
          </a:prstGeom>
          <a:ln w="57150">
            <a:solidFill>
              <a:srgbClr val="FFFFFF"/>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8709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7" grpId="0" animBg="1"/>
      <p:bldP spid="5" grpId="0"/>
      <p:bldP spid="12"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New Year’s Eve Around the World</a:t>
            </a:r>
          </a:p>
        </p:txBody>
      </p:sp>
      <p:sp>
        <p:nvSpPr>
          <p:cNvPr id="5" name="Rectangle 4"/>
          <p:cNvSpPr/>
          <p:nvPr/>
        </p:nvSpPr>
        <p:spPr>
          <a:xfrm>
            <a:off x="755650" y="1839871"/>
            <a:ext cx="7623528" cy="738664"/>
          </a:xfrm>
          <a:prstGeom prst="rect">
            <a:avLst/>
          </a:prstGeom>
        </p:spPr>
        <p:txBody>
          <a:bodyPr wrap="square" lIns="108000" tIns="0" rIns="0" bIns="0">
            <a:spAutoFit/>
          </a:bodyPr>
          <a:lstStyle/>
          <a:p>
            <a:pPr>
              <a:spcBef>
                <a:spcPct val="0"/>
              </a:spcBef>
            </a:pPr>
            <a:r>
              <a:rPr lang="en-GB" altLang="en-US" sz="1600" dirty="0">
                <a:latin typeface="Twinkl" pitchFamily="2" charset="0"/>
                <a:ea typeface="Twinkl" pitchFamily="2" charset="0"/>
                <a:cs typeface="Twinkl" pitchFamily="2" charset="0"/>
              </a:rPr>
              <a:t>Due to the different time zones around the world, there is something called the International Date Line so people around the globe know when to start changing the calendar to the next day.</a:t>
            </a:r>
          </a:p>
        </p:txBody>
      </p:sp>
      <p:pic>
        <p:nvPicPr>
          <p:cNvPr id="3" name="Picture 2">
            <a:extLst>
              <a:ext uri="{FF2B5EF4-FFF2-40B4-BE49-F238E27FC236}">
                <a16:creationId xmlns:a16="http://schemas.microsoft.com/office/drawing/2014/main" id="{D9D8D7A3-DF99-48A2-B06B-6F1C2ABABF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2765" y="2686105"/>
            <a:ext cx="5138470" cy="3406720"/>
          </a:xfrm>
          <a:prstGeom prst="rect">
            <a:avLst/>
          </a:prstGeom>
        </p:spPr>
      </p:pic>
      <p:sp>
        <p:nvSpPr>
          <p:cNvPr id="2" name="Denmark">
            <a:extLst>
              <a:ext uri="{FF2B5EF4-FFF2-40B4-BE49-F238E27FC236}">
                <a16:creationId xmlns:a16="http://schemas.microsoft.com/office/drawing/2014/main" id="{B55F960E-4C12-4052-8907-DE4E7C56FE70}"/>
              </a:ext>
            </a:extLst>
          </p:cNvPr>
          <p:cNvSpPr/>
          <p:nvPr/>
        </p:nvSpPr>
        <p:spPr>
          <a:xfrm>
            <a:off x="4490519" y="3620852"/>
            <a:ext cx="118229" cy="11822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ermany">
            <a:extLst>
              <a:ext uri="{FF2B5EF4-FFF2-40B4-BE49-F238E27FC236}">
                <a16:creationId xmlns:a16="http://schemas.microsoft.com/office/drawing/2014/main" id="{E0941CC9-220C-47FC-9B0D-5F3DC3504D1C}"/>
              </a:ext>
            </a:extLst>
          </p:cNvPr>
          <p:cNvSpPr/>
          <p:nvPr/>
        </p:nvSpPr>
        <p:spPr>
          <a:xfrm>
            <a:off x="4508299" y="3787536"/>
            <a:ext cx="118229" cy="11822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Spain">
            <a:extLst>
              <a:ext uri="{FF2B5EF4-FFF2-40B4-BE49-F238E27FC236}">
                <a16:creationId xmlns:a16="http://schemas.microsoft.com/office/drawing/2014/main" id="{9DE3DDB9-59F7-474A-A214-911D57BBA7C2}"/>
              </a:ext>
            </a:extLst>
          </p:cNvPr>
          <p:cNvSpPr/>
          <p:nvPr/>
        </p:nvSpPr>
        <p:spPr>
          <a:xfrm>
            <a:off x="4325718" y="3896712"/>
            <a:ext cx="118229" cy="11822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Chile">
            <a:extLst>
              <a:ext uri="{FF2B5EF4-FFF2-40B4-BE49-F238E27FC236}">
                <a16:creationId xmlns:a16="http://schemas.microsoft.com/office/drawing/2014/main" id="{20A2EC8F-E006-4E15-A760-EC5B34A4BC4E}"/>
              </a:ext>
            </a:extLst>
          </p:cNvPr>
          <p:cNvSpPr/>
          <p:nvPr/>
        </p:nvSpPr>
        <p:spPr>
          <a:xfrm>
            <a:off x="3411321" y="5180261"/>
            <a:ext cx="118229" cy="11822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Louisiana">
            <a:extLst>
              <a:ext uri="{FF2B5EF4-FFF2-40B4-BE49-F238E27FC236}">
                <a16:creationId xmlns:a16="http://schemas.microsoft.com/office/drawing/2014/main" id="{0F521650-7C8A-49DC-8BB6-E33D08FEFD7E}"/>
              </a:ext>
            </a:extLst>
          </p:cNvPr>
          <p:cNvSpPr/>
          <p:nvPr/>
        </p:nvSpPr>
        <p:spPr>
          <a:xfrm>
            <a:off x="3166878" y="3937180"/>
            <a:ext cx="118229" cy="11822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ustralia">
            <a:extLst>
              <a:ext uri="{FF2B5EF4-FFF2-40B4-BE49-F238E27FC236}">
                <a16:creationId xmlns:a16="http://schemas.microsoft.com/office/drawing/2014/main" id="{BAEE5B27-90AA-45F9-85A4-31A9383E5520}"/>
              </a:ext>
            </a:extLst>
          </p:cNvPr>
          <p:cNvSpPr/>
          <p:nvPr/>
        </p:nvSpPr>
        <p:spPr>
          <a:xfrm>
            <a:off x="6499086" y="5062032"/>
            <a:ext cx="118229" cy="11822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China">
            <a:extLst>
              <a:ext uri="{FF2B5EF4-FFF2-40B4-BE49-F238E27FC236}">
                <a16:creationId xmlns:a16="http://schemas.microsoft.com/office/drawing/2014/main" id="{6F25C949-40AC-4582-8B93-E25C2DC57FE3}"/>
              </a:ext>
            </a:extLst>
          </p:cNvPr>
          <p:cNvSpPr/>
          <p:nvPr/>
        </p:nvSpPr>
        <p:spPr>
          <a:xfrm>
            <a:off x="5855756" y="4139112"/>
            <a:ext cx="118229" cy="11822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Japan">
            <a:extLst>
              <a:ext uri="{FF2B5EF4-FFF2-40B4-BE49-F238E27FC236}">
                <a16:creationId xmlns:a16="http://schemas.microsoft.com/office/drawing/2014/main" id="{87C31960-8B05-478C-9A74-AADB301C5F6A}"/>
              </a:ext>
            </a:extLst>
          </p:cNvPr>
          <p:cNvSpPr/>
          <p:nvPr/>
        </p:nvSpPr>
        <p:spPr>
          <a:xfrm>
            <a:off x="6380857" y="3878065"/>
            <a:ext cx="118229" cy="11822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4C679460-D6F6-41B1-85F8-A7C27F289934}"/>
              </a:ext>
            </a:extLst>
          </p:cNvPr>
          <p:cNvSpPr/>
          <p:nvPr/>
        </p:nvSpPr>
        <p:spPr>
          <a:xfrm>
            <a:off x="764822" y="5570061"/>
            <a:ext cx="7623528" cy="73866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In Spain, people try and eat 12 grapes, one on every chime of midnight. </a:t>
            </a:r>
            <a:br>
              <a:rPr lang="en-GB" sz="1600" dirty="0">
                <a:latin typeface="Twinkl" pitchFamily="50" charset="0"/>
              </a:rPr>
            </a:br>
            <a:r>
              <a:rPr lang="en-GB" sz="1600" dirty="0">
                <a:latin typeface="Twinkl" pitchFamily="50" charset="0"/>
              </a:rPr>
              <a:t>If you manage it, you will have good luck.</a:t>
            </a:r>
          </a:p>
        </p:txBody>
      </p:sp>
      <p:grpSp>
        <p:nvGrpSpPr>
          <p:cNvPr id="10" name="Spain Cross">
            <a:extLst>
              <a:ext uri="{FF2B5EF4-FFF2-40B4-BE49-F238E27FC236}">
                <a16:creationId xmlns:a16="http://schemas.microsoft.com/office/drawing/2014/main" id="{E2083056-ED3D-43A8-9CE8-417325823410}"/>
              </a:ext>
            </a:extLst>
          </p:cNvPr>
          <p:cNvGrpSpPr/>
          <p:nvPr/>
        </p:nvGrpSpPr>
        <p:grpSpPr>
          <a:xfrm>
            <a:off x="7976103" y="5624539"/>
            <a:ext cx="314854" cy="314854"/>
            <a:chOff x="7976103" y="5624539"/>
            <a:chExt cx="314854" cy="314854"/>
          </a:xfrm>
        </p:grpSpPr>
        <p:sp>
          <p:nvSpPr>
            <p:cNvPr id="4" name="Oval 3">
              <a:extLst>
                <a:ext uri="{FF2B5EF4-FFF2-40B4-BE49-F238E27FC236}">
                  <a16:creationId xmlns:a16="http://schemas.microsoft.com/office/drawing/2014/main" id="{683E0994-431C-4459-BDC3-CC8CE96544AE}"/>
                </a:ext>
              </a:extLst>
            </p:cNvPr>
            <p:cNvSpPr/>
            <p:nvPr/>
          </p:nvSpPr>
          <p:spPr>
            <a:xfrm>
              <a:off x="7976103" y="5624539"/>
              <a:ext cx="314854" cy="314854"/>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Multiplication Sign 8">
              <a:extLst>
                <a:ext uri="{FF2B5EF4-FFF2-40B4-BE49-F238E27FC236}">
                  <a16:creationId xmlns:a16="http://schemas.microsoft.com/office/drawing/2014/main" id="{DEF670C1-A6A5-47AD-BDE0-AFDCBEBB8D09}"/>
                </a:ext>
              </a:extLst>
            </p:cNvPr>
            <p:cNvSpPr/>
            <p:nvPr/>
          </p:nvSpPr>
          <p:spPr>
            <a:xfrm>
              <a:off x="8016875" y="5674836"/>
              <a:ext cx="233310" cy="233310"/>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5" name="Rectangle 24">
            <a:extLst>
              <a:ext uri="{FF2B5EF4-FFF2-40B4-BE49-F238E27FC236}">
                <a16:creationId xmlns:a16="http://schemas.microsoft.com/office/drawing/2014/main" id="{F361753F-9634-4603-BBAE-BC42F0AC2EC4}"/>
              </a:ext>
            </a:extLst>
          </p:cNvPr>
          <p:cNvSpPr/>
          <p:nvPr/>
        </p:nvSpPr>
        <p:spPr>
          <a:xfrm>
            <a:off x="764822" y="5570061"/>
            <a:ext cx="7623528" cy="73866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In Louisiana, eating black-eyed-peas and cabbage on New Year’s Day </a:t>
            </a:r>
            <a:br>
              <a:rPr lang="en-GB" sz="1600" dirty="0">
                <a:latin typeface="Twinkl" pitchFamily="50" charset="0"/>
              </a:rPr>
            </a:br>
            <a:r>
              <a:rPr lang="en-GB" sz="1600" dirty="0">
                <a:latin typeface="Twinkl" pitchFamily="50" charset="0"/>
              </a:rPr>
              <a:t>brings health and wealth for the coming year.</a:t>
            </a:r>
          </a:p>
        </p:txBody>
      </p:sp>
      <p:grpSp>
        <p:nvGrpSpPr>
          <p:cNvPr id="26" name="Louisianna Cross">
            <a:extLst>
              <a:ext uri="{FF2B5EF4-FFF2-40B4-BE49-F238E27FC236}">
                <a16:creationId xmlns:a16="http://schemas.microsoft.com/office/drawing/2014/main" id="{2CEE43C5-4414-4D37-A88A-AC669CBE96AE}"/>
              </a:ext>
            </a:extLst>
          </p:cNvPr>
          <p:cNvGrpSpPr/>
          <p:nvPr/>
        </p:nvGrpSpPr>
        <p:grpSpPr>
          <a:xfrm>
            <a:off x="7976103" y="5624539"/>
            <a:ext cx="314854" cy="314854"/>
            <a:chOff x="7976103" y="5624539"/>
            <a:chExt cx="314854" cy="314854"/>
          </a:xfrm>
        </p:grpSpPr>
        <p:sp>
          <p:nvSpPr>
            <p:cNvPr id="27" name="Oval 26">
              <a:extLst>
                <a:ext uri="{FF2B5EF4-FFF2-40B4-BE49-F238E27FC236}">
                  <a16:creationId xmlns:a16="http://schemas.microsoft.com/office/drawing/2014/main" id="{FD6CBC8D-4D82-450A-9D3F-945DA6FAA425}"/>
                </a:ext>
              </a:extLst>
            </p:cNvPr>
            <p:cNvSpPr/>
            <p:nvPr/>
          </p:nvSpPr>
          <p:spPr>
            <a:xfrm>
              <a:off x="7976103" y="5624539"/>
              <a:ext cx="314854" cy="314854"/>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Multiplication Sign 27">
              <a:extLst>
                <a:ext uri="{FF2B5EF4-FFF2-40B4-BE49-F238E27FC236}">
                  <a16:creationId xmlns:a16="http://schemas.microsoft.com/office/drawing/2014/main" id="{DDB701C3-9A7E-4872-B925-075A90339A02}"/>
                </a:ext>
              </a:extLst>
            </p:cNvPr>
            <p:cNvSpPr/>
            <p:nvPr/>
          </p:nvSpPr>
          <p:spPr>
            <a:xfrm>
              <a:off x="8016875" y="5674836"/>
              <a:ext cx="233310" cy="233310"/>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9" name="Rectangle 28">
            <a:extLst>
              <a:ext uri="{FF2B5EF4-FFF2-40B4-BE49-F238E27FC236}">
                <a16:creationId xmlns:a16="http://schemas.microsoft.com/office/drawing/2014/main" id="{15114BDC-EAD1-4AD2-9DCD-DA76EC051D0A}"/>
              </a:ext>
            </a:extLst>
          </p:cNvPr>
          <p:cNvSpPr/>
          <p:nvPr/>
        </p:nvSpPr>
        <p:spPr>
          <a:xfrm>
            <a:off x="764822" y="5560604"/>
            <a:ext cx="7623528" cy="73866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In Chile, people write what they would like to change on a piece of </a:t>
            </a:r>
            <a:br>
              <a:rPr lang="en-GB" sz="1600" dirty="0">
                <a:latin typeface="Twinkl" pitchFamily="50" charset="0"/>
              </a:rPr>
            </a:br>
            <a:r>
              <a:rPr lang="en-GB" sz="1600" dirty="0">
                <a:latin typeface="Twinkl" pitchFamily="50" charset="0"/>
              </a:rPr>
              <a:t>paper and burn it.</a:t>
            </a:r>
          </a:p>
        </p:txBody>
      </p:sp>
      <p:grpSp>
        <p:nvGrpSpPr>
          <p:cNvPr id="30" name="Chile Cross">
            <a:extLst>
              <a:ext uri="{FF2B5EF4-FFF2-40B4-BE49-F238E27FC236}">
                <a16:creationId xmlns:a16="http://schemas.microsoft.com/office/drawing/2014/main" id="{E108D78B-89F3-49F3-A064-D6371A35C922}"/>
              </a:ext>
            </a:extLst>
          </p:cNvPr>
          <p:cNvGrpSpPr/>
          <p:nvPr/>
        </p:nvGrpSpPr>
        <p:grpSpPr>
          <a:xfrm>
            <a:off x="7976103" y="5615082"/>
            <a:ext cx="314854" cy="314854"/>
            <a:chOff x="7976103" y="5624539"/>
            <a:chExt cx="314854" cy="314854"/>
          </a:xfrm>
        </p:grpSpPr>
        <p:sp>
          <p:nvSpPr>
            <p:cNvPr id="31" name="Oval 30">
              <a:extLst>
                <a:ext uri="{FF2B5EF4-FFF2-40B4-BE49-F238E27FC236}">
                  <a16:creationId xmlns:a16="http://schemas.microsoft.com/office/drawing/2014/main" id="{B9144005-0D8F-4311-9AC6-D96FECF81AD7}"/>
                </a:ext>
              </a:extLst>
            </p:cNvPr>
            <p:cNvSpPr/>
            <p:nvPr/>
          </p:nvSpPr>
          <p:spPr>
            <a:xfrm>
              <a:off x="7976103" y="5624539"/>
              <a:ext cx="314854" cy="314854"/>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Multiplication Sign 31">
              <a:extLst>
                <a:ext uri="{FF2B5EF4-FFF2-40B4-BE49-F238E27FC236}">
                  <a16:creationId xmlns:a16="http://schemas.microsoft.com/office/drawing/2014/main" id="{3E9D2A9C-2766-45CA-9052-518C7D18C8EF}"/>
                </a:ext>
              </a:extLst>
            </p:cNvPr>
            <p:cNvSpPr/>
            <p:nvPr/>
          </p:nvSpPr>
          <p:spPr>
            <a:xfrm>
              <a:off x="8016875" y="5674836"/>
              <a:ext cx="233310" cy="233310"/>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3" name="Rectangle 32">
            <a:extLst>
              <a:ext uri="{FF2B5EF4-FFF2-40B4-BE49-F238E27FC236}">
                <a16:creationId xmlns:a16="http://schemas.microsoft.com/office/drawing/2014/main" id="{DEF460CC-00AA-4588-BA4E-C4D3D64F0C65}"/>
              </a:ext>
            </a:extLst>
          </p:cNvPr>
          <p:cNvSpPr/>
          <p:nvPr/>
        </p:nvSpPr>
        <p:spPr>
          <a:xfrm>
            <a:off x="773994" y="5570061"/>
            <a:ext cx="7623528" cy="73866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In Denmark, people break plates on the door step of friends, people leave </a:t>
            </a:r>
            <a:br>
              <a:rPr lang="en-GB" sz="1600" dirty="0">
                <a:latin typeface="Twinkl" pitchFamily="50" charset="0"/>
              </a:rPr>
            </a:br>
            <a:r>
              <a:rPr lang="en-GB" sz="1600" dirty="0">
                <a:latin typeface="Twinkl" pitchFamily="50" charset="0"/>
              </a:rPr>
              <a:t>them out to show how many friends they have.</a:t>
            </a:r>
          </a:p>
        </p:txBody>
      </p:sp>
      <p:grpSp>
        <p:nvGrpSpPr>
          <p:cNvPr id="34" name="Denmark Cross">
            <a:extLst>
              <a:ext uri="{FF2B5EF4-FFF2-40B4-BE49-F238E27FC236}">
                <a16:creationId xmlns:a16="http://schemas.microsoft.com/office/drawing/2014/main" id="{6AA25B8D-5CC1-4E99-AE09-8B9036C7CA40}"/>
              </a:ext>
            </a:extLst>
          </p:cNvPr>
          <p:cNvGrpSpPr/>
          <p:nvPr/>
        </p:nvGrpSpPr>
        <p:grpSpPr>
          <a:xfrm>
            <a:off x="7985275" y="5624539"/>
            <a:ext cx="314854" cy="314854"/>
            <a:chOff x="7976103" y="5624539"/>
            <a:chExt cx="314854" cy="314854"/>
          </a:xfrm>
        </p:grpSpPr>
        <p:sp>
          <p:nvSpPr>
            <p:cNvPr id="35" name="Oval 34">
              <a:extLst>
                <a:ext uri="{FF2B5EF4-FFF2-40B4-BE49-F238E27FC236}">
                  <a16:creationId xmlns:a16="http://schemas.microsoft.com/office/drawing/2014/main" id="{1A79E3D8-E334-4F11-AFD8-21DB31323C65}"/>
                </a:ext>
              </a:extLst>
            </p:cNvPr>
            <p:cNvSpPr/>
            <p:nvPr/>
          </p:nvSpPr>
          <p:spPr>
            <a:xfrm>
              <a:off x="7976103" y="5624539"/>
              <a:ext cx="314854" cy="314854"/>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Multiplication Sign 35">
              <a:extLst>
                <a:ext uri="{FF2B5EF4-FFF2-40B4-BE49-F238E27FC236}">
                  <a16:creationId xmlns:a16="http://schemas.microsoft.com/office/drawing/2014/main" id="{155CD19D-C950-4EE5-83FC-8EB3482551EC}"/>
                </a:ext>
              </a:extLst>
            </p:cNvPr>
            <p:cNvSpPr/>
            <p:nvPr/>
          </p:nvSpPr>
          <p:spPr>
            <a:xfrm>
              <a:off x="8016875" y="5674836"/>
              <a:ext cx="233310" cy="233310"/>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7" name="Rectangle 36">
            <a:extLst>
              <a:ext uri="{FF2B5EF4-FFF2-40B4-BE49-F238E27FC236}">
                <a16:creationId xmlns:a16="http://schemas.microsoft.com/office/drawing/2014/main" id="{0344B9C9-A693-4A82-81D2-6DD58E7AE2BE}"/>
              </a:ext>
            </a:extLst>
          </p:cNvPr>
          <p:cNvSpPr/>
          <p:nvPr/>
        </p:nvSpPr>
        <p:spPr>
          <a:xfrm>
            <a:off x="764822" y="5558485"/>
            <a:ext cx="7623528" cy="73866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A tradition starting in Germany and spreading into other European </a:t>
            </a:r>
            <a:br>
              <a:rPr lang="en-GB" sz="1600" dirty="0">
                <a:latin typeface="Twinkl" pitchFamily="50" charset="0"/>
              </a:rPr>
            </a:br>
            <a:r>
              <a:rPr lang="en-GB" sz="1600" dirty="0">
                <a:latin typeface="Twinkl" pitchFamily="50" charset="0"/>
              </a:rPr>
              <a:t>countries and further afield, is to watch a short comedy film called </a:t>
            </a:r>
            <a:br>
              <a:rPr lang="en-GB" sz="1600" dirty="0">
                <a:latin typeface="Twinkl" pitchFamily="50" charset="0"/>
              </a:rPr>
            </a:br>
            <a:r>
              <a:rPr lang="en-GB" sz="1600" dirty="0">
                <a:latin typeface="Twinkl" pitchFamily="50" charset="0"/>
              </a:rPr>
              <a:t>‘Dinner for One’ on New Year’s Eve.</a:t>
            </a:r>
          </a:p>
        </p:txBody>
      </p:sp>
      <p:grpSp>
        <p:nvGrpSpPr>
          <p:cNvPr id="38" name="German Cross">
            <a:extLst>
              <a:ext uri="{FF2B5EF4-FFF2-40B4-BE49-F238E27FC236}">
                <a16:creationId xmlns:a16="http://schemas.microsoft.com/office/drawing/2014/main" id="{3E5783AC-5DE5-4FD8-8C5A-31CA03B721A8}"/>
              </a:ext>
            </a:extLst>
          </p:cNvPr>
          <p:cNvGrpSpPr/>
          <p:nvPr/>
        </p:nvGrpSpPr>
        <p:grpSpPr>
          <a:xfrm>
            <a:off x="7976103" y="5612963"/>
            <a:ext cx="314854" cy="314854"/>
            <a:chOff x="7976103" y="5624539"/>
            <a:chExt cx="314854" cy="314854"/>
          </a:xfrm>
        </p:grpSpPr>
        <p:sp>
          <p:nvSpPr>
            <p:cNvPr id="39" name="Oval 38">
              <a:extLst>
                <a:ext uri="{FF2B5EF4-FFF2-40B4-BE49-F238E27FC236}">
                  <a16:creationId xmlns:a16="http://schemas.microsoft.com/office/drawing/2014/main" id="{CF43BFD7-F3EA-4427-9AE5-BA0AAC705CFA}"/>
                </a:ext>
              </a:extLst>
            </p:cNvPr>
            <p:cNvSpPr/>
            <p:nvPr/>
          </p:nvSpPr>
          <p:spPr>
            <a:xfrm>
              <a:off x="7976103" y="5624539"/>
              <a:ext cx="314854" cy="314854"/>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Multiplication Sign 39">
              <a:extLst>
                <a:ext uri="{FF2B5EF4-FFF2-40B4-BE49-F238E27FC236}">
                  <a16:creationId xmlns:a16="http://schemas.microsoft.com/office/drawing/2014/main" id="{D70FA87B-B48A-4329-96AE-F74876884702}"/>
                </a:ext>
              </a:extLst>
            </p:cNvPr>
            <p:cNvSpPr/>
            <p:nvPr/>
          </p:nvSpPr>
          <p:spPr>
            <a:xfrm>
              <a:off x="8016875" y="5674836"/>
              <a:ext cx="233310" cy="233310"/>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1" name="Rectangle 40">
            <a:extLst>
              <a:ext uri="{FF2B5EF4-FFF2-40B4-BE49-F238E27FC236}">
                <a16:creationId xmlns:a16="http://schemas.microsoft.com/office/drawing/2014/main" id="{85674306-C897-401D-807E-78DA86F2FBEE}"/>
              </a:ext>
            </a:extLst>
          </p:cNvPr>
          <p:cNvSpPr/>
          <p:nvPr/>
        </p:nvSpPr>
        <p:spPr>
          <a:xfrm>
            <a:off x="773994" y="5557805"/>
            <a:ext cx="7623528" cy="73866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Sydney Harbour Bridge in Australia hosts one of the first huge firework </a:t>
            </a:r>
            <a:br>
              <a:rPr lang="en-GB" sz="1600" dirty="0">
                <a:latin typeface="Twinkl" pitchFamily="50" charset="0"/>
              </a:rPr>
            </a:br>
            <a:r>
              <a:rPr lang="en-GB" sz="1600" dirty="0">
                <a:latin typeface="Twinkl" pitchFamily="50" charset="0"/>
              </a:rPr>
              <a:t>displays across the world at midnight (their time).</a:t>
            </a:r>
          </a:p>
        </p:txBody>
      </p:sp>
      <p:grpSp>
        <p:nvGrpSpPr>
          <p:cNvPr id="42" name="Australia Cross">
            <a:extLst>
              <a:ext uri="{FF2B5EF4-FFF2-40B4-BE49-F238E27FC236}">
                <a16:creationId xmlns:a16="http://schemas.microsoft.com/office/drawing/2014/main" id="{76973150-1D80-4FA6-A157-EA4CACCF2117}"/>
              </a:ext>
            </a:extLst>
          </p:cNvPr>
          <p:cNvGrpSpPr/>
          <p:nvPr/>
        </p:nvGrpSpPr>
        <p:grpSpPr>
          <a:xfrm>
            <a:off x="7985275" y="5612283"/>
            <a:ext cx="314854" cy="314854"/>
            <a:chOff x="7976103" y="5624539"/>
            <a:chExt cx="314854" cy="314854"/>
          </a:xfrm>
        </p:grpSpPr>
        <p:sp>
          <p:nvSpPr>
            <p:cNvPr id="43" name="Oval 42">
              <a:extLst>
                <a:ext uri="{FF2B5EF4-FFF2-40B4-BE49-F238E27FC236}">
                  <a16:creationId xmlns:a16="http://schemas.microsoft.com/office/drawing/2014/main" id="{7450B978-CDB6-4619-8E26-662974CD460F}"/>
                </a:ext>
              </a:extLst>
            </p:cNvPr>
            <p:cNvSpPr/>
            <p:nvPr/>
          </p:nvSpPr>
          <p:spPr>
            <a:xfrm>
              <a:off x="7976103" y="5624539"/>
              <a:ext cx="314854" cy="314854"/>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Multiplication Sign 43">
              <a:extLst>
                <a:ext uri="{FF2B5EF4-FFF2-40B4-BE49-F238E27FC236}">
                  <a16:creationId xmlns:a16="http://schemas.microsoft.com/office/drawing/2014/main" id="{2FDD230C-F7C5-40DE-B0D5-2470555FCF8D}"/>
                </a:ext>
              </a:extLst>
            </p:cNvPr>
            <p:cNvSpPr/>
            <p:nvPr/>
          </p:nvSpPr>
          <p:spPr>
            <a:xfrm>
              <a:off x="8016875" y="5674836"/>
              <a:ext cx="233310" cy="233310"/>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5" name="Rectangle 44">
            <a:extLst>
              <a:ext uri="{FF2B5EF4-FFF2-40B4-BE49-F238E27FC236}">
                <a16:creationId xmlns:a16="http://schemas.microsoft.com/office/drawing/2014/main" id="{AEB26695-E891-47A3-824D-D21DA5E38E81}"/>
              </a:ext>
            </a:extLst>
          </p:cNvPr>
          <p:cNvSpPr/>
          <p:nvPr/>
        </p:nvSpPr>
        <p:spPr>
          <a:xfrm>
            <a:off x="790977" y="5557805"/>
            <a:ext cx="7623528" cy="73866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In Japan they celebrate ‘</a:t>
            </a:r>
            <a:r>
              <a:rPr lang="en-GB" sz="1600" i="1" dirty="0" err="1">
                <a:latin typeface="Twinkl" pitchFamily="50" charset="0"/>
              </a:rPr>
              <a:t>Oshogatsu</a:t>
            </a:r>
            <a:r>
              <a:rPr lang="en-GB" sz="1600" dirty="0">
                <a:latin typeface="Twinkl" pitchFamily="50" charset="0"/>
              </a:rPr>
              <a:t>’ where houses are cleaned and decorated </a:t>
            </a:r>
            <a:br>
              <a:rPr lang="en-GB" sz="1600" dirty="0">
                <a:latin typeface="Twinkl" pitchFamily="50" charset="0"/>
              </a:rPr>
            </a:br>
            <a:r>
              <a:rPr lang="en-GB" sz="1600" dirty="0">
                <a:latin typeface="Twinkl" pitchFamily="50" charset="0"/>
              </a:rPr>
              <a:t>with bamboo and plum blossom.</a:t>
            </a:r>
          </a:p>
        </p:txBody>
      </p:sp>
      <p:grpSp>
        <p:nvGrpSpPr>
          <p:cNvPr id="46" name="Japan Cross">
            <a:extLst>
              <a:ext uri="{FF2B5EF4-FFF2-40B4-BE49-F238E27FC236}">
                <a16:creationId xmlns:a16="http://schemas.microsoft.com/office/drawing/2014/main" id="{40E57D11-9F08-42AD-8E24-D366190F837C}"/>
              </a:ext>
            </a:extLst>
          </p:cNvPr>
          <p:cNvGrpSpPr/>
          <p:nvPr/>
        </p:nvGrpSpPr>
        <p:grpSpPr>
          <a:xfrm>
            <a:off x="8002258" y="5612283"/>
            <a:ext cx="314854" cy="314854"/>
            <a:chOff x="7976103" y="5624539"/>
            <a:chExt cx="314854" cy="314854"/>
          </a:xfrm>
        </p:grpSpPr>
        <p:sp>
          <p:nvSpPr>
            <p:cNvPr id="47" name="Oval 46">
              <a:extLst>
                <a:ext uri="{FF2B5EF4-FFF2-40B4-BE49-F238E27FC236}">
                  <a16:creationId xmlns:a16="http://schemas.microsoft.com/office/drawing/2014/main" id="{98C744EC-636A-4586-AB6A-7F716933BE7F}"/>
                </a:ext>
              </a:extLst>
            </p:cNvPr>
            <p:cNvSpPr/>
            <p:nvPr/>
          </p:nvSpPr>
          <p:spPr>
            <a:xfrm>
              <a:off x="7976103" y="5624539"/>
              <a:ext cx="314854" cy="314854"/>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Multiplication Sign 47">
              <a:extLst>
                <a:ext uri="{FF2B5EF4-FFF2-40B4-BE49-F238E27FC236}">
                  <a16:creationId xmlns:a16="http://schemas.microsoft.com/office/drawing/2014/main" id="{E50FAB74-6740-4A3F-904C-4B3E015B0CE5}"/>
                </a:ext>
              </a:extLst>
            </p:cNvPr>
            <p:cNvSpPr/>
            <p:nvPr/>
          </p:nvSpPr>
          <p:spPr>
            <a:xfrm>
              <a:off x="8016875" y="5674836"/>
              <a:ext cx="233310" cy="233310"/>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9" name="Rectangle 48">
            <a:extLst>
              <a:ext uri="{FF2B5EF4-FFF2-40B4-BE49-F238E27FC236}">
                <a16:creationId xmlns:a16="http://schemas.microsoft.com/office/drawing/2014/main" id="{E4A378FA-68EE-4639-892E-7CD13C3B4D54}"/>
              </a:ext>
            </a:extLst>
          </p:cNvPr>
          <p:cNvSpPr/>
          <p:nvPr/>
        </p:nvSpPr>
        <p:spPr>
          <a:xfrm>
            <a:off x="760236" y="5557049"/>
            <a:ext cx="7623528" cy="738664"/>
          </a:xfrm>
          <a:prstGeom prst="rect">
            <a:avLst/>
          </a:prstGeom>
          <a:solidFill>
            <a:schemeClr val="bg1"/>
          </a:solidFill>
          <a:ln w="28575">
            <a:solidFill>
              <a:srgbClr val="00639A"/>
            </a:solidFill>
          </a:ln>
        </p:spPr>
        <p:txBody>
          <a:bodyPr wrap="square" lIns="108000" tIns="0" rIns="0" bIns="0" anchor="ctr">
            <a:noAutofit/>
          </a:bodyPr>
          <a:lstStyle/>
          <a:p>
            <a:pPr>
              <a:defRPr/>
            </a:pPr>
            <a:r>
              <a:rPr lang="en-GB" sz="1600" dirty="0">
                <a:latin typeface="Twinkl" pitchFamily="50" charset="0"/>
              </a:rPr>
              <a:t>Chinese New Year is later than 1</a:t>
            </a:r>
            <a:r>
              <a:rPr lang="en-GB" sz="1600" baseline="30000" dirty="0">
                <a:latin typeface="Twinkl" pitchFamily="50" charset="0"/>
              </a:rPr>
              <a:t>st</a:t>
            </a:r>
            <a:r>
              <a:rPr lang="en-GB" sz="1600" dirty="0">
                <a:latin typeface="Twinkl" pitchFamily="50" charset="0"/>
              </a:rPr>
              <a:t> January. Red is an important colour for </a:t>
            </a:r>
            <a:br>
              <a:rPr lang="en-GB" sz="1600" dirty="0">
                <a:latin typeface="Twinkl" pitchFamily="50" charset="0"/>
              </a:rPr>
            </a:br>
            <a:r>
              <a:rPr lang="en-GB" sz="1600" dirty="0">
                <a:latin typeface="Twinkl" pitchFamily="50" charset="0"/>
              </a:rPr>
              <a:t>New Year with people giving money in red wallets, hanging red lanterns </a:t>
            </a:r>
            <a:br>
              <a:rPr lang="en-GB" sz="1600" dirty="0">
                <a:latin typeface="Twinkl" pitchFamily="50" charset="0"/>
              </a:rPr>
            </a:br>
            <a:r>
              <a:rPr lang="en-GB" sz="1600" dirty="0">
                <a:latin typeface="Twinkl" pitchFamily="50" charset="0"/>
              </a:rPr>
              <a:t>and even painting their doors red!</a:t>
            </a:r>
          </a:p>
        </p:txBody>
      </p:sp>
      <p:grpSp>
        <p:nvGrpSpPr>
          <p:cNvPr id="50" name="China Cross">
            <a:extLst>
              <a:ext uri="{FF2B5EF4-FFF2-40B4-BE49-F238E27FC236}">
                <a16:creationId xmlns:a16="http://schemas.microsoft.com/office/drawing/2014/main" id="{4681BB19-01AC-482E-B82E-3D0F960E2A1B}"/>
              </a:ext>
            </a:extLst>
          </p:cNvPr>
          <p:cNvGrpSpPr/>
          <p:nvPr/>
        </p:nvGrpSpPr>
        <p:grpSpPr>
          <a:xfrm>
            <a:off x="7971517" y="5611527"/>
            <a:ext cx="314854" cy="314854"/>
            <a:chOff x="7976103" y="5624539"/>
            <a:chExt cx="314854" cy="314854"/>
          </a:xfrm>
        </p:grpSpPr>
        <p:sp>
          <p:nvSpPr>
            <p:cNvPr id="51" name="Oval 50">
              <a:extLst>
                <a:ext uri="{FF2B5EF4-FFF2-40B4-BE49-F238E27FC236}">
                  <a16:creationId xmlns:a16="http://schemas.microsoft.com/office/drawing/2014/main" id="{1F920553-36AC-426D-8233-52776C30FB27}"/>
                </a:ext>
              </a:extLst>
            </p:cNvPr>
            <p:cNvSpPr/>
            <p:nvPr/>
          </p:nvSpPr>
          <p:spPr>
            <a:xfrm>
              <a:off x="7976103" y="5624539"/>
              <a:ext cx="314854" cy="314854"/>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Multiplication Sign 51">
              <a:extLst>
                <a:ext uri="{FF2B5EF4-FFF2-40B4-BE49-F238E27FC236}">
                  <a16:creationId xmlns:a16="http://schemas.microsoft.com/office/drawing/2014/main" id="{F8035538-13F5-4FAE-965D-F48962878CE0}"/>
                </a:ext>
              </a:extLst>
            </p:cNvPr>
            <p:cNvSpPr/>
            <p:nvPr/>
          </p:nvSpPr>
          <p:spPr>
            <a:xfrm>
              <a:off x="8016875" y="5674836"/>
              <a:ext cx="233310" cy="233310"/>
            </a:xfrm>
            <a:prstGeom prst="mathMultiply">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222679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fade">
                                      <p:cBhvr>
                                        <p:cTn id="1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6"/>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par>
                                <p:cTn id="17" presetID="10"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0"/>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23"/>
                                        </p:tgtEl>
                                      </p:cBhvr>
                                    </p:animEffect>
                                    <p:set>
                                      <p:cBhvr>
                                        <p:cTn id="25" dur="1" fill="hold">
                                          <p:stCondLst>
                                            <p:cond delay="499"/>
                                          </p:stCondLst>
                                        </p:cTn>
                                        <p:tgtEl>
                                          <p:spTgt spid="23"/>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0"/>
                                        </p:tgtEl>
                                      </p:cBhvr>
                                    </p:animEffect>
                                    <p:set>
                                      <p:cBhvr>
                                        <p:cTn id="28"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9" restart="whenNotActive" fill="hold" evtFilter="cancelBubble" nodeType="interactiveSeq">
                <p:stCondLst>
                  <p:cond evt="onClick" delay="0">
                    <p:tgtEl>
                      <p:spTgt spid="18"/>
                    </p:tgtEl>
                  </p:cond>
                </p:stCondLst>
                <p:endSync evt="end" delay="0">
                  <p:rtn val="all"/>
                </p:endSync>
                <p:childTnLst>
                  <p:par>
                    <p:cTn id="30" fill="hold">
                      <p:stCondLst>
                        <p:cond delay="0"/>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500"/>
                                        <p:tgtEl>
                                          <p:spTgt spid="2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childTnLst>
              </p:cTn>
              <p:nextCondLst>
                <p:cond evt="onClick" delay="0">
                  <p:tgtEl>
                    <p:spTgt spid="18"/>
                  </p:tgtEl>
                </p:cond>
              </p:nextCondLst>
            </p:seq>
            <p:seq concurrent="1" nextAc="seek">
              <p:cTn id="38" restart="whenNotActive" fill="hold" evtFilter="cancelBubble" nodeType="interactiveSeq">
                <p:stCondLst>
                  <p:cond evt="onClick" delay="0">
                    <p:tgtEl>
                      <p:spTgt spid="26"/>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26"/>
                                        </p:tgtEl>
                                      </p:cBhvr>
                                    </p:animEffect>
                                    <p:set>
                                      <p:cBhvr>
                                        <p:cTn id="43" dur="1" fill="hold">
                                          <p:stCondLst>
                                            <p:cond delay="499"/>
                                          </p:stCondLst>
                                        </p:cTn>
                                        <p:tgtEl>
                                          <p:spTgt spid="26"/>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25"/>
                                        </p:tgtEl>
                                      </p:cBhvr>
                                    </p:animEffect>
                                    <p:set>
                                      <p:cBhvr>
                                        <p:cTn id="46"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47" restart="whenNotActive" fill="hold" evtFilter="cancelBubble" nodeType="interactiveSeq">
                <p:stCondLst>
                  <p:cond evt="onClick" delay="0">
                    <p:tgtEl>
                      <p:spTgt spid="17"/>
                    </p:tgtEl>
                  </p:cond>
                </p:stCondLst>
                <p:endSync evt="end" delay="0">
                  <p:rtn val="all"/>
                </p:endSync>
                <p:childTnLst>
                  <p:par>
                    <p:cTn id="48" fill="hold">
                      <p:stCondLst>
                        <p:cond delay="0"/>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childTnLst>
                          </p:cTn>
                        </p:par>
                      </p:childTnLst>
                    </p:cTn>
                  </p:par>
                </p:childTnLst>
              </p:cTn>
              <p:nextCondLst>
                <p:cond evt="onClick" delay="0">
                  <p:tgtEl>
                    <p:spTgt spid="17"/>
                  </p:tgtEl>
                </p:cond>
              </p:nextCondLst>
            </p:seq>
            <p:seq concurrent="1" nextAc="seek">
              <p:cTn id="56" restart="whenNotActive" fill="hold" evtFilter="cancelBubble" nodeType="interactiveSeq">
                <p:stCondLst>
                  <p:cond evt="onClick" delay="0">
                    <p:tgtEl>
                      <p:spTgt spid="30"/>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clickEffect">
                                  <p:stCondLst>
                                    <p:cond delay="0"/>
                                  </p:stCondLst>
                                  <p:childTnLst>
                                    <p:animEffect transition="out" filter="fade">
                                      <p:cBhvr>
                                        <p:cTn id="60" dur="500"/>
                                        <p:tgtEl>
                                          <p:spTgt spid="30"/>
                                        </p:tgtEl>
                                      </p:cBhvr>
                                    </p:animEffect>
                                    <p:set>
                                      <p:cBhvr>
                                        <p:cTn id="61" dur="1" fill="hold">
                                          <p:stCondLst>
                                            <p:cond delay="499"/>
                                          </p:stCondLst>
                                        </p:cTn>
                                        <p:tgtEl>
                                          <p:spTgt spid="30"/>
                                        </p:tgtEl>
                                        <p:attrNameLst>
                                          <p:attrName>style.visibility</p:attrName>
                                        </p:attrNameLst>
                                      </p:cBhvr>
                                      <p:to>
                                        <p:strVal val="hidden"/>
                                      </p:to>
                                    </p:set>
                                  </p:childTnLst>
                                </p:cTn>
                              </p:par>
                              <p:par>
                                <p:cTn id="62" presetID="10" presetClass="exit" presetSubtype="0" fill="hold" grpId="1" nodeType="withEffect">
                                  <p:stCondLst>
                                    <p:cond delay="0"/>
                                  </p:stCondLst>
                                  <p:childTnLst>
                                    <p:animEffect transition="out" filter="fade">
                                      <p:cBhvr>
                                        <p:cTn id="63" dur="500"/>
                                        <p:tgtEl>
                                          <p:spTgt spid="29"/>
                                        </p:tgtEl>
                                      </p:cBhvr>
                                    </p:animEffect>
                                    <p:set>
                                      <p:cBhvr>
                                        <p:cTn id="64"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65" restart="whenNotActive" fill="hold" evtFilter="cancelBubble" nodeType="interactiveSeq">
                <p:stCondLst>
                  <p:cond evt="onClick" delay="0">
                    <p:tgtEl>
                      <p:spTgt spid="2"/>
                    </p:tgtEl>
                  </p:cond>
                </p:stCondLst>
                <p:endSync evt="end" delay="0">
                  <p:rtn val="all"/>
                </p:endSync>
                <p:childTnLst>
                  <p:par>
                    <p:cTn id="66" fill="hold">
                      <p:stCondLst>
                        <p:cond delay="0"/>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500"/>
                                        <p:tgtEl>
                                          <p:spTgt spid="33"/>
                                        </p:tgtEl>
                                      </p:cBhvr>
                                    </p:animEffect>
                                  </p:childTnLst>
                                </p:cTn>
                              </p:par>
                              <p:par>
                                <p:cTn id="71" presetID="10" presetClass="entr" presetSubtype="0"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fade">
                                      <p:cBhvr>
                                        <p:cTn id="73" dur="500"/>
                                        <p:tgtEl>
                                          <p:spTgt spid="34"/>
                                        </p:tgtEl>
                                      </p:cBhvr>
                                    </p:animEffect>
                                  </p:childTnLst>
                                </p:cTn>
                              </p:par>
                            </p:childTnLst>
                          </p:cTn>
                        </p:par>
                      </p:childTnLst>
                    </p:cTn>
                  </p:par>
                </p:childTnLst>
              </p:cTn>
              <p:nextCondLst>
                <p:cond evt="onClick" delay="0">
                  <p:tgtEl>
                    <p:spTgt spid="2"/>
                  </p:tgtEl>
                </p:cond>
              </p:nextCondLst>
            </p:seq>
            <p:seq concurrent="1" nextAc="seek">
              <p:cTn id="74" restart="whenNotActive" fill="hold" evtFilter="cancelBubble" nodeType="interactiveSeq">
                <p:stCondLst>
                  <p:cond evt="onClick" delay="0">
                    <p:tgtEl>
                      <p:spTgt spid="34"/>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grpId="1" nodeType="clickEffect">
                                  <p:stCondLst>
                                    <p:cond delay="0"/>
                                  </p:stCondLst>
                                  <p:childTnLst>
                                    <p:animEffect transition="out" filter="fade">
                                      <p:cBhvr>
                                        <p:cTn id="78" dur="500"/>
                                        <p:tgtEl>
                                          <p:spTgt spid="33"/>
                                        </p:tgtEl>
                                      </p:cBhvr>
                                    </p:animEffect>
                                    <p:set>
                                      <p:cBhvr>
                                        <p:cTn id="79" dur="1" fill="hold">
                                          <p:stCondLst>
                                            <p:cond delay="499"/>
                                          </p:stCondLst>
                                        </p:cTn>
                                        <p:tgtEl>
                                          <p:spTgt spid="33"/>
                                        </p:tgtEl>
                                        <p:attrNameLst>
                                          <p:attrName>style.visibility</p:attrName>
                                        </p:attrNameLst>
                                      </p:cBhvr>
                                      <p:to>
                                        <p:strVal val="hidden"/>
                                      </p:to>
                                    </p:set>
                                  </p:childTnLst>
                                </p:cTn>
                              </p:par>
                              <p:par>
                                <p:cTn id="80" presetID="10" presetClass="exit" presetSubtype="0" fill="hold" nodeType="withEffect">
                                  <p:stCondLst>
                                    <p:cond delay="0"/>
                                  </p:stCondLst>
                                  <p:childTnLst>
                                    <p:animEffect transition="out" filter="fade">
                                      <p:cBhvr>
                                        <p:cTn id="81" dur="500"/>
                                        <p:tgtEl>
                                          <p:spTgt spid="34"/>
                                        </p:tgtEl>
                                      </p:cBhvr>
                                    </p:animEffect>
                                    <p:set>
                                      <p:cBhvr>
                                        <p:cTn id="82"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83" restart="whenNotActive" fill="hold" evtFilter="cancelBubble" nodeType="interactiveSeq">
                <p:stCondLst>
                  <p:cond evt="onClick" delay="0">
                    <p:tgtEl>
                      <p:spTgt spid="13"/>
                    </p:tgtEl>
                  </p:cond>
                </p:stCondLst>
                <p:endSync evt="end" delay="0">
                  <p:rtn val="all"/>
                </p:endSync>
                <p:childTnLst>
                  <p:par>
                    <p:cTn id="84" fill="hold">
                      <p:stCondLst>
                        <p:cond delay="0"/>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38"/>
                                        </p:tgtEl>
                                        <p:attrNameLst>
                                          <p:attrName>style.visibility</p:attrName>
                                        </p:attrNameLst>
                                      </p:cBhvr>
                                      <p:to>
                                        <p:strVal val="visible"/>
                                      </p:to>
                                    </p:set>
                                    <p:animEffect transition="in" filter="fade">
                                      <p:cBhvr>
                                        <p:cTn id="88" dur="500"/>
                                        <p:tgtEl>
                                          <p:spTgt spid="38"/>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fade">
                                      <p:cBhvr>
                                        <p:cTn id="91" dur="500"/>
                                        <p:tgtEl>
                                          <p:spTgt spid="37"/>
                                        </p:tgtEl>
                                      </p:cBhvr>
                                    </p:animEffect>
                                  </p:childTnLst>
                                </p:cTn>
                              </p:par>
                            </p:childTnLst>
                          </p:cTn>
                        </p:par>
                      </p:childTnLst>
                    </p:cTn>
                  </p:par>
                </p:childTnLst>
              </p:cTn>
              <p:nextCondLst>
                <p:cond evt="onClick" delay="0">
                  <p:tgtEl>
                    <p:spTgt spid="13"/>
                  </p:tgtEl>
                </p:cond>
              </p:nextCondLst>
            </p:seq>
            <p:seq concurrent="1" nextAc="seek">
              <p:cTn id="92" restart="whenNotActive" fill="hold" evtFilter="cancelBubble" nodeType="interactiveSeq">
                <p:stCondLst>
                  <p:cond evt="onClick" delay="0">
                    <p:tgtEl>
                      <p:spTgt spid="38"/>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38"/>
                                        </p:tgtEl>
                                      </p:cBhvr>
                                    </p:animEffect>
                                    <p:set>
                                      <p:cBhvr>
                                        <p:cTn id="97" dur="1" fill="hold">
                                          <p:stCondLst>
                                            <p:cond delay="499"/>
                                          </p:stCondLst>
                                        </p:cTn>
                                        <p:tgtEl>
                                          <p:spTgt spid="38"/>
                                        </p:tgtEl>
                                        <p:attrNameLst>
                                          <p:attrName>style.visibility</p:attrName>
                                        </p:attrNameLst>
                                      </p:cBhvr>
                                      <p:to>
                                        <p:strVal val="hidden"/>
                                      </p:to>
                                    </p:set>
                                  </p:childTnLst>
                                </p:cTn>
                              </p:par>
                              <p:par>
                                <p:cTn id="98" presetID="10" presetClass="exit" presetSubtype="0" fill="hold" grpId="1" nodeType="withEffect">
                                  <p:stCondLst>
                                    <p:cond delay="0"/>
                                  </p:stCondLst>
                                  <p:childTnLst>
                                    <p:animEffect transition="out" filter="fade">
                                      <p:cBhvr>
                                        <p:cTn id="99" dur="500"/>
                                        <p:tgtEl>
                                          <p:spTgt spid="37"/>
                                        </p:tgtEl>
                                      </p:cBhvr>
                                    </p:animEffect>
                                    <p:set>
                                      <p:cBhvr>
                                        <p:cTn id="100"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01" restart="whenNotActive" fill="hold" evtFilter="cancelBubble" nodeType="interactiveSeq">
                <p:stCondLst>
                  <p:cond evt="onClick" delay="0">
                    <p:tgtEl>
                      <p:spTgt spid="19"/>
                    </p:tgtEl>
                  </p:cond>
                </p:stCondLst>
                <p:endSync evt="end" delay="0">
                  <p:rtn val="all"/>
                </p:endSync>
                <p:childTnLst>
                  <p:par>
                    <p:cTn id="102" fill="hold">
                      <p:stCondLst>
                        <p:cond delay="0"/>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childTnLst>
                                </p:cTn>
                              </p:par>
                              <p:par>
                                <p:cTn id="107" presetID="10" presetClass="entr" presetSubtype="0" fill="hold" nodeType="with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fade">
                                      <p:cBhvr>
                                        <p:cTn id="109" dur="500"/>
                                        <p:tgtEl>
                                          <p:spTgt spid="42"/>
                                        </p:tgtEl>
                                      </p:cBhvr>
                                    </p:animEffect>
                                  </p:childTnLst>
                                </p:cTn>
                              </p:par>
                            </p:childTnLst>
                          </p:cTn>
                        </p:par>
                      </p:childTnLst>
                    </p:cTn>
                  </p:par>
                </p:childTnLst>
              </p:cTn>
              <p:nextCondLst>
                <p:cond evt="onClick" delay="0">
                  <p:tgtEl>
                    <p:spTgt spid="19"/>
                  </p:tgtEl>
                </p:cond>
              </p:nextCondLst>
            </p:seq>
            <p:seq concurrent="1" nextAc="seek">
              <p:cTn id="110" restart="whenNotActive" fill="hold" evtFilter="cancelBubble" nodeType="interactiveSeq">
                <p:stCondLst>
                  <p:cond evt="onClick" delay="0">
                    <p:tgtEl>
                      <p:spTgt spid="42"/>
                    </p:tgtEl>
                  </p:cond>
                </p:stCondLst>
                <p:endSync evt="end" delay="0">
                  <p:rtn val="all"/>
                </p:endSync>
                <p:childTnLst>
                  <p:par>
                    <p:cTn id="111" fill="hold">
                      <p:stCondLst>
                        <p:cond delay="0"/>
                      </p:stCondLst>
                      <p:childTnLst>
                        <p:par>
                          <p:cTn id="112" fill="hold">
                            <p:stCondLst>
                              <p:cond delay="0"/>
                            </p:stCondLst>
                            <p:childTnLst>
                              <p:par>
                                <p:cTn id="113" presetID="10" presetClass="exit" presetSubtype="0" fill="hold" grpId="1" nodeType="clickEffect">
                                  <p:stCondLst>
                                    <p:cond delay="0"/>
                                  </p:stCondLst>
                                  <p:childTnLst>
                                    <p:animEffect transition="out" filter="fade">
                                      <p:cBhvr>
                                        <p:cTn id="114" dur="500"/>
                                        <p:tgtEl>
                                          <p:spTgt spid="41"/>
                                        </p:tgtEl>
                                      </p:cBhvr>
                                    </p:animEffect>
                                    <p:set>
                                      <p:cBhvr>
                                        <p:cTn id="115" dur="1" fill="hold">
                                          <p:stCondLst>
                                            <p:cond delay="499"/>
                                          </p:stCondLst>
                                        </p:cTn>
                                        <p:tgtEl>
                                          <p:spTgt spid="41"/>
                                        </p:tgtEl>
                                        <p:attrNameLst>
                                          <p:attrName>style.visibility</p:attrName>
                                        </p:attrNameLst>
                                      </p:cBhvr>
                                      <p:to>
                                        <p:strVal val="hidden"/>
                                      </p:to>
                                    </p:set>
                                  </p:childTnLst>
                                </p:cTn>
                              </p:par>
                              <p:par>
                                <p:cTn id="116" presetID="10" presetClass="exit" presetSubtype="0" fill="hold" nodeType="withEffect">
                                  <p:stCondLst>
                                    <p:cond delay="0"/>
                                  </p:stCondLst>
                                  <p:childTnLst>
                                    <p:animEffect transition="out" filter="fade">
                                      <p:cBhvr>
                                        <p:cTn id="117" dur="500"/>
                                        <p:tgtEl>
                                          <p:spTgt spid="42"/>
                                        </p:tgtEl>
                                      </p:cBhvr>
                                    </p:animEffect>
                                    <p:set>
                                      <p:cBhvr>
                                        <p:cTn id="118"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119" restart="whenNotActive" fill="hold" evtFilter="cancelBubble" nodeType="interactiveSeq">
                <p:stCondLst>
                  <p:cond evt="onClick" delay="0">
                    <p:tgtEl>
                      <p:spTgt spid="46"/>
                    </p:tgtEl>
                  </p:cond>
                </p:stCondLst>
                <p:endSync evt="end" delay="0">
                  <p:rtn val="all"/>
                </p:endSync>
                <p:childTnLst>
                  <p:par>
                    <p:cTn id="120" fill="hold">
                      <p:stCondLst>
                        <p:cond delay="0"/>
                      </p:stCondLst>
                      <p:childTnLst>
                        <p:par>
                          <p:cTn id="121" fill="hold">
                            <p:stCondLst>
                              <p:cond delay="0"/>
                            </p:stCondLst>
                            <p:childTnLst>
                              <p:par>
                                <p:cTn id="122" presetID="10" presetClass="exit" presetSubtype="0" fill="hold" nodeType="clickEffect">
                                  <p:stCondLst>
                                    <p:cond delay="0"/>
                                  </p:stCondLst>
                                  <p:childTnLst>
                                    <p:animEffect transition="out" filter="fade">
                                      <p:cBhvr>
                                        <p:cTn id="123" dur="500"/>
                                        <p:tgtEl>
                                          <p:spTgt spid="46"/>
                                        </p:tgtEl>
                                      </p:cBhvr>
                                    </p:animEffect>
                                    <p:set>
                                      <p:cBhvr>
                                        <p:cTn id="124" dur="1" fill="hold">
                                          <p:stCondLst>
                                            <p:cond delay="499"/>
                                          </p:stCondLst>
                                        </p:cTn>
                                        <p:tgtEl>
                                          <p:spTgt spid="46"/>
                                        </p:tgtEl>
                                        <p:attrNameLst>
                                          <p:attrName>style.visibility</p:attrName>
                                        </p:attrNameLst>
                                      </p:cBhvr>
                                      <p:to>
                                        <p:strVal val="hidden"/>
                                      </p:to>
                                    </p:set>
                                  </p:childTnLst>
                                </p:cTn>
                              </p:par>
                              <p:par>
                                <p:cTn id="125" presetID="10" presetClass="exit" presetSubtype="0" fill="hold" grpId="1" nodeType="withEffect">
                                  <p:stCondLst>
                                    <p:cond delay="0"/>
                                  </p:stCondLst>
                                  <p:childTnLst>
                                    <p:animEffect transition="out" filter="fade">
                                      <p:cBhvr>
                                        <p:cTn id="126" dur="500"/>
                                        <p:tgtEl>
                                          <p:spTgt spid="45"/>
                                        </p:tgtEl>
                                      </p:cBhvr>
                                    </p:animEffect>
                                    <p:set>
                                      <p:cBhvr>
                                        <p:cTn id="127" dur="1" fill="hold">
                                          <p:stCondLst>
                                            <p:cond delay="499"/>
                                          </p:stCondLst>
                                        </p:cTn>
                                        <p:tgtEl>
                                          <p:spTgt spid="45"/>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128" restart="whenNotActive" fill="hold" evtFilter="cancelBubble" nodeType="interactiveSeq">
                <p:stCondLst>
                  <p:cond evt="onClick" delay="0">
                    <p:tgtEl>
                      <p:spTgt spid="20"/>
                    </p:tgtEl>
                  </p:cond>
                </p:stCondLst>
                <p:endSync evt="end" delay="0">
                  <p:rtn val="all"/>
                </p:endSync>
                <p:childTnLst>
                  <p:par>
                    <p:cTn id="129" fill="hold">
                      <p:stCondLst>
                        <p:cond delay="0"/>
                      </p:stCondLst>
                      <p:childTnLst>
                        <p:par>
                          <p:cTn id="130" fill="hold">
                            <p:stCondLst>
                              <p:cond delay="0"/>
                            </p:stCondLst>
                            <p:childTnLst>
                              <p:par>
                                <p:cTn id="131" presetID="10" presetClass="entr" presetSubtype="0" fill="hold" nodeType="clickEffect">
                                  <p:stCondLst>
                                    <p:cond delay="0"/>
                                  </p:stCondLst>
                                  <p:childTnLst>
                                    <p:set>
                                      <p:cBhvr>
                                        <p:cTn id="132" dur="1" fill="hold">
                                          <p:stCondLst>
                                            <p:cond delay="0"/>
                                          </p:stCondLst>
                                        </p:cTn>
                                        <p:tgtEl>
                                          <p:spTgt spid="50"/>
                                        </p:tgtEl>
                                        <p:attrNameLst>
                                          <p:attrName>style.visibility</p:attrName>
                                        </p:attrNameLst>
                                      </p:cBhvr>
                                      <p:to>
                                        <p:strVal val="visible"/>
                                      </p:to>
                                    </p:set>
                                    <p:animEffect transition="in" filter="fade">
                                      <p:cBhvr>
                                        <p:cTn id="133" dur="500"/>
                                        <p:tgtEl>
                                          <p:spTgt spid="50"/>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49"/>
                                        </p:tgtEl>
                                        <p:attrNameLst>
                                          <p:attrName>style.visibility</p:attrName>
                                        </p:attrNameLst>
                                      </p:cBhvr>
                                      <p:to>
                                        <p:strVal val="visible"/>
                                      </p:to>
                                    </p:set>
                                    <p:animEffect transition="in" filter="fade">
                                      <p:cBhvr>
                                        <p:cTn id="136" dur="500"/>
                                        <p:tgtEl>
                                          <p:spTgt spid="49"/>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nodeType="clickEffect">
                                  <p:stCondLst>
                                    <p:cond delay="0"/>
                                  </p:stCondLst>
                                  <p:childTnLst>
                                    <p:animEffect transition="out" filter="fade">
                                      <p:cBhvr>
                                        <p:cTn id="140" dur="500"/>
                                        <p:tgtEl>
                                          <p:spTgt spid="50"/>
                                        </p:tgtEl>
                                      </p:cBhvr>
                                    </p:animEffect>
                                    <p:set>
                                      <p:cBhvr>
                                        <p:cTn id="141" dur="1" fill="hold">
                                          <p:stCondLst>
                                            <p:cond delay="499"/>
                                          </p:stCondLst>
                                        </p:cTn>
                                        <p:tgtEl>
                                          <p:spTgt spid="50"/>
                                        </p:tgtEl>
                                        <p:attrNameLst>
                                          <p:attrName>style.visibility</p:attrName>
                                        </p:attrNameLst>
                                      </p:cBhvr>
                                      <p:to>
                                        <p:strVal val="hidden"/>
                                      </p:to>
                                    </p:set>
                                  </p:childTnLst>
                                </p:cTn>
                              </p:par>
                              <p:par>
                                <p:cTn id="142" presetID="10" presetClass="exit" presetSubtype="0" fill="hold" grpId="1" nodeType="withEffect">
                                  <p:stCondLst>
                                    <p:cond delay="0"/>
                                  </p:stCondLst>
                                  <p:childTnLst>
                                    <p:animEffect transition="out" filter="fade">
                                      <p:cBhvr>
                                        <p:cTn id="143" dur="500"/>
                                        <p:tgtEl>
                                          <p:spTgt spid="49"/>
                                        </p:tgtEl>
                                      </p:cBhvr>
                                    </p:animEffect>
                                    <p:set>
                                      <p:cBhvr>
                                        <p:cTn id="144"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145" restart="whenNotActive" fill="hold" evtFilter="cancelBubble" nodeType="interactiveSeq">
                <p:stCondLst>
                  <p:cond evt="onClick" delay="0">
                    <p:tgtEl>
                      <p:spTgt spid="50"/>
                    </p:tgtEl>
                  </p:cond>
                </p:stCondLst>
                <p:endSync evt="end" delay="0">
                  <p:rtn val="all"/>
                </p:endSync>
                <p:childTnLst>
                  <p:par>
                    <p:cTn id="146" fill="hold">
                      <p:stCondLst>
                        <p:cond delay="0"/>
                      </p:stCondLst>
                      <p:childTnLst>
                        <p:par>
                          <p:cTn id="147" fill="hold">
                            <p:stCondLst>
                              <p:cond delay="0"/>
                            </p:stCondLst>
                            <p:childTnLst>
                              <p:par>
                                <p:cTn id="148" presetID="10" presetClass="exit" presetSubtype="0" fill="hold" nodeType="clickEffect">
                                  <p:stCondLst>
                                    <p:cond delay="0"/>
                                  </p:stCondLst>
                                  <p:childTnLst>
                                    <p:animEffect transition="out" filter="fade">
                                      <p:cBhvr>
                                        <p:cTn id="149" dur="500"/>
                                        <p:tgtEl>
                                          <p:spTgt spid="50"/>
                                        </p:tgtEl>
                                      </p:cBhvr>
                                    </p:animEffect>
                                    <p:set>
                                      <p:cBhvr>
                                        <p:cTn id="150" dur="1" fill="hold">
                                          <p:stCondLst>
                                            <p:cond delay="499"/>
                                          </p:stCondLst>
                                        </p:cTn>
                                        <p:tgtEl>
                                          <p:spTgt spid="50"/>
                                        </p:tgtEl>
                                        <p:attrNameLst>
                                          <p:attrName>style.visibility</p:attrName>
                                        </p:attrNameLst>
                                      </p:cBhvr>
                                      <p:to>
                                        <p:strVal val="hidden"/>
                                      </p:to>
                                    </p:set>
                                  </p:childTnLst>
                                </p:cTn>
                              </p:par>
                              <p:par>
                                <p:cTn id="151" presetID="10" presetClass="exit" presetSubtype="0" fill="hold" grpId="2" nodeType="withEffect">
                                  <p:stCondLst>
                                    <p:cond delay="0"/>
                                  </p:stCondLst>
                                  <p:childTnLst>
                                    <p:animEffect transition="out" filter="fade">
                                      <p:cBhvr>
                                        <p:cTn id="152" dur="500"/>
                                        <p:tgtEl>
                                          <p:spTgt spid="49"/>
                                        </p:tgtEl>
                                      </p:cBhvr>
                                    </p:animEffect>
                                    <p:set>
                                      <p:cBhvr>
                                        <p:cTn id="153"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50"/>
                  </p:tgtEl>
                </p:cond>
              </p:nextCondLst>
            </p:seq>
          </p:childTnLst>
        </p:cTn>
      </p:par>
    </p:tnLst>
    <p:bldLst>
      <p:bldP spid="23" grpId="0" animBg="1"/>
      <p:bldP spid="23" grpId="1" animBg="1"/>
      <p:bldP spid="25" grpId="0" animBg="1"/>
      <p:bldP spid="25" grpId="1" animBg="1"/>
      <p:bldP spid="29" grpId="0" animBg="1"/>
      <p:bldP spid="29" grpId="1" animBg="1"/>
      <p:bldP spid="33" grpId="0" animBg="1"/>
      <p:bldP spid="33" grpId="1" animBg="1"/>
      <p:bldP spid="37" grpId="0" animBg="1"/>
      <p:bldP spid="37" grpId="1" animBg="1"/>
      <p:bldP spid="41" grpId="0" animBg="1"/>
      <p:bldP spid="41" grpId="1" animBg="1"/>
      <p:bldP spid="45" grpId="0" animBg="1"/>
      <p:bldP spid="45" grpId="1" animBg="1"/>
      <p:bldP spid="49" grpId="0" animBg="1"/>
      <p:bldP spid="49" grpId="1" animBg="1"/>
      <p:bldP spid="49"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Hogmanay</a:t>
            </a:r>
          </a:p>
        </p:txBody>
      </p:sp>
      <p:sp>
        <p:nvSpPr>
          <p:cNvPr id="5" name="Rectangle 4"/>
          <p:cNvSpPr/>
          <p:nvPr/>
        </p:nvSpPr>
        <p:spPr>
          <a:xfrm>
            <a:off x="746479" y="1839871"/>
            <a:ext cx="7623528" cy="492443"/>
          </a:xfrm>
          <a:prstGeom prst="rect">
            <a:avLst/>
          </a:prstGeom>
        </p:spPr>
        <p:txBody>
          <a:bodyPr wrap="square" lIns="108000" tIns="0" rIns="0" bIns="0">
            <a:spAutoFit/>
          </a:bodyPr>
          <a:lstStyle/>
          <a:p>
            <a:pPr>
              <a:spcBef>
                <a:spcPct val="0"/>
              </a:spcBef>
            </a:pPr>
            <a:r>
              <a:rPr lang="en-GB" altLang="en-US" sz="1600" dirty="0">
                <a:latin typeface="Twinkl" pitchFamily="2" charset="0"/>
                <a:ea typeface="Twinkl" pitchFamily="2" charset="0"/>
                <a:cs typeface="Twinkl" pitchFamily="2" charset="0"/>
              </a:rPr>
              <a:t>This is the Scottish name for the last day of the year and dates back to Viking times with parties around the winter solstice. </a:t>
            </a:r>
          </a:p>
        </p:txBody>
      </p:sp>
      <p:sp>
        <p:nvSpPr>
          <p:cNvPr id="10" name="Rectangle 9">
            <a:extLst>
              <a:ext uri="{FF2B5EF4-FFF2-40B4-BE49-F238E27FC236}">
                <a16:creationId xmlns:a16="http://schemas.microsoft.com/office/drawing/2014/main" id="{A5FBC83E-968A-4AEB-B163-866969E262CB}"/>
              </a:ext>
            </a:extLst>
          </p:cNvPr>
          <p:cNvSpPr/>
          <p:nvPr/>
        </p:nvSpPr>
        <p:spPr>
          <a:xfrm>
            <a:off x="764819" y="3475276"/>
            <a:ext cx="7614359" cy="1823518"/>
          </a:xfrm>
          <a:prstGeom prst="rect">
            <a:avLst/>
          </a:prstGeom>
          <a:solidFill>
            <a:srgbClr val="FFFFFF"/>
          </a:solidFill>
          <a:ln w="28575">
            <a:solidFill>
              <a:srgbClr val="00639A"/>
            </a:solidFill>
          </a:ln>
        </p:spPr>
        <p:txBody>
          <a:bodyPr wrap="square" lIns="108000" tIns="0" rIns="72000" bIns="0" anchor="ctr">
            <a:noAutofit/>
          </a:bodyPr>
          <a:lstStyle/>
          <a:p>
            <a:pPr>
              <a:defRPr/>
            </a:pPr>
            <a:r>
              <a:rPr lang="en-GB" sz="1600" dirty="0">
                <a:latin typeface="Twinkl" pitchFamily="50" charset="0"/>
              </a:rPr>
              <a:t>First-Footing is a tradition that starts after the stroke of midnight.</a:t>
            </a:r>
          </a:p>
          <a:p>
            <a:pPr>
              <a:defRPr/>
            </a:pPr>
            <a:r>
              <a:rPr lang="en-GB" sz="1600" dirty="0">
                <a:latin typeface="Twinkl" pitchFamily="50" charset="0"/>
              </a:rPr>
              <a:t>It involves being the first person of the new year to go into a house and with that you bring gifts such as bread, coal, money and whisky to bring good luck for food, drink, wealth and warmth for the year ahead. Traditionally, the person doing the first footing would be the one with the darkest hair and historically </a:t>
            </a:r>
            <a:br>
              <a:rPr lang="en-GB" sz="1600" dirty="0">
                <a:latin typeface="Twinkl" pitchFamily="50" charset="0"/>
              </a:rPr>
            </a:br>
            <a:r>
              <a:rPr lang="en-GB" sz="1600" dirty="0">
                <a:latin typeface="Twinkl" pitchFamily="50" charset="0"/>
              </a:rPr>
              <a:t>a man.</a:t>
            </a:r>
          </a:p>
        </p:txBody>
      </p:sp>
      <p:sp>
        <p:nvSpPr>
          <p:cNvPr id="11" name="Rectangle 10">
            <a:extLst>
              <a:ext uri="{FF2B5EF4-FFF2-40B4-BE49-F238E27FC236}">
                <a16:creationId xmlns:a16="http://schemas.microsoft.com/office/drawing/2014/main" id="{A4A89AEA-D791-4435-8327-D06CD519641C}"/>
              </a:ext>
            </a:extLst>
          </p:cNvPr>
          <p:cNvSpPr/>
          <p:nvPr/>
        </p:nvSpPr>
        <p:spPr>
          <a:xfrm>
            <a:off x="764819" y="5497470"/>
            <a:ext cx="7614359" cy="595355"/>
          </a:xfrm>
          <a:prstGeom prst="rect">
            <a:avLst/>
          </a:prstGeom>
          <a:solidFill>
            <a:srgbClr val="00639A"/>
          </a:solidFill>
          <a:ln w="28575">
            <a:solidFill>
              <a:srgbClr val="00639A"/>
            </a:solidFill>
          </a:ln>
        </p:spPr>
        <p:txBody>
          <a:bodyPr wrap="square" lIns="108000" tIns="0" rIns="0" bIns="0" anchor="ctr">
            <a:noAutofit/>
          </a:bodyPr>
          <a:lstStyle/>
          <a:p>
            <a:pPr>
              <a:defRPr/>
            </a:pPr>
            <a:r>
              <a:rPr lang="en-GB" sz="1600" dirty="0">
                <a:solidFill>
                  <a:schemeClr val="bg1"/>
                </a:solidFill>
                <a:latin typeface="Twinkl" pitchFamily="50" charset="0"/>
              </a:rPr>
              <a:t>Find Out More: Try and find to photos or videos of Hogmanay in Edinburgh to see just how big it is!</a:t>
            </a:r>
          </a:p>
        </p:txBody>
      </p:sp>
      <p:sp>
        <p:nvSpPr>
          <p:cNvPr id="13" name="Rectangle 12">
            <a:extLst>
              <a:ext uri="{FF2B5EF4-FFF2-40B4-BE49-F238E27FC236}">
                <a16:creationId xmlns:a16="http://schemas.microsoft.com/office/drawing/2014/main" id="{15FED484-3C0A-4CAC-ACA4-CA4303C6CF04}"/>
              </a:ext>
            </a:extLst>
          </p:cNvPr>
          <p:cNvSpPr/>
          <p:nvPr/>
        </p:nvSpPr>
        <p:spPr>
          <a:xfrm>
            <a:off x="764819" y="2479187"/>
            <a:ext cx="7596018" cy="797413"/>
          </a:xfrm>
          <a:prstGeom prst="rect">
            <a:avLst/>
          </a:prstGeom>
          <a:solidFill>
            <a:srgbClr val="FFFFFF"/>
          </a:solidFill>
          <a:ln w="28575">
            <a:solidFill>
              <a:srgbClr val="00639A"/>
            </a:solidFill>
          </a:ln>
        </p:spPr>
        <p:txBody>
          <a:bodyPr wrap="square" lIns="108000" tIns="0" rIns="0" bIns="0" anchor="ctr">
            <a:noAutofit/>
          </a:bodyPr>
          <a:lstStyle/>
          <a:p>
            <a:pPr>
              <a:defRPr/>
            </a:pPr>
            <a:r>
              <a:rPr lang="en-GB" sz="1600" dirty="0">
                <a:latin typeface="Twinkl" pitchFamily="50" charset="0"/>
              </a:rPr>
              <a:t>Parties are held in homes and in towns and cities, probably the largest of which </a:t>
            </a:r>
            <a:br>
              <a:rPr lang="en-GB" sz="1600" dirty="0">
                <a:latin typeface="Twinkl" pitchFamily="50" charset="0"/>
              </a:rPr>
            </a:br>
            <a:r>
              <a:rPr lang="en-GB" sz="1600" dirty="0">
                <a:latin typeface="Twinkl" pitchFamily="50" charset="0"/>
              </a:rPr>
              <a:t>is Hogmanay in Edinburgh.</a:t>
            </a:r>
          </a:p>
        </p:txBody>
      </p:sp>
    </p:spTree>
    <p:extLst>
      <p:ext uri="{BB962C8B-B14F-4D97-AF65-F5344CB8AC3E}">
        <p14:creationId xmlns:p14="http://schemas.microsoft.com/office/powerpoint/2010/main" val="3456689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0"/>
                                        </p:tgtEl>
                                      </p:cBhvr>
                                    </p:animEffect>
                                    <p:set>
                                      <p:cBhvr>
                                        <p:cTn id="17" dur="1" fill="hold">
                                          <p:stCondLst>
                                            <p:cond delay="499"/>
                                          </p:stCondLst>
                                        </p:cTn>
                                        <p:tgtEl>
                                          <p:spTgt spid="10"/>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animBg="1"/>
      <p:bldP spid="10" grpId="1" animBg="1"/>
      <p:bldP spid="11"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66C5720-9BA0-47E1-9F67-1054407533C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4627531" y="2303818"/>
            <a:ext cx="3789008" cy="3789008"/>
          </a:xfrm>
          <a:prstGeom prst="flowChartConnector">
            <a:avLst/>
          </a:prstGeom>
        </p:spPr>
      </p:pic>
      <p:pic>
        <p:nvPicPr>
          <p:cNvPr id="4" name="Picture 3">
            <a:extLst>
              <a:ext uri="{FF2B5EF4-FFF2-40B4-BE49-F238E27FC236}">
                <a16:creationId xmlns:a16="http://schemas.microsoft.com/office/drawing/2014/main" id="{26F95D17-46C2-42EB-B71B-03C67069935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342" t="-4349" r="-13014" b="10415"/>
          <a:stretch/>
        </p:blipFill>
        <p:spPr>
          <a:xfrm>
            <a:off x="4608513" y="2238268"/>
            <a:ext cx="3854557" cy="3854558"/>
          </a:xfrm>
          <a:prstGeom prst="flowChartConnector">
            <a:avLst/>
          </a:prstGeom>
        </p:spPr>
      </p:pic>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Auld Lang </a:t>
            </a:r>
            <a:r>
              <a:rPr lang="en-GB" sz="3600" dirty="0" err="1">
                <a:solidFill>
                  <a:schemeClr val="bg1"/>
                </a:solidFill>
                <a:latin typeface="Twinkl SemiBold" pitchFamily="2" charset="0"/>
              </a:rPr>
              <a:t>Syne</a:t>
            </a:r>
            <a:endParaRPr lang="en-GB" sz="3600" dirty="0">
              <a:solidFill>
                <a:schemeClr val="bg1"/>
              </a:solidFill>
              <a:latin typeface="Twinkl SemiBold" pitchFamily="2" charset="0"/>
            </a:endParaRPr>
          </a:p>
        </p:txBody>
      </p:sp>
      <p:sp>
        <p:nvSpPr>
          <p:cNvPr id="5" name="Rectangle 4"/>
          <p:cNvSpPr/>
          <p:nvPr/>
        </p:nvSpPr>
        <p:spPr>
          <a:xfrm>
            <a:off x="746479" y="1839871"/>
            <a:ext cx="7623528" cy="3447098"/>
          </a:xfrm>
          <a:prstGeom prst="rect">
            <a:avLst/>
          </a:prstGeom>
        </p:spPr>
        <p:txBody>
          <a:bodyPr wrap="square" lIns="108000" tIns="0" rIns="0" bIns="0">
            <a:spAutoFit/>
          </a:bodyPr>
          <a:lstStyle/>
          <a:p>
            <a:pPr>
              <a:tabLst>
                <a:tab pos="5648325" algn="l"/>
              </a:tabLst>
              <a:defRPr/>
            </a:pPr>
            <a:r>
              <a:rPr lang="en-GB" altLang="en-US" sz="1600" dirty="0">
                <a:latin typeface="Twinkl" pitchFamily="2" charset="0"/>
                <a:ea typeface="Twinkl" pitchFamily="2" charset="0"/>
                <a:cs typeface="Twinkl" pitchFamily="2" charset="0"/>
              </a:rPr>
              <a:t>This is a Scottish song now sung widely across the world at midnight on New Year’s Eve…here’s the first verse and chorus.</a:t>
            </a:r>
            <a:br>
              <a:rPr lang="en-GB" altLang="en-US" sz="1600" dirty="0">
                <a:latin typeface="Twinkl" pitchFamily="2" charset="0"/>
                <a:ea typeface="Twinkl" pitchFamily="2" charset="0"/>
                <a:cs typeface="Twinkl" pitchFamily="2" charset="0"/>
              </a:rPr>
            </a:br>
            <a:r>
              <a:rPr lang="en-GB" altLang="en-US" sz="1600" dirty="0">
                <a:latin typeface="Twinkl" pitchFamily="2" charset="0"/>
                <a:ea typeface="Twinkl" pitchFamily="2" charset="0"/>
                <a:cs typeface="Twinkl" pitchFamily="2" charset="0"/>
              </a:rPr>
              <a:t/>
            </a:r>
            <a:br>
              <a:rPr lang="en-GB" altLang="en-US" sz="1600" dirty="0">
                <a:latin typeface="Twinkl" pitchFamily="2" charset="0"/>
                <a:ea typeface="Twinkl" pitchFamily="2" charset="0"/>
                <a:cs typeface="Twinkl" pitchFamily="2" charset="0"/>
              </a:rPr>
            </a:br>
            <a:r>
              <a:rPr lang="en-US" altLang="en-US" sz="1600" dirty="0">
                <a:cs typeface="Arial" charset="0"/>
              </a:rPr>
              <a:t>Should auld acquaintance be forgot, </a:t>
            </a:r>
            <a:br>
              <a:rPr lang="en-US" altLang="en-US" sz="1600" dirty="0">
                <a:cs typeface="Arial" charset="0"/>
              </a:rPr>
            </a:br>
            <a:r>
              <a:rPr lang="en-US" altLang="en-US" sz="1600" dirty="0">
                <a:cs typeface="Arial" charset="0"/>
              </a:rPr>
              <a:t>and never brought to mind? </a:t>
            </a:r>
            <a:br>
              <a:rPr lang="en-US" altLang="en-US" sz="1600" dirty="0">
                <a:cs typeface="Arial" charset="0"/>
              </a:rPr>
            </a:br>
            <a:r>
              <a:rPr lang="en-US" altLang="en-US" sz="1600" dirty="0">
                <a:cs typeface="Arial" charset="0"/>
              </a:rPr>
              <a:t>Should auld acquaintance be forgot, </a:t>
            </a:r>
            <a:br>
              <a:rPr lang="en-US" altLang="en-US" sz="1600" dirty="0">
                <a:cs typeface="Arial" charset="0"/>
              </a:rPr>
            </a:br>
            <a:r>
              <a:rPr lang="en-US" altLang="en-US" sz="1600" dirty="0">
                <a:cs typeface="Arial" charset="0"/>
              </a:rPr>
              <a:t>and auld </a:t>
            </a:r>
            <a:r>
              <a:rPr lang="en-US" altLang="en-US" sz="1600" dirty="0" err="1">
                <a:cs typeface="Arial" charset="0"/>
              </a:rPr>
              <a:t>lang</a:t>
            </a:r>
            <a:r>
              <a:rPr lang="en-US" altLang="en-US" sz="1600" dirty="0">
                <a:cs typeface="Arial" charset="0"/>
              </a:rPr>
              <a:t> </a:t>
            </a:r>
            <a:r>
              <a:rPr lang="en-US" altLang="en-US" sz="1600" dirty="0" err="1">
                <a:cs typeface="Arial" charset="0"/>
              </a:rPr>
              <a:t>syne</a:t>
            </a:r>
            <a:r>
              <a:rPr lang="en-US" altLang="en-US" sz="1600" dirty="0">
                <a:cs typeface="Arial" charset="0"/>
              </a:rPr>
              <a:t>?</a:t>
            </a:r>
          </a:p>
          <a:p>
            <a:pPr marL="0" lvl="1">
              <a:tabLst>
                <a:tab pos="5648325" algn="l"/>
              </a:tabLst>
              <a:defRPr/>
            </a:pPr>
            <a:endParaRPr lang="en-US" altLang="en-US" sz="1600" dirty="0">
              <a:cs typeface="Arial" charset="0"/>
            </a:endParaRPr>
          </a:p>
          <a:p>
            <a:pPr marL="0" lvl="1">
              <a:tabLst>
                <a:tab pos="5648325" algn="l"/>
              </a:tabLst>
              <a:defRPr/>
            </a:pPr>
            <a:r>
              <a:rPr lang="en-US" altLang="en-US" sz="1600" dirty="0">
                <a:cs typeface="Arial" charset="0"/>
              </a:rPr>
              <a:t>CHORUS:</a:t>
            </a:r>
          </a:p>
          <a:p>
            <a:pPr marL="0" lvl="1">
              <a:tabLst>
                <a:tab pos="5648325" algn="l"/>
              </a:tabLst>
              <a:defRPr/>
            </a:pPr>
            <a:r>
              <a:rPr lang="en-US" altLang="en-US" sz="1600" dirty="0">
                <a:cs typeface="Arial" charset="0"/>
              </a:rPr>
              <a:t>For auld </a:t>
            </a:r>
            <a:r>
              <a:rPr lang="en-US" altLang="en-US" sz="1600" dirty="0" err="1">
                <a:cs typeface="Arial" charset="0"/>
              </a:rPr>
              <a:t>lang</a:t>
            </a:r>
            <a:r>
              <a:rPr lang="en-US" altLang="en-US" sz="1600" dirty="0">
                <a:cs typeface="Arial" charset="0"/>
              </a:rPr>
              <a:t> </a:t>
            </a:r>
            <a:r>
              <a:rPr lang="en-US" altLang="en-US" sz="1600" dirty="0" err="1">
                <a:cs typeface="Arial" charset="0"/>
              </a:rPr>
              <a:t>syne</a:t>
            </a:r>
            <a:r>
              <a:rPr lang="en-US" altLang="en-US" sz="1600" dirty="0">
                <a:cs typeface="Arial" charset="0"/>
              </a:rPr>
              <a:t>, my dear, </a:t>
            </a:r>
            <a:br>
              <a:rPr lang="en-US" altLang="en-US" sz="1600" dirty="0">
                <a:cs typeface="Arial" charset="0"/>
              </a:rPr>
            </a:br>
            <a:r>
              <a:rPr lang="en-US" altLang="en-US" sz="1600" dirty="0">
                <a:cs typeface="Arial" charset="0"/>
              </a:rPr>
              <a:t>for auld </a:t>
            </a:r>
            <a:r>
              <a:rPr lang="en-US" altLang="en-US" sz="1600" dirty="0" err="1">
                <a:cs typeface="Arial" charset="0"/>
              </a:rPr>
              <a:t>lang</a:t>
            </a:r>
            <a:r>
              <a:rPr lang="en-US" altLang="en-US" sz="1600" dirty="0">
                <a:cs typeface="Arial" charset="0"/>
              </a:rPr>
              <a:t> </a:t>
            </a:r>
            <a:r>
              <a:rPr lang="en-US" altLang="en-US" sz="1600" dirty="0" err="1">
                <a:cs typeface="Arial" charset="0"/>
              </a:rPr>
              <a:t>syne</a:t>
            </a:r>
            <a:r>
              <a:rPr lang="en-US" altLang="en-US" sz="1600" dirty="0">
                <a:cs typeface="Arial" charset="0"/>
              </a:rPr>
              <a:t>, </a:t>
            </a:r>
            <a:br>
              <a:rPr lang="en-US" altLang="en-US" sz="1600" dirty="0">
                <a:cs typeface="Arial" charset="0"/>
              </a:rPr>
            </a:br>
            <a:r>
              <a:rPr lang="en-US" altLang="en-US" sz="1600" dirty="0">
                <a:cs typeface="Arial" charset="0"/>
              </a:rPr>
              <a:t>we'll </a:t>
            </a:r>
            <a:r>
              <a:rPr lang="en-US" altLang="en-US" sz="1600" dirty="0" err="1">
                <a:cs typeface="Arial" charset="0"/>
              </a:rPr>
              <a:t>tak</a:t>
            </a:r>
            <a:r>
              <a:rPr lang="en-US" altLang="en-US" sz="1600" dirty="0">
                <a:cs typeface="Arial" charset="0"/>
              </a:rPr>
              <a:t>' a cup o' kindness yet, </a:t>
            </a:r>
            <a:br>
              <a:rPr lang="en-US" altLang="en-US" sz="1600" dirty="0">
                <a:cs typeface="Arial" charset="0"/>
              </a:rPr>
            </a:br>
            <a:r>
              <a:rPr lang="en-US" altLang="en-US" sz="1600" dirty="0">
                <a:cs typeface="Arial" charset="0"/>
              </a:rPr>
              <a:t>for auld </a:t>
            </a:r>
            <a:r>
              <a:rPr lang="en-US" altLang="en-US" sz="1600" dirty="0" err="1">
                <a:cs typeface="Arial" charset="0"/>
              </a:rPr>
              <a:t>lang</a:t>
            </a:r>
            <a:r>
              <a:rPr lang="en-US" altLang="en-US" sz="1600" dirty="0">
                <a:cs typeface="Arial" charset="0"/>
              </a:rPr>
              <a:t> </a:t>
            </a:r>
            <a:r>
              <a:rPr lang="en-US" altLang="en-US" sz="1600" dirty="0" err="1">
                <a:cs typeface="Arial" charset="0"/>
              </a:rPr>
              <a:t>syne</a:t>
            </a:r>
            <a:r>
              <a:rPr lang="en-US" altLang="en-US" sz="1600" dirty="0">
                <a:cs typeface="Arial" charset="0"/>
              </a:rPr>
              <a:t>.</a:t>
            </a:r>
          </a:p>
          <a:p>
            <a:pPr>
              <a:spcBef>
                <a:spcPct val="0"/>
              </a:spcBef>
            </a:pPr>
            <a:endParaRPr lang="en-GB" altLang="en-US" sz="1600" dirty="0">
              <a:latin typeface="Twinkl" pitchFamily="2" charset="0"/>
              <a:ea typeface="Twinkl" pitchFamily="2" charset="0"/>
              <a:cs typeface="Twinkl" pitchFamily="2" charset="0"/>
            </a:endParaRPr>
          </a:p>
        </p:txBody>
      </p:sp>
      <p:sp>
        <p:nvSpPr>
          <p:cNvPr id="2" name="Oval 1">
            <a:extLst>
              <a:ext uri="{FF2B5EF4-FFF2-40B4-BE49-F238E27FC236}">
                <a16:creationId xmlns:a16="http://schemas.microsoft.com/office/drawing/2014/main" id="{5913C05E-6713-4D22-9A64-92A54FC48BCB}"/>
              </a:ext>
            </a:extLst>
          </p:cNvPr>
          <p:cNvSpPr/>
          <p:nvPr/>
        </p:nvSpPr>
        <p:spPr>
          <a:xfrm>
            <a:off x="4608513" y="2303818"/>
            <a:ext cx="3789008" cy="3789008"/>
          </a:xfrm>
          <a:prstGeom prst="ellipse">
            <a:avLst/>
          </a:prstGeom>
          <a:no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4512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Auld Lang </a:t>
            </a:r>
            <a:r>
              <a:rPr lang="en-GB" sz="3600" dirty="0" err="1">
                <a:solidFill>
                  <a:schemeClr val="bg1"/>
                </a:solidFill>
                <a:latin typeface="Twinkl SemiBold" pitchFamily="2" charset="0"/>
              </a:rPr>
              <a:t>Syne</a:t>
            </a:r>
            <a:endParaRPr lang="en-GB" sz="3600" dirty="0">
              <a:solidFill>
                <a:schemeClr val="bg1"/>
              </a:solidFill>
              <a:latin typeface="Twinkl SemiBold" pitchFamily="2" charset="0"/>
            </a:endParaRPr>
          </a:p>
        </p:txBody>
      </p:sp>
      <p:sp>
        <p:nvSpPr>
          <p:cNvPr id="5" name="Rectangle 4"/>
          <p:cNvSpPr/>
          <p:nvPr/>
        </p:nvSpPr>
        <p:spPr>
          <a:xfrm>
            <a:off x="746479" y="1839871"/>
            <a:ext cx="3961323" cy="3693319"/>
          </a:xfrm>
          <a:prstGeom prst="rect">
            <a:avLst/>
          </a:prstGeom>
        </p:spPr>
        <p:txBody>
          <a:bodyPr wrap="square" lIns="108000" tIns="0" rIns="0" bIns="0">
            <a:spAutoFit/>
          </a:bodyPr>
          <a:lstStyle/>
          <a:p>
            <a:pPr>
              <a:defRPr/>
            </a:pPr>
            <a:r>
              <a:rPr lang="en-GB" sz="1600" dirty="0">
                <a:latin typeface="Twinkl" pitchFamily="50" charset="0"/>
              </a:rPr>
              <a:t>The song is also used to close other events or at funerals as it is a song to mark the passing of something and at new year it is marking the passing of the old year.</a:t>
            </a:r>
          </a:p>
          <a:p>
            <a:pPr>
              <a:defRPr/>
            </a:pPr>
            <a:endParaRPr lang="en-GB" sz="1600" dirty="0">
              <a:latin typeface="Twinkl" pitchFamily="50" charset="0"/>
            </a:endParaRPr>
          </a:p>
          <a:p>
            <a:pPr>
              <a:defRPr/>
            </a:pPr>
            <a:r>
              <a:rPr lang="en-GB" sz="1600" dirty="0">
                <a:latin typeface="Twinkl" pitchFamily="50" charset="0"/>
              </a:rPr>
              <a:t>‘for Auld Lang </a:t>
            </a:r>
            <a:r>
              <a:rPr lang="en-GB" sz="1600" dirty="0" err="1">
                <a:latin typeface="Twinkl" pitchFamily="50" charset="0"/>
              </a:rPr>
              <a:t>Syne</a:t>
            </a:r>
            <a:r>
              <a:rPr lang="en-GB" sz="1600" dirty="0">
                <a:latin typeface="Twinkl" pitchFamily="50" charset="0"/>
              </a:rPr>
              <a:t>’ means ‘for the sake of old times’ (for old times’ sake we might say), this is why you shouldn’t sing ‘for the sake of auld </a:t>
            </a:r>
            <a:r>
              <a:rPr lang="en-GB" sz="1600" dirty="0" err="1">
                <a:latin typeface="Twinkl" pitchFamily="50" charset="0"/>
              </a:rPr>
              <a:t>lang</a:t>
            </a:r>
            <a:r>
              <a:rPr lang="en-GB" sz="1600" dirty="0">
                <a:latin typeface="Twinkl" pitchFamily="50" charset="0"/>
              </a:rPr>
              <a:t> </a:t>
            </a:r>
            <a:r>
              <a:rPr lang="en-GB" sz="1600" dirty="0" err="1">
                <a:latin typeface="Twinkl" pitchFamily="50" charset="0"/>
              </a:rPr>
              <a:t>syne</a:t>
            </a:r>
            <a:r>
              <a:rPr lang="en-GB" sz="1600" dirty="0">
                <a:latin typeface="Twinkl" pitchFamily="50" charset="0"/>
              </a:rPr>
              <a:t>’ as you would be repeating yourself.</a:t>
            </a:r>
          </a:p>
          <a:p>
            <a:pPr>
              <a:defRPr/>
            </a:pPr>
            <a:endParaRPr lang="en-GB" sz="1600" dirty="0">
              <a:latin typeface="Twinkl" pitchFamily="50" charset="0"/>
            </a:endParaRPr>
          </a:p>
          <a:p>
            <a:pPr>
              <a:defRPr/>
            </a:pPr>
            <a:r>
              <a:rPr lang="en-GB" sz="1600" dirty="0">
                <a:latin typeface="Twinkl" pitchFamily="50" charset="0"/>
              </a:rPr>
              <a:t>The words were collected and written by Scottish poet Robert Burns in 1788. It actually has five verses.</a:t>
            </a:r>
          </a:p>
          <a:p>
            <a:pPr>
              <a:defRPr/>
            </a:pPr>
            <a:endParaRPr lang="en-GB" sz="1600" dirty="0">
              <a:latin typeface="Twinkl" pitchFamily="50" charset="0"/>
            </a:endParaRPr>
          </a:p>
        </p:txBody>
      </p:sp>
      <p:sp>
        <p:nvSpPr>
          <p:cNvPr id="9" name="Rectangle 8">
            <a:extLst>
              <a:ext uri="{FF2B5EF4-FFF2-40B4-BE49-F238E27FC236}">
                <a16:creationId xmlns:a16="http://schemas.microsoft.com/office/drawing/2014/main" id="{6479CC65-056F-4DC1-BB00-B8F6A5D10193}"/>
              </a:ext>
            </a:extLst>
          </p:cNvPr>
          <p:cNvSpPr/>
          <p:nvPr/>
        </p:nvSpPr>
        <p:spPr>
          <a:xfrm>
            <a:off x="764819" y="5522614"/>
            <a:ext cx="7623531" cy="570211"/>
          </a:xfrm>
          <a:prstGeom prst="rect">
            <a:avLst/>
          </a:prstGeom>
          <a:solidFill>
            <a:srgbClr val="00639A"/>
          </a:solidFill>
          <a:ln w="28575">
            <a:solidFill>
              <a:srgbClr val="00639A"/>
            </a:solidFill>
          </a:ln>
        </p:spPr>
        <p:txBody>
          <a:bodyPr wrap="square" lIns="108000" tIns="0" rIns="0" bIns="0" anchor="ctr">
            <a:noAutofit/>
          </a:bodyPr>
          <a:lstStyle/>
          <a:p>
            <a:pPr>
              <a:defRPr/>
            </a:pPr>
            <a:r>
              <a:rPr lang="en-GB" sz="1600" dirty="0">
                <a:solidFill>
                  <a:schemeClr val="bg1"/>
                </a:solidFill>
                <a:latin typeface="Twinkl" pitchFamily="50" charset="0"/>
              </a:rPr>
              <a:t>Find Out </a:t>
            </a:r>
            <a:r>
              <a:rPr lang="en-GB" sz="1600" dirty="0" err="1">
                <a:solidFill>
                  <a:schemeClr val="bg1"/>
                </a:solidFill>
                <a:latin typeface="Twinkl" pitchFamily="50" charset="0"/>
              </a:rPr>
              <a:t>More:Look</a:t>
            </a:r>
            <a:r>
              <a:rPr lang="en-GB" sz="1600" dirty="0">
                <a:solidFill>
                  <a:schemeClr val="bg1"/>
                </a:solidFill>
                <a:latin typeface="Twinkl" pitchFamily="50" charset="0"/>
              </a:rPr>
              <a:t> at all the verses and translate them into modern day English.</a:t>
            </a:r>
          </a:p>
        </p:txBody>
      </p:sp>
      <p:pic>
        <p:nvPicPr>
          <p:cNvPr id="6" name="Picture 5">
            <a:extLst>
              <a:ext uri="{FF2B5EF4-FFF2-40B4-BE49-F238E27FC236}">
                <a16:creationId xmlns:a16="http://schemas.microsoft.com/office/drawing/2014/main" id="{8425A48D-8702-4D94-A107-8F7DF004351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07802" y="1829269"/>
            <a:ext cx="3709671" cy="3546472"/>
          </a:xfrm>
          <a:prstGeom prst="rect">
            <a:avLst/>
          </a:prstGeom>
        </p:spPr>
      </p:pic>
    </p:spTree>
    <p:extLst>
      <p:ext uri="{BB962C8B-B14F-4D97-AF65-F5344CB8AC3E}">
        <p14:creationId xmlns:p14="http://schemas.microsoft.com/office/powerpoint/2010/main" val="3472577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Stonehaven Fireballs</a:t>
            </a:r>
          </a:p>
        </p:txBody>
      </p:sp>
      <p:sp>
        <p:nvSpPr>
          <p:cNvPr id="5" name="Rectangle 4"/>
          <p:cNvSpPr/>
          <p:nvPr/>
        </p:nvSpPr>
        <p:spPr>
          <a:xfrm>
            <a:off x="746479" y="1839871"/>
            <a:ext cx="7623528" cy="492443"/>
          </a:xfrm>
          <a:prstGeom prst="rect">
            <a:avLst/>
          </a:prstGeom>
        </p:spPr>
        <p:txBody>
          <a:bodyPr wrap="square" lIns="108000" tIns="0" rIns="0" bIns="0">
            <a:spAutoFit/>
          </a:bodyPr>
          <a:lstStyle/>
          <a:p>
            <a:pPr>
              <a:spcBef>
                <a:spcPct val="0"/>
              </a:spcBef>
            </a:pPr>
            <a:r>
              <a:rPr lang="en-GB" altLang="en-US" sz="1600" dirty="0">
                <a:latin typeface="Twinkl" pitchFamily="2" charset="0"/>
                <a:ea typeface="Twinkl" pitchFamily="2" charset="0"/>
                <a:cs typeface="Twinkl" pitchFamily="2" charset="0"/>
              </a:rPr>
              <a:t>There are various traditions specific to certain places at New Year, but this one is found in Scotland in the town of Stonehaven.</a:t>
            </a:r>
          </a:p>
        </p:txBody>
      </p:sp>
      <p:sp>
        <p:nvSpPr>
          <p:cNvPr id="9" name="Rectangle 8">
            <a:extLst>
              <a:ext uri="{FF2B5EF4-FFF2-40B4-BE49-F238E27FC236}">
                <a16:creationId xmlns:a16="http://schemas.microsoft.com/office/drawing/2014/main" id="{6479CC65-056F-4DC1-BB00-B8F6A5D10193}"/>
              </a:ext>
            </a:extLst>
          </p:cNvPr>
          <p:cNvSpPr/>
          <p:nvPr/>
        </p:nvSpPr>
        <p:spPr>
          <a:xfrm>
            <a:off x="764819" y="4952090"/>
            <a:ext cx="7623531" cy="1140735"/>
          </a:xfrm>
          <a:prstGeom prst="rect">
            <a:avLst/>
          </a:prstGeom>
          <a:solidFill>
            <a:srgbClr val="00639A"/>
          </a:solidFill>
          <a:ln w="28575">
            <a:solidFill>
              <a:srgbClr val="00639A"/>
            </a:solidFill>
          </a:ln>
        </p:spPr>
        <p:txBody>
          <a:bodyPr wrap="square" lIns="108000" tIns="0" rIns="0" bIns="0" anchor="ctr">
            <a:noAutofit/>
          </a:bodyPr>
          <a:lstStyle/>
          <a:p>
            <a:pPr>
              <a:defRPr/>
            </a:pPr>
            <a:r>
              <a:rPr lang="en-GB" sz="1600" dirty="0">
                <a:solidFill>
                  <a:schemeClr val="bg1"/>
                </a:solidFill>
                <a:latin typeface="Twinkl" pitchFamily="50" charset="0"/>
              </a:rPr>
              <a:t>Find Out More: Find Stonehaven on a map and then </a:t>
            </a:r>
            <a:br>
              <a:rPr lang="en-GB" sz="1600" dirty="0">
                <a:solidFill>
                  <a:schemeClr val="bg1"/>
                </a:solidFill>
                <a:latin typeface="Twinkl" pitchFamily="50" charset="0"/>
              </a:rPr>
            </a:br>
            <a:r>
              <a:rPr lang="en-GB" sz="1600" dirty="0">
                <a:solidFill>
                  <a:schemeClr val="bg1"/>
                </a:solidFill>
                <a:latin typeface="Twinkl" pitchFamily="50" charset="0"/>
              </a:rPr>
              <a:t>search for Stonehaven Fireballs on the internet, watch videos and you can even watch the webcam on New Year’s Eve!</a:t>
            </a:r>
          </a:p>
        </p:txBody>
      </p:sp>
      <p:sp>
        <p:nvSpPr>
          <p:cNvPr id="2" name="Rectangle 1">
            <a:extLst>
              <a:ext uri="{FF2B5EF4-FFF2-40B4-BE49-F238E27FC236}">
                <a16:creationId xmlns:a16="http://schemas.microsoft.com/office/drawing/2014/main" id="{E712D752-ED60-43D1-A3D8-0D62D72CE5DA}"/>
              </a:ext>
            </a:extLst>
          </p:cNvPr>
          <p:cNvSpPr/>
          <p:nvPr/>
        </p:nvSpPr>
        <p:spPr>
          <a:xfrm>
            <a:off x="746476" y="2525917"/>
            <a:ext cx="5685910" cy="1140736"/>
          </a:xfrm>
          <a:prstGeom prst="rect">
            <a:avLst/>
          </a:prstGeom>
          <a:solidFill>
            <a:schemeClr val="bg1"/>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latin typeface="Twinkl" pitchFamily="50" charset="0"/>
              </a:rPr>
              <a:t>On the stroke of midnight in the town, around 40 people parade down the High Street swinging fire balls to </a:t>
            </a:r>
            <a:br>
              <a:rPr lang="en-GB" sz="1600" dirty="0">
                <a:solidFill>
                  <a:schemeClr val="tx1"/>
                </a:solidFill>
                <a:latin typeface="Twinkl" pitchFamily="50" charset="0"/>
              </a:rPr>
            </a:br>
            <a:r>
              <a:rPr lang="en-GB" sz="1600" dirty="0">
                <a:solidFill>
                  <a:schemeClr val="tx1"/>
                </a:solidFill>
                <a:latin typeface="Twinkl" pitchFamily="50" charset="0"/>
              </a:rPr>
              <a:t>welcome in the new year.</a:t>
            </a:r>
          </a:p>
        </p:txBody>
      </p:sp>
      <p:sp>
        <p:nvSpPr>
          <p:cNvPr id="8" name="Rectangle 7">
            <a:extLst>
              <a:ext uri="{FF2B5EF4-FFF2-40B4-BE49-F238E27FC236}">
                <a16:creationId xmlns:a16="http://schemas.microsoft.com/office/drawing/2014/main" id="{7A128AA0-3304-41E2-B0CD-4082FD30BDB9}"/>
              </a:ext>
            </a:extLst>
          </p:cNvPr>
          <p:cNvSpPr/>
          <p:nvPr/>
        </p:nvSpPr>
        <p:spPr>
          <a:xfrm>
            <a:off x="746476" y="2525917"/>
            <a:ext cx="5685910" cy="1140736"/>
          </a:xfrm>
          <a:prstGeom prst="rect">
            <a:avLst/>
          </a:prstGeom>
          <a:solidFill>
            <a:schemeClr val="bg1"/>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600" dirty="0">
                <a:solidFill>
                  <a:schemeClr val="tx1"/>
                </a:solidFill>
                <a:latin typeface="Twinkl" pitchFamily="50" charset="0"/>
              </a:rPr>
              <a:t>After the fireball parade, there is a firework display.</a:t>
            </a:r>
          </a:p>
        </p:txBody>
      </p:sp>
      <p:sp>
        <p:nvSpPr>
          <p:cNvPr id="10" name="Rectangle 9">
            <a:extLst>
              <a:ext uri="{FF2B5EF4-FFF2-40B4-BE49-F238E27FC236}">
                <a16:creationId xmlns:a16="http://schemas.microsoft.com/office/drawing/2014/main" id="{3FF2D02F-021C-4085-ABE1-75DDFA261683}"/>
              </a:ext>
            </a:extLst>
          </p:cNvPr>
          <p:cNvSpPr/>
          <p:nvPr/>
        </p:nvSpPr>
        <p:spPr>
          <a:xfrm>
            <a:off x="746476" y="2522437"/>
            <a:ext cx="5699593" cy="1140736"/>
          </a:xfrm>
          <a:prstGeom prst="rect">
            <a:avLst/>
          </a:prstGeom>
          <a:solidFill>
            <a:schemeClr val="bg1"/>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600" dirty="0">
                <a:solidFill>
                  <a:schemeClr val="tx1"/>
                </a:solidFill>
                <a:latin typeface="Twinkl" pitchFamily="50" charset="0"/>
              </a:rPr>
              <a:t>The tradition has been going for over 100 years. Some </a:t>
            </a:r>
            <a:br>
              <a:rPr lang="en-GB" sz="1600" dirty="0">
                <a:solidFill>
                  <a:schemeClr val="tx1"/>
                </a:solidFill>
                <a:latin typeface="Twinkl" pitchFamily="50" charset="0"/>
              </a:rPr>
            </a:br>
            <a:r>
              <a:rPr lang="en-GB" sz="1600" dirty="0">
                <a:solidFill>
                  <a:schemeClr val="tx1"/>
                </a:solidFill>
                <a:latin typeface="Twinkl" pitchFamily="50" charset="0"/>
              </a:rPr>
              <a:t>say it is to ward off evil spirits and bring luck for the </a:t>
            </a:r>
            <a:br>
              <a:rPr lang="en-GB" sz="1600" dirty="0">
                <a:solidFill>
                  <a:schemeClr val="tx1"/>
                </a:solidFill>
                <a:latin typeface="Twinkl" pitchFamily="50" charset="0"/>
              </a:rPr>
            </a:br>
            <a:r>
              <a:rPr lang="en-GB" sz="1600" dirty="0">
                <a:solidFill>
                  <a:schemeClr val="tx1"/>
                </a:solidFill>
                <a:latin typeface="Twinkl" pitchFamily="50" charset="0"/>
              </a:rPr>
              <a:t>fishing fleet.</a:t>
            </a:r>
          </a:p>
        </p:txBody>
      </p:sp>
      <p:pic>
        <p:nvPicPr>
          <p:cNvPr id="12" name="Picture 11">
            <a:extLst>
              <a:ext uri="{FF2B5EF4-FFF2-40B4-BE49-F238E27FC236}">
                <a16:creationId xmlns:a16="http://schemas.microsoft.com/office/drawing/2014/main" id="{E683F0B0-3EC7-4639-8B2C-4663D807B9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4367"/>
          <a:stretch/>
        </p:blipFill>
        <p:spPr>
          <a:xfrm>
            <a:off x="6210559" y="2526514"/>
            <a:ext cx="2177791" cy="2805977"/>
          </a:xfrm>
          <a:prstGeom prst="rect">
            <a:avLst/>
          </a:prstGeom>
        </p:spPr>
      </p:pic>
    </p:spTree>
    <p:extLst>
      <p:ext uri="{BB962C8B-B14F-4D97-AF65-F5344CB8AC3E}">
        <p14:creationId xmlns:p14="http://schemas.microsoft.com/office/powerpoint/2010/main" val="283312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animBg="1"/>
      <p:bldP spid="8"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New Year’s Resolutions</a:t>
            </a:r>
          </a:p>
        </p:txBody>
      </p:sp>
      <p:sp>
        <p:nvSpPr>
          <p:cNvPr id="5" name="Rectangle 4"/>
          <p:cNvSpPr/>
          <p:nvPr/>
        </p:nvSpPr>
        <p:spPr>
          <a:xfrm>
            <a:off x="746479" y="1839871"/>
            <a:ext cx="7623528" cy="492443"/>
          </a:xfrm>
          <a:prstGeom prst="rect">
            <a:avLst/>
          </a:prstGeom>
        </p:spPr>
        <p:txBody>
          <a:bodyPr wrap="square" lIns="108000" tIns="0" rIns="0" bIns="0">
            <a:spAutoFit/>
          </a:bodyPr>
          <a:lstStyle/>
          <a:p>
            <a:pPr>
              <a:spcBef>
                <a:spcPct val="0"/>
              </a:spcBef>
            </a:pPr>
            <a:r>
              <a:rPr lang="en-GB" altLang="en-US" sz="1600" dirty="0">
                <a:latin typeface="Twinkl" pitchFamily="2" charset="0"/>
                <a:ea typeface="Twinkl" pitchFamily="2" charset="0"/>
                <a:cs typeface="Twinkl" pitchFamily="2" charset="0"/>
              </a:rPr>
              <a:t>Starting a New Year signifies a fresh start and people use this to try and make better habits including eating healthily and exercising. </a:t>
            </a:r>
          </a:p>
        </p:txBody>
      </p:sp>
      <p:sp>
        <p:nvSpPr>
          <p:cNvPr id="9" name="Rectangle 8">
            <a:extLst>
              <a:ext uri="{FF2B5EF4-FFF2-40B4-BE49-F238E27FC236}">
                <a16:creationId xmlns:a16="http://schemas.microsoft.com/office/drawing/2014/main" id="{6479CC65-056F-4DC1-BB00-B8F6A5D10193}"/>
              </a:ext>
            </a:extLst>
          </p:cNvPr>
          <p:cNvSpPr/>
          <p:nvPr/>
        </p:nvSpPr>
        <p:spPr>
          <a:xfrm>
            <a:off x="764819" y="5522614"/>
            <a:ext cx="7623531" cy="570211"/>
          </a:xfrm>
          <a:prstGeom prst="rect">
            <a:avLst/>
          </a:prstGeom>
          <a:solidFill>
            <a:srgbClr val="00639A"/>
          </a:solidFill>
          <a:ln w="28575">
            <a:solidFill>
              <a:srgbClr val="00639A"/>
            </a:solidFill>
          </a:ln>
        </p:spPr>
        <p:txBody>
          <a:bodyPr wrap="square" lIns="108000" tIns="0" rIns="0" bIns="0" anchor="ctr">
            <a:noAutofit/>
          </a:bodyPr>
          <a:lstStyle/>
          <a:p>
            <a:pPr>
              <a:defRPr/>
            </a:pPr>
            <a:r>
              <a:rPr lang="en-GB" sz="1600" dirty="0">
                <a:solidFill>
                  <a:schemeClr val="bg1"/>
                </a:solidFill>
                <a:latin typeface="Twinkl" pitchFamily="50" charset="0"/>
              </a:rPr>
              <a:t>Try It: Have a go at writing your own resolutions here: </a:t>
            </a:r>
            <a:r>
              <a:rPr lang="en-GB" sz="1600" dirty="0">
                <a:solidFill>
                  <a:schemeClr val="bg1"/>
                </a:solidFill>
                <a:latin typeface="Twinkl" pitchFamily="50" charset="0"/>
                <a:hlinkClick r:id="rId2"/>
              </a:rPr>
              <a:t>New Years Resolution Writing Frame</a:t>
            </a:r>
            <a:endParaRPr lang="en-GB" sz="1600" dirty="0">
              <a:solidFill>
                <a:schemeClr val="bg1"/>
              </a:solidFill>
              <a:latin typeface="Twinkl" pitchFamily="50" charset="0"/>
            </a:endParaRPr>
          </a:p>
        </p:txBody>
      </p:sp>
      <p:sp>
        <p:nvSpPr>
          <p:cNvPr id="2" name="Rectangle 1">
            <a:extLst>
              <a:ext uri="{FF2B5EF4-FFF2-40B4-BE49-F238E27FC236}">
                <a16:creationId xmlns:a16="http://schemas.microsoft.com/office/drawing/2014/main" id="{E712D752-ED60-43D1-A3D8-0D62D72CE5DA}"/>
              </a:ext>
            </a:extLst>
          </p:cNvPr>
          <p:cNvSpPr/>
          <p:nvPr/>
        </p:nvSpPr>
        <p:spPr>
          <a:xfrm>
            <a:off x="746476" y="2525917"/>
            <a:ext cx="5645268" cy="1321805"/>
          </a:xfrm>
          <a:prstGeom prst="rect">
            <a:avLst/>
          </a:prstGeom>
          <a:solidFill>
            <a:schemeClr val="bg1"/>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600" dirty="0">
                <a:solidFill>
                  <a:schemeClr val="tx1"/>
                </a:solidFill>
                <a:latin typeface="Twinkl" pitchFamily="50" charset="0"/>
              </a:rPr>
              <a:t>In medieval times, knights who were committed to chivalry, made a ‘Peacock Vow’ after Yuletide each year for the coming year</a:t>
            </a:r>
            <a:r>
              <a:rPr lang="en-GB" sz="1600" dirty="0">
                <a:latin typeface="Twinkl" pitchFamily="50" charset="0"/>
              </a:rPr>
              <a:t>.</a:t>
            </a:r>
          </a:p>
        </p:txBody>
      </p:sp>
      <p:sp>
        <p:nvSpPr>
          <p:cNvPr id="8" name="Rectangle 7">
            <a:extLst>
              <a:ext uri="{FF2B5EF4-FFF2-40B4-BE49-F238E27FC236}">
                <a16:creationId xmlns:a16="http://schemas.microsoft.com/office/drawing/2014/main" id="{7A128AA0-3304-41E2-B0CD-4082FD30BDB9}"/>
              </a:ext>
            </a:extLst>
          </p:cNvPr>
          <p:cNvSpPr/>
          <p:nvPr/>
        </p:nvSpPr>
        <p:spPr>
          <a:xfrm>
            <a:off x="746471" y="2525916"/>
            <a:ext cx="5645275" cy="1321806"/>
          </a:xfrm>
          <a:prstGeom prst="rect">
            <a:avLst/>
          </a:prstGeom>
          <a:solidFill>
            <a:schemeClr val="bg1"/>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600" dirty="0">
                <a:solidFill>
                  <a:schemeClr val="tx1"/>
                </a:solidFill>
              </a:rPr>
              <a:t>People have been making resolutions for a long time. </a:t>
            </a:r>
            <a:r>
              <a:rPr lang="en-GB" sz="1600" dirty="0">
                <a:solidFill>
                  <a:schemeClr val="tx1"/>
                </a:solidFill>
                <a:latin typeface="Twinkl" pitchFamily="50" charset="0"/>
              </a:rPr>
              <a:t>For example, Romans made promises to Janus the god whom January is named after.</a:t>
            </a:r>
          </a:p>
        </p:txBody>
      </p:sp>
      <p:sp>
        <p:nvSpPr>
          <p:cNvPr id="10" name="Rectangle 9">
            <a:extLst>
              <a:ext uri="{FF2B5EF4-FFF2-40B4-BE49-F238E27FC236}">
                <a16:creationId xmlns:a16="http://schemas.microsoft.com/office/drawing/2014/main" id="{3FF2D02F-021C-4085-ABE1-75DDFA261683}"/>
              </a:ext>
            </a:extLst>
          </p:cNvPr>
          <p:cNvSpPr/>
          <p:nvPr/>
        </p:nvSpPr>
        <p:spPr>
          <a:xfrm>
            <a:off x="746463" y="2516865"/>
            <a:ext cx="5645281" cy="1321806"/>
          </a:xfrm>
          <a:prstGeom prst="rect">
            <a:avLst/>
          </a:prstGeom>
          <a:solidFill>
            <a:schemeClr val="bg1"/>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600" dirty="0">
                <a:solidFill>
                  <a:schemeClr val="tx1"/>
                </a:solidFill>
                <a:latin typeface="Twinkl" pitchFamily="50" charset="0"/>
              </a:rPr>
              <a:t>The most common resolution last year in Germany was reducing stress while the Swedish and the UK wanted to get more exercise and the USA wanted to save more money.</a:t>
            </a:r>
          </a:p>
        </p:txBody>
      </p:sp>
      <p:pic>
        <p:nvPicPr>
          <p:cNvPr id="4" name="Picture 3">
            <a:extLst>
              <a:ext uri="{FF2B5EF4-FFF2-40B4-BE49-F238E27FC236}">
                <a16:creationId xmlns:a16="http://schemas.microsoft.com/office/drawing/2014/main" id="{FDC30CEC-A80E-4E4B-8E97-7ADBB1123E2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1715"/>
          <a:stretch/>
        </p:blipFill>
        <p:spPr>
          <a:xfrm>
            <a:off x="6514045" y="2332315"/>
            <a:ext cx="1883476" cy="3190300"/>
          </a:xfrm>
          <a:prstGeom prst="rect">
            <a:avLst/>
          </a:prstGeom>
        </p:spPr>
      </p:pic>
    </p:spTree>
    <p:extLst>
      <p:ext uri="{BB962C8B-B14F-4D97-AF65-F5344CB8AC3E}">
        <p14:creationId xmlns:p14="http://schemas.microsoft.com/office/powerpoint/2010/main" val="2401769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animBg="1"/>
      <p:bldP spid="8"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Things to Do</a:t>
            </a:r>
          </a:p>
        </p:txBody>
      </p:sp>
      <p:sp>
        <p:nvSpPr>
          <p:cNvPr id="11" name="Rectangle 10">
            <a:extLst>
              <a:ext uri="{FF2B5EF4-FFF2-40B4-BE49-F238E27FC236}">
                <a16:creationId xmlns:a16="http://schemas.microsoft.com/office/drawing/2014/main" id="{F9DCDE08-1D93-4169-A73B-472976F27D34}"/>
              </a:ext>
            </a:extLst>
          </p:cNvPr>
          <p:cNvSpPr/>
          <p:nvPr/>
        </p:nvSpPr>
        <p:spPr>
          <a:xfrm>
            <a:off x="764822" y="2011886"/>
            <a:ext cx="7623528" cy="2246769"/>
          </a:xfrm>
          <a:prstGeom prst="rect">
            <a:avLst/>
          </a:prstGeom>
        </p:spPr>
        <p:txBody>
          <a:bodyPr wrap="square" lIns="108000" tIns="0" rIns="0" bIns="0">
            <a:spAutoFit/>
          </a:bodyPr>
          <a:lstStyle/>
          <a:p>
            <a:pPr algn="ctr">
              <a:defRPr/>
            </a:pPr>
            <a:r>
              <a:rPr lang="en-GB" sz="1600" dirty="0">
                <a:latin typeface="Twinkl" pitchFamily="50" charset="0"/>
                <a:hlinkClick r:id="rId2"/>
              </a:rPr>
              <a:t>Reflect and focus on your goals</a:t>
            </a:r>
            <a:endParaRPr lang="en-GB" sz="1600" dirty="0">
              <a:latin typeface="Twinkl" pitchFamily="50" charset="0"/>
            </a:endParaRPr>
          </a:p>
          <a:p>
            <a:pPr algn="ctr">
              <a:defRPr/>
            </a:pPr>
            <a:endParaRPr lang="en-GB" sz="1600" dirty="0">
              <a:solidFill>
                <a:schemeClr val="bg1"/>
              </a:solidFill>
              <a:latin typeface="Twinkl" pitchFamily="50" charset="0"/>
            </a:endParaRPr>
          </a:p>
          <a:p>
            <a:pPr algn="ctr">
              <a:defRPr/>
            </a:pPr>
            <a:r>
              <a:rPr lang="en-GB" sz="1600" dirty="0">
                <a:latin typeface="Twinkl" pitchFamily="50" charset="0"/>
                <a:hlinkClick r:id="rId3"/>
              </a:rPr>
              <a:t>New Year Activity Booklet </a:t>
            </a:r>
            <a:endParaRPr lang="en-GB" sz="1600" dirty="0">
              <a:latin typeface="Twinkl" pitchFamily="50" charset="0"/>
            </a:endParaRPr>
          </a:p>
          <a:p>
            <a:pPr algn="ctr">
              <a:defRPr/>
            </a:pPr>
            <a:endParaRPr lang="en-GB" sz="1600" dirty="0">
              <a:solidFill>
                <a:schemeClr val="bg1"/>
              </a:solidFill>
              <a:latin typeface="Twinkl" pitchFamily="50" charset="0"/>
            </a:endParaRPr>
          </a:p>
          <a:p>
            <a:pPr algn="ctr">
              <a:defRPr/>
            </a:pPr>
            <a:r>
              <a:rPr lang="en-GB" sz="1600" dirty="0">
                <a:latin typeface="Twinkl" pitchFamily="50" charset="0"/>
                <a:hlinkClick r:id="rId4"/>
              </a:rPr>
              <a:t>Plan some random acts of kindness for the new year</a:t>
            </a:r>
            <a:endParaRPr lang="en-GB" sz="1600" dirty="0">
              <a:latin typeface="Twinkl" pitchFamily="50" charset="0"/>
            </a:endParaRPr>
          </a:p>
          <a:p>
            <a:pPr algn="ctr">
              <a:defRPr/>
            </a:pPr>
            <a:endParaRPr lang="en-GB" sz="1600" dirty="0">
              <a:latin typeface="Twinkl" pitchFamily="50" charset="0"/>
            </a:endParaRPr>
          </a:p>
          <a:p>
            <a:pPr algn="ctr">
              <a:defRPr/>
            </a:pPr>
            <a:r>
              <a:rPr lang="en-GB" sz="1600" dirty="0">
                <a:latin typeface="Twinkl" pitchFamily="50" charset="0"/>
                <a:hlinkClick r:id="rId5"/>
              </a:rPr>
              <a:t>Play the counting down to the new year board game</a:t>
            </a:r>
            <a:endParaRPr lang="en-GB" sz="1600" dirty="0">
              <a:latin typeface="Twinkl" pitchFamily="50" charset="0"/>
            </a:endParaRPr>
          </a:p>
          <a:p>
            <a:pPr algn="ctr">
              <a:defRPr/>
            </a:pPr>
            <a:endParaRPr lang="en-GB" sz="1600" dirty="0">
              <a:latin typeface="Twinkl" pitchFamily="50" charset="0"/>
            </a:endParaRPr>
          </a:p>
          <a:p>
            <a:pPr algn="ctr">
              <a:defRPr/>
            </a:pPr>
            <a:endParaRPr lang="en-GB" sz="1600" dirty="0">
              <a:solidFill>
                <a:schemeClr val="bg1"/>
              </a:solidFill>
              <a:latin typeface="Twinkl" pitchFamily="50" charset="0"/>
            </a:endParaRPr>
          </a:p>
        </p:txBody>
      </p:sp>
    </p:spTree>
    <p:extLst>
      <p:ext uri="{BB962C8B-B14F-4D97-AF65-F5344CB8AC3E}">
        <p14:creationId xmlns:p14="http://schemas.microsoft.com/office/powerpoint/2010/main" val="3915376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2DEA2E2-6F4E-4586-8355-3346484387F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2523689" y="1996204"/>
            <a:ext cx="4096620" cy="4096620"/>
          </a:xfrm>
          <a:prstGeom prst="flowChartConnector">
            <a:avLst/>
          </a:prstGeom>
        </p:spPr>
      </p:pic>
      <p:sp>
        <p:nvSpPr>
          <p:cNvPr id="21" name="Title 20"/>
          <p:cNvSpPr>
            <a:spLocks noGrp="1"/>
          </p:cNvSpPr>
          <p:nvPr>
            <p:ph type="title"/>
          </p:nvPr>
        </p:nvSpPr>
        <p:spPr>
          <a:xfrm>
            <a:off x="443620" y="765174"/>
            <a:ext cx="8252511" cy="927823"/>
          </a:xfrm>
          <a:prstGeom prst="roundRect">
            <a:avLst>
              <a:gd name="adj" fmla="val 0"/>
            </a:avLst>
          </a:prstGeom>
          <a:solidFill>
            <a:srgbClr val="00639A"/>
          </a:solidFill>
        </p:spPr>
        <p:txBody>
          <a:bodyPr/>
          <a:lstStyle/>
          <a:p>
            <a:r>
              <a:rPr lang="en-GB" sz="3600" dirty="0">
                <a:solidFill>
                  <a:schemeClr val="bg1"/>
                </a:solidFill>
                <a:latin typeface="Twinkl SemiBold" pitchFamily="2" charset="0"/>
              </a:rPr>
              <a:t>Happy New Year!</a:t>
            </a:r>
          </a:p>
        </p:txBody>
      </p:sp>
      <p:sp>
        <p:nvSpPr>
          <p:cNvPr id="4" name="Oval 3">
            <a:extLst>
              <a:ext uri="{FF2B5EF4-FFF2-40B4-BE49-F238E27FC236}">
                <a16:creationId xmlns:a16="http://schemas.microsoft.com/office/drawing/2014/main" id="{3F223F80-7AFD-4B47-BC3B-DE51CB4C204F}"/>
              </a:ext>
            </a:extLst>
          </p:cNvPr>
          <p:cNvSpPr/>
          <p:nvPr/>
        </p:nvSpPr>
        <p:spPr>
          <a:xfrm>
            <a:off x="2523689" y="1996204"/>
            <a:ext cx="4096621" cy="4096621"/>
          </a:xfrm>
          <a:prstGeom prst="ellipse">
            <a:avLst/>
          </a:prstGeom>
          <a:no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872BFC1-E112-4F0E-BCF3-98BF500F15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0229" y="1842223"/>
            <a:ext cx="2333317" cy="4250601"/>
          </a:xfrm>
          <a:prstGeom prst="rect">
            <a:avLst/>
          </a:prstGeom>
        </p:spPr>
      </p:pic>
    </p:spTree>
    <p:extLst>
      <p:ext uri="{BB962C8B-B14F-4D97-AF65-F5344CB8AC3E}">
        <p14:creationId xmlns:p14="http://schemas.microsoft.com/office/powerpoint/2010/main" val="561780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101</TotalTime>
  <Words>1324</Words>
  <Application>Microsoft Office PowerPoint</Application>
  <PresentationFormat>On-screen Show (4:3)</PresentationFormat>
  <Paragraphs>67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Twinkl</vt:lpstr>
      <vt:lpstr>Calibri</vt:lpstr>
      <vt:lpstr>Arial</vt:lpstr>
      <vt:lpstr>Twinkl SemiBold</vt:lpstr>
      <vt:lpstr>Office Theme</vt:lpstr>
      <vt:lpstr>PowerPoint Presentation</vt:lpstr>
      <vt:lpstr>Are There Different Calendars?</vt:lpstr>
      <vt:lpstr>Why January 1st?</vt:lpstr>
      <vt:lpstr>Who Celebrates New Year First?</vt:lpstr>
      <vt:lpstr>New Year’s Eve Around the World</vt:lpstr>
      <vt:lpstr>Hogmanay</vt:lpstr>
      <vt:lpstr>Auld Lang Syne</vt:lpstr>
      <vt:lpstr>Auld Lang Syne</vt:lpstr>
      <vt:lpstr>Stonehaven Fireballs</vt:lpstr>
      <vt:lpstr>New Year’s Resolutions</vt:lpstr>
      <vt:lpstr>Things to Do</vt:lpstr>
      <vt:lpstr>Happy New Year!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Jonathan Bleakley</cp:lastModifiedBy>
  <cp:revision>13</cp:revision>
  <dcterms:created xsi:type="dcterms:W3CDTF">2018-11-28T11:20:25Z</dcterms:created>
  <dcterms:modified xsi:type="dcterms:W3CDTF">2021-01-04T11:00:26Z</dcterms:modified>
</cp:coreProperties>
</file>