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7" r:id="rId2"/>
    <p:sldId id="258" r:id="rId3"/>
    <p:sldId id="260" r:id="rId4"/>
    <p:sldId id="271" r:id="rId5"/>
    <p:sldId id="262" r:id="rId6"/>
    <p:sldId id="263" r:id="rId7"/>
    <p:sldId id="265" r:id="rId8"/>
    <p:sldId id="264" r:id="rId9"/>
    <p:sldId id="266" r:id="rId10"/>
    <p:sldId id="268" r:id="rId11"/>
    <p:sldId id="269" r:id="rId12"/>
    <p:sldId id="270" r:id="rId13"/>
    <p:sldId id="278" r:id="rId14"/>
    <p:sldId id="259" r:id="rId15"/>
    <p:sldId id="272" r:id="rId16"/>
    <p:sldId id="279" r:id="rId17"/>
    <p:sldId id="273" r:id="rId18"/>
    <p:sldId id="274" r:id="rId19"/>
    <p:sldId id="275" r:id="rId20"/>
    <p:sldId id="276" r:id="rId21"/>
    <p:sldId id="280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3F534-4C2F-4C1B-9D35-40D9DB264D5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A1A2F2-9EB5-4B26-B641-BE7C46FFF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838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2830B6E-4F38-4A3B-BD4E-84A8C43E5304}" type="slidenum">
              <a:rPr lang="en-GB" altLang="en-US" smtClean="0"/>
              <a:pPr eaLnBrk="1" hangingPunct="1"/>
              <a:t>3</a:t>
            </a:fld>
            <a:endParaRPr lang="en-GB" altLang="en-US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E00B64-637E-4581-BD2C-6A80F9254AF6}" type="slidenum">
              <a:rPr lang="en-GB" altLang="en-US" smtClean="0"/>
              <a:pPr eaLnBrk="1" hangingPunct="1"/>
              <a:t>5</a:t>
            </a:fld>
            <a:endParaRPr lang="en-GB" alt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348CB79-7071-4980-B6A9-62BBB0B72AF8}" type="slidenum">
              <a:rPr lang="en-GB" altLang="en-US" smtClean="0"/>
              <a:pPr eaLnBrk="1" hangingPunct="1"/>
              <a:t>6</a:t>
            </a:fld>
            <a:endParaRPr lang="en-GB" alt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0FA25C-2419-487E-BA88-72CDA6503A82}" type="slidenum">
              <a:rPr lang="en-GB" altLang="en-US" smtClean="0"/>
              <a:pPr eaLnBrk="1" hangingPunct="1"/>
              <a:t>7</a:t>
            </a:fld>
            <a:endParaRPr lang="en-GB" altLang="en-US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DB3CBC1-1833-4D63-ADDD-80A7A4ADB514}" type="slidenum">
              <a:rPr lang="en-GB" altLang="en-US" smtClean="0"/>
              <a:pPr eaLnBrk="1" hangingPunct="1"/>
              <a:t>8</a:t>
            </a:fld>
            <a:endParaRPr lang="en-GB" altLang="en-U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513600-5353-4226-B2B7-DE5E8C4C4A32}" type="slidenum">
              <a:rPr lang="en-GB" altLang="en-US" smtClean="0"/>
              <a:pPr eaLnBrk="1" hangingPunct="1"/>
              <a:t>10</a:t>
            </a:fld>
            <a:endParaRPr lang="en-GB" alt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764E6B-1D7E-40AF-A90B-6C26B47A5E45}" type="slidenum">
              <a:rPr lang="en-GB" altLang="en-US" smtClean="0"/>
              <a:pPr eaLnBrk="1" hangingPunct="1"/>
              <a:t>11</a:t>
            </a:fld>
            <a:endParaRPr lang="en-GB" alt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AB46A69-4196-47E5-85A4-B2594F44DC61}" type="slidenum">
              <a:rPr lang="en-GB" altLang="en-US" smtClean="0"/>
              <a:pPr eaLnBrk="1" hangingPunct="1"/>
              <a:t>12</a:t>
            </a:fld>
            <a:endParaRPr lang="en-GB" alt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C2D73-A67B-4E8F-BB5D-50F4ABE786C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003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43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63D76-BD50-4C49-95FA-2CCA942F07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169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71812-1D2F-42D3-B989-DAE9AAAC6F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9063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BD127-616F-4BEF-B8F2-409469620F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670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263FD-3205-48D2-9AFF-CA862E600C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333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8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564A1EA-9160-4854-A2F8-02EF5247C430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13835C5C-3347-4FE4-ABC7-415968E6211F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Image:Maasai_man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Image:Sheep_and_cow_in_South_Africa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en.wikipedia.org/wiki/Image:Ludzie06(js).jpg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Image:Bodymodmassai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Image:Maasai_women_and_children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.jpeg"/><Relationship Id="rId5" Type="http://schemas.openxmlformats.org/officeDocument/2006/relationships/hyperlink" Target="http://upload.wikimedia.org/wikipedia/en/1/1e/Masai_woman.jpg" TargetMode="Externa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Image:Traditional_Maasai_Dance.jp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jpeg"/><Relationship Id="rId5" Type="http://schemas.openxmlformats.org/officeDocument/2006/relationships/hyperlink" Target="http://en.wikipedia.org/wiki/Image:Masaidance.jpg" TargetMode="Externa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youtube.com/watch?v=6mByW8hsCXE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8vnxi62ECT4/UNJZV79cnLI/AAAAAAAAGH0/jgR18xDfuQA/s1600/african-nativ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567212"/>
            <a:ext cx="3474573" cy="447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lh4.ggpht.com/xdTuvemZ4Db_a5BIRR10YpP7IoOHmt847wq7Ux6RRaC3-GUmaae3taZTsJM=s4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095" y="1567212"/>
            <a:ext cx="5288116" cy="3331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39552" y="116632"/>
            <a:ext cx="8136904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Select one of the pictures below</a:t>
            </a: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Think of 3 questions you would like to ask them or would like answered based on the picture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8" y="1628800"/>
            <a:ext cx="64807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A.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3856110" y="1628800"/>
            <a:ext cx="64807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B.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3821095" y="5013176"/>
            <a:ext cx="5226471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Share your responses with the class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56110" y="5949280"/>
            <a:ext cx="5226471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In pairs,  try to answer these questions (try analysing your chosen picture to get your responses)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76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7772400" cy="1143000"/>
          </a:xfrm>
        </p:spPr>
        <p:txBody>
          <a:bodyPr/>
          <a:lstStyle/>
          <a:p>
            <a:r>
              <a:rPr lang="en-GB" u="sng" dirty="0" smtClean="0"/>
              <a:t>The </a:t>
            </a:r>
            <a:r>
              <a:rPr lang="en-GB" u="sng" dirty="0" err="1" smtClean="0"/>
              <a:t>maasAI</a:t>
            </a:r>
            <a:r>
              <a:rPr lang="en-GB" u="sng" dirty="0" smtClean="0"/>
              <a:t> tribe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7772400" cy="3733800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en-GB" sz="2800" dirty="0" smtClean="0">
                <a:solidFill>
                  <a:srgbClr val="FF0000"/>
                </a:solidFill>
              </a:rPr>
              <a:t>Write the date and title </a:t>
            </a:r>
            <a:r>
              <a:rPr lang="en-GB" sz="2800" dirty="0" smtClean="0"/>
              <a:t>in your books</a:t>
            </a:r>
          </a:p>
          <a:p>
            <a:pPr marL="68580" indent="0">
              <a:buNone/>
            </a:pPr>
            <a:endParaRPr lang="en-GB" sz="2800" dirty="0"/>
          </a:p>
          <a:p>
            <a:pPr marL="68580" indent="0">
              <a:buNone/>
            </a:pPr>
            <a:r>
              <a:rPr lang="en-GB" sz="2800" i="1" dirty="0" smtClean="0"/>
              <a:t>Learning objectives:</a:t>
            </a:r>
          </a:p>
          <a:p>
            <a:pPr marL="68580" indent="0">
              <a:buNone/>
            </a:pPr>
            <a:r>
              <a:rPr lang="en-GB" sz="2800" i="1" dirty="0" smtClean="0"/>
              <a:t>I have an understanding of what life is like in the Maasai tribe</a:t>
            </a:r>
          </a:p>
          <a:p>
            <a:pPr marL="68580" indent="0">
              <a:buNone/>
            </a:pPr>
            <a:r>
              <a:rPr lang="en-GB" sz="2800" i="1" dirty="0" smtClean="0"/>
              <a:t>I can describe the main features of a Maasai home</a:t>
            </a:r>
          </a:p>
          <a:p>
            <a:pPr marL="68580" indent="0">
              <a:buNone/>
            </a:pPr>
            <a:r>
              <a:rPr lang="en-GB" sz="2800" i="1" dirty="0" smtClean="0"/>
              <a:t>I can present and explain the main features of a Maasai home to the class</a:t>
            </a:r>
          </a:p>
          <a:p>
            <a:pPr marL="6858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2787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What is the Maasai Mara?</a:t>
            </a:r>
          </a:p>
        </p:txBody>
      </p:sp>
      <p:sp>
        <p:nvSpPr>
          <p:cNvPr id="409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9512" y="1109092"/>
            <a:ext cx="6707088" cy="4495800"/>
          </a:xfrm>
        </p:spPr>
        <p:txBody>
          <a:bodyPr/>
          <a:lstStyle/>
          <a:p>
            <a:pPr eaLnBrk="1" hangingPunct="1"/>
            <a:r>
              <a:rPr lang="en-GB" altLang="en-US" sz="2800" dirty="0" smtClean="0"/>
              <a:t>The Maasai Mara is in Kenya</a:t>
            </a:r>
          </a:p>
          <a:p>
            <a:pPr eaLnBrk="1" hangingPunct="1"/>
            <a:r>
              <a:rPr lang="en-GB" altLang="en-US" sz="2800" dirty="0" smtClean="0"/>
              <a:t>It is a very large Savannah</a:t>
            </a:r>
          </a:p>
          <a:p>
            <a:pPr eaLnBrk="1" hangingPunct="1"/>
            <a:endParaRPr lang="en-GB" altLang="en-US" sz="2800" dirty="0" smtClean="0"/>
          </a:p>
          <a:p>
            <a:pPr eaLnBrk="1" hangingPunct="1"/>
            <a:endParaRPr lang="en-GB" altLang="en-US" sz="2800" dirty="0" smtClean="0"/>
          </a:p>
          <a:p>
            <a:pPr eaLnBrk="1" hangingPunct="1"/>
            <a:endParaRPr lang="en-GB" altLang="en-US" sz="2800" dirty="0" smtClean="0"/>
          </a:p>
          <a:p>
            <a:pPr eaLnBrk="1" hangingPunct="1"/>
            <a:endParaRPr lang="en-GB" altLang="en-US" sz="2800" dirty="0" smtClean="0"/>
          </a:p>
        </p:txBody>
      </p:sp>
      <p:pic>
        <p:nvPicPr>
          <p:cNvPr id="4100" name="Picture 11" descr="pgstm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40913" y="19446"/>
            <a:ext cx="2672949" cy="1825377"/>
          </a:xfrm>
        </p:spPr>
      </p:pic>
      <p:pic>
        <p:nvPicPr>
          <p:cNvPr id="1028" name="Picture 4" descr="File:Australian savan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7" y="3356992"/>
            <a:ext cx="469038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355976" y="1556792"/>
            <a:ext cx="4680520" cy="52205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Picture  A shows what the Savannah is like.</a:t>
            </a:r>
          </a:p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 is the plant life (vegetation) like in picture  A?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Mixture of grasses and trees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 do you in particular notice about the trees?</a:t>
            </a:r>
          </a:p>
          <a:p>
            <a:pPr algn="ctr"/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The trees are spaced quite far apart, meaning the canopy (the leafy part at the top of the tree) does not close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 impact does this have on the grasses?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Lots of light reaches the ground, meaning there are plenty of grasses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07504" y="3717032"/>
            <a:ext cx="64807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89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is the maasai </a:t>
            </a:r>
            <a:r>
              <a:rPr lang="en-GB" dirty="0" err="1" smtClean="0"/>
              <a:t>mara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2" descr="http://www.safari.co.za/images/masai-mara-map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5544616" cy="4441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84168" y="2348880"/>
            <a:ext cx="2808312" cy="3168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How would you describe where the Maasai Mara is located?</a:t>
            </a: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40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Rectangle 8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Animals in the Masai Mara</a:t>
            </a:r>
          </a:p>
        </p:txBody>
      </p:sp>
      <p:sp>
        <p:nvSpPr>
          <p:cNvPr id="6147" name="Rectangle 9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4040188" cy="2170113"/>
          </a:xfrm>
        </p:spPr>
        <p:txBody>
          <a:bodyPr/>
          <a:lstStyle/>
          <a:p>
            <a:pPr eaLnBrk="1" hangingPunct="1"/>
            <a:endParaRPr lang="en-US" altLang="en-US" sz="2400" smtClean="0"/>
          </a:p>
        </p:txBody>
      </p:sp>
      <p:sp>
        <p:nvSpPr>
          <p:cNvPr id="6148" name="Rectangle 10"/>
          <p:cNvSpPr>
            <a:spLocks noGrp="1" noChangeArrowheads="1"/>
          </p:cNvSpPr>
          <p:nvPr>
            <p:ph sz="quarter" idx="2"/>
          </p:nvPr>
        </p:nvSpPr>
        <p:spPr>
          <a:xfrm>
            <a:off x="4646613" y="1600200"/>
            <a:ext cx="4040187" cy="2170113"/>
          </a:xfrm>
        </p:spPr>
        <p:txBody>
          <a:bodyPr/>
          <a:lstStyle/>
          <a:p>
            <a:pPr eaLnBrk="1" hangingPunct="1"/>
            <a:endParaRPr lang="en-US" altLang="en-US" sz="2400" smtClean="0"/>
          </a:p>
        </p:txBody>
      </p:sp>
      <p:sp>
        <p:nvSpPr>
          <p:cNvPr id="6149" name="Rectangle 11"/>
          <p:cNvSpPr>
            <a:spLocks noGrp="1" noChangeArrowheads="1"/>
          </p:cNvSpPr>
          <p:nvPr>
            <p:ph sz="quarter" idx="3"/>
          </p:nvPr>
        </p:nvSpPr>
        <p:spPr>
          <a:xfrm>
            <a:off x="457200" y="3924300"/>
            <a:ext cx="4040188" cy="2171700"/>
          </a:xfrm>
        </p:spPr>
        <p:txBody>
          <a:bodyPr/>
          <a:lstStyle/>
          <a:p>
            <a:pPr eaLnBrk="1" hangingPunct="1"/>
            <a:endParaRPr lang="en-US" altLang="en-US" sz="2400" smtClean="0"/>
          </a:p>
        </p:txBody>
      </p:sp>
      <p:sp>
        <p:nvSpPr>
          <p:cNvPr id="6150" name="Rectangle 12"/>
          <p:cNvSpPr>
            <a:spLocks noGrp="1" noChangeArrowheads="1"/>
          </p:cNvSpPr>
          <p:nvPr>
            <p:ph sz="quarter" idx="4"/>
          </p:nvPr>
        </p:nvSpPr>
        <p:spPr>
          <a:xfrm>
            <a:off x="4646613" y="3924300"/>
            <a:ext cx="4040187" cy="2171700"/>
          </a:xfrm>
        </p:spPr>
        <p:txBody>
          <a:bodyPr/>
          <a:lstStyle/>
          <a:p>
            <a:pPr eaLnBrk="1" hangingPunct="1"/>
            <a:endParaRPr lang="en-US" altLang="en-US" sz="2400" smtClean="0"/>
          </a:p>
        </p:txBody>
      </p:sp>
      <p:pic>
        <p:nvPicPr>
          <p:cNvPr id="6151" name="Picture 14" descr="3338_file_babymountaingor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3995737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16" descr="3613_file_Blackrhino_boult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933825"/>
            <a:ext cx="3995737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8" descr="3537_file_elesbyriv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628775"/>
            <a:ext cx="4103687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20" descr="3631_file_Grevy_s_Thoms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933825"/>
            <a:ext cx="403225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300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The Maasai Tribe</a:t>
            </a: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40188" cy="4495800"/>
          </a:xfrm>
        </p:spPr>
        <p:txBody>
          <a:bodyPr/>
          <a:lstStyle/>
          <a:p>
            <a:pPr eaLnBrk="1" hangingPunct="1"/>
            <a:r>
              <a:rPr lang="en-GB" altLang="en-US" sz="3600" dirty="0" smtClean="0"/>
              <a:t>The Maasai people live in the Maasai Mara.</a:t>
            </a:r>
          </a:p>
          <a:p>
            <a:pPr eaLnBrk="1" hangingPunct="1"/>
            <a:r>
              <a:rPr lang="en-GB" altLang="en-US" sz="3600" dirty="0" smtClean="0"/>
              <a:t>They own large herds of cattle such as cows, goats and sheep.</a:t>
            </a:r>
          </a:p>
        </p:txBody>
      </p:sp>
      <p:pic>
        <p:nvPicPr>
          <p:cNvPr id="8196" name="Picture 8" descr="A Maasai man.">
            <a:hlinkClick r:id="rId3" tooltip="A Maasai man.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0775" y="1987550"/>
            <a:ext cx="3455988" cy="3576638"/>
          </a:xfrm>
        </p:spPr>
      </p:pic>
    </p:spTree>
    <p:extLst>
      <p:ext uri="{BB962C8B-B14F-4D97-AF65-F5344CB8AC3E}">
        <p14:creationId xmlns:p14="http://schemas.microsoft.com/office/powerpoint/2010/main" val="379255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Maasai tribe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4040188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en-US" sz="2800" smtClean="0"/>
          </a:p>
        </p:txBody>
      </p:sp>
      <p:sp>
        <p:nvSpPr>
          <p:cNvPr id="10244" name="Rectangle 10"/>
          <p:cNvSpPr>
            <a:spLocks noGrp="1" noChangeArrowheads="1"/>
          </p:cNvSpPr>
          <p:nvPr>
            <p:ph type="body" sz="half" idx="2"/>
          </p:nvPr>
        </p:nvSpPr>
        <p:spPr>
          <a:xfrm>
            <a:off x="4646613" y="1600200"/>
            <a:ext cx="4040187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 smtClean="0"/>
              <a:t>The Maasai tribe live in the African Savannah.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 smtClean="0"/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 smtClean="0"/>
              <a:t>The Maasai tribe share the same ideas and way of life.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 smtClean="0"/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 smtClean="0"/>
              <a:t>They use the land as their home.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 smtClean="0"/>
              <a:t> </a:t>
            </a:r>
          </a:p>
        </p:txBody>
      </p:sp>
      <p:pic>
        <p:nvPicPr>
          <p:cNvPr id="10245" name="Picture 14" descr="163233-Masai-warriors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4032250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991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50392" y="18864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/>
              <a:t>Cattle</a:t>
            </a:r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84313"/>
            <a:ext cx="4040188" cy="2088703"/>
          </a:xfrm>
        </p:spPr>
        <p:txBody>
          <a:bodyPr/>
          <a:lstStyle/>
          <a:p>
            <a:pPr eaLnBrk="1" hangingPunct="1"/>
            <a:r>
              <a:rPr lang="en-GB" altLang="en-US" sz="2500" dirty="0" smtClean="0"/>
              <a:t>Cattle plays an important part in the life of the Maasai Warriors.</a:t>
            </a:r>
          </a:p>
          <a:p>
            <a:pPr marL="68580" indent="0" eaLnBrk="1" hangingPunct="1">
              <a:buNone/>
            </a:pPr>
            <a:endParaRPr lang="en-GB" altLang="en-US" sz="2500" dirty="0" smtClean="0"/>
          </a:p>
        </p:txBody>
      </p:sp>
      <p:pic>
        <p:nvPicPr>
          <p:cNvPr id="9221" name="Picture 7" descr="Domestic sheep and a cow pastured together in South Africa">
            <a:hlinkClick r:id="rId3" tooltip="Domestic sheep and a cow pastured together in South Africa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63" y="548680"/>
            <a:ext cx="41052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11560" y="4122440"/>
            <a:ext cx="6840760" cy="2219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 do you think the Maasai people use the cattle for?</a:t>
            </a:r>
          </a:p>
          <a:p>
            <a:pPr algn="ctr"/>
            <a:endParaRPr lang="en-GB" dirty="0"/>
          </a:p>
          <a:p>
            <a:pPr marL="342900" indent="-342900" algn="ctr">
              <a:buAutoNum type="arabicPeriod"/>
            </a:pPr>
            <a:r>
              <a:rPr lang="en-GB" dirty="0" smtClean="0"/>
              <a:t>Meat and milk</a:t>
            </a:r>
          </a:p>
          <a:p>
            <a:pPr marL="342900" indent="-342900" algn="ctr">
              <a:buAutoNum type="arabicPeriod"/>
            </a:pPr>
            <a:r>
              <a:rPr lang="en-GB" dirty="0" smtClean="0"/>
              <a:t>They actually drink blood from the animals!</a:t>
            </a:r>
          </a:p>
          <a:p>
            <a:pPr marL="342900" indent="-342900" algn="ctr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439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Mud huts</a:t>
            </a:r>
            <a:endParaRPr lang="en-GB" dirty="0"/>
          </a:p>
        </p:txBody>
      </p:sp>
      <p:pic>
        <p:nvPicPr>
          <p:cNvPr id="5" name="Picture 4" descr="Masai women repairing a house in Masai Mara (1996)">
            <a:hlinkClick r:id="rId2" tooltip="Masai women repairing a house in Masai Mara (1996)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1"/>
            <a:ext cx="4392488" cy="4611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179512" y="1707554"/>
            <a:ext cx="4176464" cy="31616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 do you think the huts are made of?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Mud, sticks, grass and cow dung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Why do you think they keep their small animals in the house?</a:t>
            </a:r>
          </a:p>
          <a:p>
            <a:pPr algn="ctr"/>
            <a:endParaRPr lang="en-GB" dirty="0" smtClean="0"/>
          </a:p>
          <a:p>
            <a:pPr algn="ctr"/>
            <a:r>
              <a:rPr lang="en-GB" dirty="0" smtClean="0"/>
              <a:t>Protect them from wild animals</a:t>
            </a:r>
            <a:endParaRPr lang="en-GB" dirty="0"/>
          </a:p>
          <a:p>
            <a:pPr algn="ctr"/>
            <a:endParaRPr lang="en-GB" dirty="0"/>
          </a:p>
        </p:txBody>
      </p:sp>
      <p:pic>
        <p:nvPicPr>
          <p:cNvPr id="7" name="Picture 6" descr="3646_file_lion_sholle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738" y="4725144"/>
            <a:ext cx="3417515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505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Maasai Men</a:t>
            </a:r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40188" cy="4495800"/>
          </a:xfrm>
        </p:spPr>
        <p:txBody>
          <a:bodyPr/>
          <a:lstStyle/>
          <a:p>
            <a:pPr eaLnBrk="1" hangingPunct="1"/>
            <a:r>
              <a:rPr lang="en-GB" altLang="en-US" sz="2500" dirty="0" smtClean="0"/>
              <a:t>Maasai men are in charge of their tribe.</a:t>
            </a:r>
          </a:p>
          <a:p>
            <a:pPr eaLnBrk="1" hangingPunct="1"/>
            <a:endParaRPr lang="en-GB" altLang="en-US" sz="2500" dirty="0" smtClean="0"/>
          </a:p>
          <a:p>
            <a:pPr eaLnBrk="1" hangingPunct="1"/>
            <a:r>
              <a:rPr lang="en-GB" altLang="en-US" sz="2500" dirty="0" smtClean="0"/>
              <a:t>Their favourite colour is red. </a:t>
            </a:r>
          </a:p>
          <a:p>
            <a:pPr marL="68580" indent="0" eaLnBrk="1" hangingPunct="1">
              <a:buNone/>
            </a:pPr>
            <a:endParaRPr lang="en-GB" altLang="en-US" sz="2500" dirty="0" smtClean="0"/>
          </a:p>
          <a:p>
            <a:pPr eaLnBrk="1" hangingPunct="1"/>
            <a:r>
              <a:rPr lang="en-GB" altLang="en-US" sz="2500" dirty="0" smtClean="0"/>
              <a:t>The men go out to kill big animals so that their families can eat them.</a:t>
            </a:r>
          </a:p>
          <a:p>
            <a:pPr eaLnBrk="1" hangingPunct="1"/>
            <a:endParaRPr lang="en-GB" altLang="en-US" sz="2500" dirty="0" smtClean="0"/>
          </a:p>
          <a:p>
            <a:pPr eaLnBrk="1" hangingPunct="1"/>
            <a:endParaRPr lang="en-GB" altLang="en-US" sz="2500" dirty="0" smtClean="0"/>
          </a:p>
        </p:txBody>
      </p:sp>
      <p:sp>
        <p:nvSpPr>
          <p:cNvPr id="13316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6613" y="1600200"/>
            <a:ext cx="4040187" cy="4495800"/>
          </a:xfrm>
        </p:spPr>
        <p:txBody>
          <a:bodyPr/>
          <a:lstStyle/>
          <a:p>
            <a:pPr eaLnBrk="1" hangingPunct="1"/>
            <a:endParaRPr lang="en-US" altLang="en-US" sz="2000" smtClean="0"/>
          </a:p>
        </p:txBody>
      </p:sp>
      <p:pic>
        <p:nvPicPr>
          <p:cNvPr id="13317" name="Picture 7" descr="Maasai elder with stretched earlobes">
            <a:hlinkClick r:id="rId3" tooltip="Maasai elder with stretched earlobes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700213"/>
            <a:ext cx="3816350" cy="468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913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Masai Women</a:t>
            </a:r>
          </a:p>
        </p:txBody>
      </p:sp>
      <p:sp>
        <p:nvSpPr>
          <p:cNvPr id="14339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40188" cy="1396752"/>
          </a:xfrm>
        </p:spPr>
        <p:txBody>
          <a:bodyPr/>
          <a:lstStyle/>
          <a:p>
            <a:pPr eaLnBrk="1" hangingPunct="1"/>
            <a:r>
              <a:rPr lang="en-GB" altLang="en-US" sz="2800" dirty="0" smtClean="0"/>
              <a:t>Maasai women look after the children.</a:t>
            </a:r>
          </a:p>
          <a:p>
            <a:pPr marL="68580" indent="0" eaLnBrk="1" hangingPunct="1">
              <a:buNone/>
            </a:pPr>
            <a:endParaRPr lang="en-GB" altLang="en-US" sz="2800" dirty="0" smtClean="0"/>
          </a:p>
        </p:txBody>
      </p:sp>
      <p:sp>
        <p:nvSpPr>
          <p:cNvPr id="14340" name="Rectangle 8"/>
          <p:cNvSpPr>
            <a:spLocks noGrp="1" noChangeArrowheads="1"/>
          </p:cNvSpPr>
          <p:nvPr>
            <p:ph sz="half" idx="2"/>
          </p:nvPr>
        </p:nvSpPr>
        <p:spPr>
          <a:xfrm>
            <a:off x="4646613" y="1600200"/>
            <a:ext cx="4040187" cy="4495800"/>
          </a:xfrm>
        </p:spPr>
        <p:txBody>
          <a:bodyPr/>
          <a:lstStyle/>
          <a:p>
            <a:pPr eaLnBrk="1" hangingPunct="1"/>
            <a:endParaRPr lang="en-US" altLang="en-US" sz="2800" smtClean="0"/>
          </a:p>
        </p:txBody>
      </p:sp>
      <p:pic>
        <p:nvPicPr>
          <p:cNvPr id="14341" name="Picture 12" descr="270px-Maasai_women_and_children">
            <a:hlinkClick r:id="rId3" tooltip="Maasai women and children.jpg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106" y="0"/>
            <a:ext cx="3341277" cy="375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107504" y="3212976"/>
            <a:ext cx="4176464" cy="31616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 do you notice about the Maasai women?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They wear lots of beads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Why do you think that is?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The more beads they wear, the richer they look</a:t>
            </a:r>
            <a:endParaRPr lang="en-GB" dirty="0"/>
          </a:p>
        </p:txBody>
      </p:sp>
      <p:pic>
        <p:nvPicPr>
          <p:cNvPr id="7" name="Picture 6" descr="Image:Masai woman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106" y="3202260"/>
            <a:ext cx="3604270" cy="3634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365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Jumping Dance</a:t>
            </a:r>
          </a:p>
        </p:txBody>
      </p:sp>
      <p:sp>
        <p:nvSpPr>
          <p:cNvPr id="17412" name="Rectangle 9"/>
          <p:cNvSpPr>
            <a:spLocks noGrp="1" noChangeArrowheads="1"/>
          </p:cNvSpPr>
          <p:nvPr>
            <p:ph sz="quarter" idx="2"/>
          </p:nvPr>
        </p:nvSpPr>
        <p:spPr>
          <a:xfrm>
            <a:off x="4646613" y="1600200"/>
            <a:ext cx="4040187" cy="2170113"/>
          </a:xfrm>
        </p:spPr>
        <p:txBody>
          <a:bodyPr/>
          <a:lstStyle/>
          <a:p>
            <a:pPr eaLnBrk="1" hangingPunct="1"/>
            <a:endParaRPr lang="en-US" altLang="en-US" sz="2400" smtClean="0"/>
          </a:p>
        </p:txBody>
      </p:sp>
      <p:sp>
        <p:nvSpPr>
          <p:cNvPr id="17413" name="Rectangle 10"/>
          <p:cNvSpPr>
            <a:spLocks noGrp="1" noChangeArrowheads="1"/>
          </p:cNvSpPr>
          <p:nvPr>
            <p:ph sz="quarter" idx="3"/>
          </p:nvPr>
        </p:nvSpPr>
        <p:spPr>
          <a:xfrm>
            <a:off x="4646613" y="3924300"/>
            <a:ext cx="4040187" cy="2171700"/>
          </a:xfrm>
        </p:spPr>
        <p:txBody>
          <a:bodyPr/>
          <a:lstStyle/>
          <a:p>
            <a:pPr eaLnBrk="1" hangingPunct="1"/>
            <a:endParaRPr lang="en-US" altLang="en-US" sz="2400" smtClean="0"/>
          </a:p>
        </p:txBody>
      </p:sp>
      <p:pic>
        <p:nvPicPr>
          <p:cNvPr id="17414" name="Picture 7" descr="A Maasai traditional dance, Adumu.">
            <a:hlinkClick r:id="rId3" tooltip="A Maasai traditional dance, Adumu.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412875"/>
            <a:ext cx="40322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2" descr="Masai dance.">
            <a:hlinkClick r:id="rId5" tooltip="Masai dance.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933825"/>
            <a:ext cx="403225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79512" y="1268760"/>
            <a:ext cx="4176464" cy="4320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What are the Maasai men doing?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Performing the ‘jumping dance’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Why are they doing it?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Showing off to the girls, that is how you get a girlfriend in this tribe!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07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objectives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7499176" cy="449580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GB" sz="3600" i="1" dirty="0"/>
              <a:t>I have an understanding of what life is like in the Maasai tribe</a:t>
            </a:r>
          </a:p>
          <a:p>
            <a:pPr marL="68580" indent="0">
              <a:buNone/>
            </a:pPr>
            <a:r>
              <a:rPr lang="en-GB" sz="3600" i="1" dirty="0"/>
              <a:t>I can describe the main features of a Maasai home</a:t>
            </a:r>
          </a:p>
          <a:p>
            <a:pPr marL="68580" indent="0">
              <a:buNone/>
            </a:pPr>
            <a:r>
              <a:rPr lang="en-GB" sz="3600" i="1" dirty="0"/>
              <a:t>I can present and explain the main features of a Maasai home to the class</a:t>
            </a:r>
          </a:p>
          <a:p>
            <a:endParaRPr lang="en-GB" sz="3600" dirty="0"/>
          </a:p>
        </p:txBody>
      </p:sp>
      <p:pic>
        <p:nvPicPr>
          <p:cNvPr id="6" name="Picture 2" descr="http://www.clker.com/cliparts/8/8/0/6/11954451881968599805jean_victor_balin_green_tick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556792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3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Living in a maasai home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997151"/>
          </a:xfrm>
        </p:spPr>
        <p:txBody>
          <a:bodyPr>
            <a:normAutofit/>
          </a:bodyPr>
          <a:lstStyle/>
          <a:p>
            <a:r>
              <a:rPr lang="en-GB" dirty="0" smtClean="0"/>
              <a:t>We are going to watch a video which shows us what a Maasai home is like</a:t>
            </a:r>
          </a:p>
          <a:p>
            <a:r>
              <a:rPr lang="en-GB" dirty="0" smtClean="0"/>
              <a:t>From this video you need to </a:t>
            </a:r>
            <a:r>
              <a:rPr lang="en-GB" b="1" dirty="0" smtClean="0">
                <a:solidFill>
                  <a:srgbClr val="FF0000"/>
                </a:solidFill>
              </a:rPr>
              <a:t>write down FOUR FACTS </a:t>
            </a:r>
            <a:r>
              <a:rPr lang="en-GB" dirty="0" smtClean="0"/>
              <a:t>about what a Maasai home is like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pPr marL="68580" indent="0">
              <a:buNone/>
            </a:pPr>
            <a:endParaRPr lang="en-GB" dirty="0"/>
          </a:p>
          <a:p>
            <a:endParaRPr lang="en-GB" dirty="0" smtClean="0"/>
          </a:p>
          <a:p>
            <a:pPr marL="68580" indent="0">
              <a:buNone/>
            </a:pPr>
            <a:r>
              <a:rPr lang="en-GB" dirty="0" smtClean="0">
                <a:hlinkClick r:id="rId2"/>
              </a:rPr>
              <a:t>(http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www.youtube.com/watch?v=6mByW8hsCXE</a:t>
            </a:r>
            <a:r>
              <a:rPr lang="en-GB" dirty="0" smtClean="0"/>
              <a:t>)</a:t>
            </a:r>
            <a:endParaRPr lang="en-GB" dirty="0"/>
          </a:p>
          <a:p>
            <a:endParaRPr lang="en-GB" dirty="0"/>
          </a:p>
        </p:txBody>
      </p:sp>
      <p:pic>
        <p:nvPicPr>
          <p:cNvPr id="7170" name="Picture 2" descr="http://www.kenya-information-guide.com/image-files/maasai-ho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018259"/>
            <a:ext cx="4824536" cy="316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98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maasai home like?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2699792" y="2636912"/>
            <a:ext cx="3528392" cy="208823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Features of a Maasai Home</a:t>
            </a:r>
            <a:endParaRPr lang="en-GB" dirty="0"/>
          </a:p>
        </p:txBody>
      </p:sp>
      <p:cxnSp>
        <p:nvCxnSpPr>
          <p:cNvPr id="6" name="Straight Connector 5"/>
          <p:cNvCxnSpPr>
            <a:stCxn id="4" idx="7"/>
          </p:cNvCxnSpPr>
          <p:nvPr/>
        </p:nvCxnSpPr>
        <p:spPr>
          <a:xfrm flipV="1">
            <a:off x="5711463" y="2276872"/>
            <a:ext cx="1164793" cy="66585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890502" y="4356331"/>
            <a:ext cx="1345794" cy="105395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1979712" y="4356331"/>
            <a:ext cx="1075839" cy="105395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 flipV="1">
            <a:off x="1403648" y="2276872"/>
            <a:ext cx="1632060" cy="78702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https://secureweb.mcgill.ca/mse/sites/mcgill.ca.mse/files/MaasaiHomeStayElangataWu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15874"/>
            <a:ext cx="2256244" cy="169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66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objectives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7499176" cy="449580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GB" sz="3600" i="1" dirty="0"/>
              <a:t>I have an understanding of what life is like in the Maasai tribe</a:t>
            </a:r>
          </a:p>
          <a:p>
            <a:pPr marL="68580" indent="0">
              <a:buNone/>
            </a:pPr>
            <a:r>
              <a:rPr lang="en-GB" sz="3600" i="1" dirty="0"/>
              <a:t>I can describe the main features of a Maasai home</a:t>
            </a:r>
          </a:p>
          <a:p>
            <a:pPr marL="68580" indent="0">
              <a:buNone/>
            </a:pPr>
            <a:r>
              <a:rPr lang="en-GB" sz="3600" i="1" dirty="0"/>
              <a:t>I can present and explain the main features of a Maasai home to the class</a:t>
            </a:r>
          </a:p>
          <a:p>
            <a:endParaRPr lang="en-GB" sz="3600" dirty="0"/>
          </a:p>
        </p:txBody>
      </p:sp>
      <p:pic>
        <p:nvPicPr>
          <p:cNvPr id="4" name="Picture 2" descr="http://www.clker.com/cliparts/8/8/0/6/11954451881968599805jean_victor_balin_green_tick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556792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lker.com/cliparts/8/8/0/6/11954451881968599805jean_victor_balin_green_tick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924944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25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 a maasai home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061047"/>
          </a:xfrm>
        </p:spPr>
        <p:txBody>
          <a:bodyPr>
            <a:normAutofit fontScale="92500" lnSpcReduction="20000"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TASK- you are going to plan and create a typical Maasai home, in the form of an poster</a:t>
            </a:r>
          </a:p>
          <a:p>
            <a:endParaRPr lang="en-GB" sz="2400" dirty="0"/>
          </a:p>
          <a:p>
            <a:pPr marL="525780" indent="-457200">
              <a:buAutoNum type="arabicPeriod"/>
            </a:pPr>
            <a:r>
              <a:rPr lang="en-GB" sz="2400" dirty="0" smtClean="0"/>
              <a:t>You will work in pairs</a:t>
            </a:r>
            <a:endParaRPr lang="en-GB" sz="2400" dirty="0" smtClean="0">
              <a:solidFill>
                <a:srgbClr val="FF0000"/>
              </a:solidFill>
            </a:endParaRPr>
          </a:p>
          <a:p>
            <a:pPr marL="525780" indent="-457200">
              <a:buAutoNum type="arabicPeriod"/>
            </a:pPr>
            <a:r>
              <a:rPr lang="en-GB" sz="2400" b="1" dirty="0" smtClean="0">
                <a:solidFill>
                  <a:srgbClr val="FF0000"/>
                </a:solidFill>
              </a:rPr>
              <a:t>Sort out the cards </a:t>
            </a:r>
            <a:r>
              <a:rPr lang="en-GB" sz="2400" dirty="0" smtClean="0"/>
              <a:t>that are given to you and place these around the plan of the </a:t>
            </a:r>
            <a:r>
              <a:rPr lang="en-GB" sz="2400" dirty="0" err="1" smtClean="0"/>
              <a:t>Maasai</a:t>
            </a:r>
            <a:r>
              <a:rPr lang="en-GB" sz="2400" dirty="0" smtClean="0"/>
              <a:t> home (stick them in), drawing arrows to the feature it is referring to</a:t>
            </a:r>
          </a:p>
          <a:p>
            <a:pPr marL="525780" indent="-457200">
              <a:buAutoNum type="arabicPeriod"/>
            </a:pPr>
            <a:r>
              <a:rPr lang="en-GB" sz="2400" dirty="0" smtClean="0"/>
              <a:t>Once this is done, write down next to each label </a:t>
            </a:r>
            <a:r>
              <a:rPr lang="en-GB" sz="2400" b="1" dirty="0" smtClean="0">
                <a:solidFill>
                  <a:srgbClr val="FF0000"/>
                </a:solidFill>
              </a:rPr>
              <a:t>why</a:t>
            </a:r>
            <a:r>
              <a:rPr lang="en-GB" sz="2400" dirty="0" smtClean="0"/>
              <a:t> that particular feature is important</a:t>
            </a:r>
          </a:p>
          <a:p>
            <a:pPr marL="525780" indent="-457200">
              <a:buAutoNum type="arabicPeriod"/>
            </a:pPr>
            <a:r>
              <a:rPr lang="en-GB" sz="2400" dirty="0" smtClean="0"/>
              <a:t>Use the </a:t>
            </a:r>
            <a:r>
              <a:rPr lang="en-GB" sz="2400" b="1" dirty="0" smtClean="0">
                <a:solidFill>
                  <a:srgbClr val="FF0000"/>
                </a:solidFill>
              </a:rPr>
              <a:t>success criteria </a:t>
            </a:r>
            <a:r>
              <a:rPr lang="en-GB" sz="2400" dirty="0" smtClean="0"/>
              <a:t>to help you </a:t>
            </a:r>
          </a:p>
          <a:p>
            <a:pPr marL="525780" indent="-457200">
              <a:buAutoNum type="arabicPeriod"/>
            </a:pPr>
            <a:r>
              <a:rPr lang="en-GB" sz="2400" dirty="0" smtClean="0"/>
              <a:t>Be prepared to </a:t>
            </a:r>
            <a:r>
              <a:rPr lang="en-GB" sz="2400" b="1" dirty="0" smtClean="0">
                <a:solidFill>
                  <a:srgbClr val="FF0000"/>
                </a:solidFill>
              </a:rPr>
              <a:t>present your plan </a:t>
            </a:r>
            <a:r>
              <a:rPr lang="en-GB" sz="2400" dirty="0" smtClean="0"/>
              <a:t>to the other pairs in your line of tables (2 minutes maximum, peer assessed)</a:t>
            </a:r>
          </a:p>
          <a:p>
            <a:pPr marL="525780" indent="-457200">
              <a:buAutoNum type="arabicPeriod"/>
            </a:pPr>
            <a:endParaRPr lang="en-GB" sz="2400" dirty="0" smtClean="0"/>
          </a:p>
          <a:p>
            <a:pPr marL="525780" indent="-457200">
              <a:buAutoNum type="arabicPeriod"/>
            </a:pPr>
            <a:endParaRPr lang="en-GB" sz="2400" dirty="0"/>
          </a:p>
        </p:txBody>
      </p:sp>
      <p:sp>
        <p:nvSpPr>
          <p:cNvPr id="4" name="Oval 3"/>
          <p:cNvSpPr/>
          <p:nvPr/>
        </p:nvSpPr>
        <p:spPr>
          <a:xfrm>
            <a:off x="7020272" y="188640"/>
            <a:ext cx="1872208" cy="129614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30 minutes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49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Layout of a maasai home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http://3.bp.blogspot.com/_QFbj8G8EyRQ/S9Jcf2Rz5uI/AAAAAAAABms/g6P82FDUy_8/s1600/PlanMaasaiHou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8181975" cy="473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56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Presenting your maasai home poster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It’s now time for each pair to </a:t>
            </a:r>
            <a:r>
              <a:rPr lang="en-GB" dirty="0" smtClean="0">
                <a:solidFill>
                  <a:srgbClr val="FF0000"/>
                </a:solidFill>
              </a:rPr>
              <a:t>present their posters </a:t>
            </a:r>
            <a:r>
              <a:rPr lang="en-GB" dirty="0" smtClean="0"/>
              <a:t>to the other tables in their row (2 minute time limit)</a:t>
            </a:r>
          </a:p>
          <a:p>
            <a:r>
              <a:rPr lang="en-GB" dirty="0" smtClean="0"/>
              <a:t>When one pair is presenting their poster, one of the other pairs will be responsible for </a:t>
            </a:r>
            <a:r>
              <a:rPr lang="en-GB" dirty="0" smtClean="0">
                <a:solidFill>
                  <a:srgbClr val="FF0000"/>
                </a:solidFill>
              </a:rPr>
              <a:t>peer assessing </a:t>
            </a:r>
            <a:r>
              <a:rPr lang="en-GB" dirty="0" smtClean="0"/>
              <a:t>another group</a:t>
            </a:r>
          </a:p>
          <a:p>
            <a:r>
              <a:rPr lang="en-GB" dirty="0" smtClean="0"/>
              <a:t>Use the Peer Assessment Hamburger sheet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42" name="Picture 2" descr="http://www.newsgroper.com/files/post_images/homepauljfa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848922"/>
            <a:ext cx="4896544" cy="273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47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772400" cy="1143000"/>
          </a:xfrm>
        </p:spPr>
        <p:txBody>
          <a:bodyPr/>
          <a:lstStyle/>
          <a:p>
            <a:r>
              <a:rPr lang="en-GB" dirty="0" smtClean="0"/>
              <a:t>Peer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50048"/>
            <a:ext cx="7772400" cy="3733800"/>
          </a:xfrm>
        </p:spPr>
        <p:txBody>
          <a:bodyPr>
            <a:normAutofit/>
          </a:bodyPr>
          <a:lstStyle/>
          <a:p>
            <a:r>
              <a:rPr lang="en-GB" sz="2800" dirty="0" smtClean="0"/>
              <a:t>Look at the feedback you have been given from your peers</a:t>
            </a:r>
          </a:p>
          <a:p>
            <a:pPr marL="68580" indent="0">
              <a:buNone/>
            </a:pPr>
            <a:endParaRPr lang="en-GB" sz="2800" dirty="0" smtClean="0"/>
          </a:p>
          <a:p>
            <a:r>
              <a:rPr lang="en-GB" sz="2800" dirty="0" smtClean="0"/>
              <a:t>What did you do well?</a:t>
            </a:r>
          </a:p>
          <a:p>
            <a:r>
              <a:rPr lang="en-GB" sz="2800" dirty="0" smtClean="0"/>
              <a:t>How could your group improve in future?</a:t>
            </a:r>
            <a:endParaRPr lang="en-GB" sz="2800" dirty="0"/>
          </a:p>
        </p:txBody>
      </p:sp>
      <p:pic>
        <p:nvPicPr>
          <p:cNvPr id="12290" name="Picture 2" descr="http://s3-media3.ak.yelpcdn.com/bphoto/Nhao_SReEqgd2tp1KDzxCg/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623667"/>
            <a:ext cx="3973122" cy="298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7092280" y="44624"/>
            <a:ext cx="1872208" cy="129614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5 minutes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84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objectives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7499176" cy="449580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GB" sz="3600" i="1" dirty="0"/>
              <a:t>I have an understanding of what life is like in the Maasai tribe</a:t>
            </a:r>
          </a:p>
          <a:p>
            <a:pPr marL="68580" indent="0">
              <a:buNone/>
            </a:pPr>
            <a:r>
              <a:rPr lang="en-GB" sz="3600" i="1" dirty="0"/>
              <a:t>I can describe the main features of a Maasai home</a:t>
            </a:r>
          </a:p>
          <a:p>
            <a:pPr marL="68580" indent="0">
              <a:buNone/>
            </a:pPr>
            <a:r>
              <a:rPr lang="en-GB" sz="3600" i="1" dirty="0"/>
              <a:t>I can present and explain the main features of a Maasai home to the class</a:t>
            </a:r>
          </a:p>
          <a:p>
            <a:endParaRPr lang="en-GB" sz="3600" dirty="0"/>
          </a:p>
        </p:txBody>
      </p:sp>
      <p:pic>
        <p:nvPicPr>
          <p:cNvPr id="14338" name="Picture 2" descr="http://www.clker.com/cliparts/8/8/0/6/11954451881968599805jean_victor_balin_green_tick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556792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clker.com/cliparts/8/8/0/6/11954451881968599805jean_victor_balin_green_tick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80" y="2924944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clker.com/cliparts/8/8/0/6/11954451881968599805jean_victor_balin_green_tick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221088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25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Plenary- interviewing a maasai warrior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http://finland.fi/public/download.aspx?ID=90110&amp;GUID=%7B4FF7F7A2-86C1-45E5-A1D7-A7E2F9C21607%7D&amp;maxwidth=640&amp;maxheight=6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6086475" cy="273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0882" y="1287066"/>
            <a:ext cx="8645574" cy="18539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charset="0"/>
              <a:buChar char="•"/>
            </a:pPr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We need </a:t>
            </a:r>
            <a:r>
              <a:rPr lang="en-GB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one volunteer </a:t>
            </a:r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to pretend to be a Maasai warrior! </a:t>
            </a:r>
          </a:p>
          <a:p>
            <a:pPr marL="285750" indent="-285750" algn="ctr">
              <a:buFont typeface="Arial" charset="0"/>
              <a:buChar char="•"/>
            </a:pPr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 rest of the class needs to prepare questions to ask him/her based on the pictures below (2 </a:t>
            </a:r>
            <a:r>
              <a:rPr lang="en-GB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questions each)</a:t>
            </a:r>
            <a:endParaRPr lang="en-GB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285750" indent="-285750" algn="ctr">
              <a:buFont typeface="Arial" charset="0"/>
              <a:buChar char="•"/>
            </a:pPr>
            <a:r>
              <a:rPr lang="en-GB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The Maasai warrior should try to respond based on what we have learnt today</a:t>
            </a:r>
            <a:endParaRPr lang="en-GB" dirty="0"/>
          </a:p>
        </p:txBody>
      </p:sp>
      <p:pic>
        <p:nvPicPr>
          <p:cNvPr id="13316" name="Picture 4" descr="http://imgc.artprintimages.com/images/art-print/bruno-barbier-alamal-ritual-festival-maasai-village-manyatta-rift-valley-southeast-kenya_i-G-21-2151-6R3CD00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767" y="3638525"/>
            <a:ext cx="3501674" cy="274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44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 Pop</Template>
  <TotalTime>333</TotalTime>
  <Words>910</Words>
  <Application>Microsoft Office PowerPoint</Application>
  <PresentationFormat>On-screen Show (4:3)</PresentationFormat>
  <Paragraphs>139</Paragraphs>
  <Slides>22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Gill Sans MT</vt:lpstr>
      <vt:lpstr>Wingdings 3</vt:lpstr>
      <vt:lpstr>Urban Pop</vt:lpstr>
      <vt:lpstr>PowerPoint Presentation</vt:lpstr>
      <vt:lpstr>The maasAI tribe</vt:lpstr>
      <vt:lpstr>What is the Maasai Mara?</vt:lpstr>
      <vt:lpstr>Where is the maasai mara?</vt:lpstr>
      <vt:lpstr>Animals in the Masai Mara</vt:lpstr>
      <vt:lpstr>The Maasai Tribe</vt:lpstr>
      <vt:lpstr>Maasai tribe</vt:lpstr>
      <vt:lpstr>Cattle</vt:lpstr>
      <vt:lpstr>Mud huts</vt:lpstr>
      <vt:lpstr>Maasai Men</vt:lpstr>
      <vt:lpstr>Masai Women</vt:lpstr>
      <vt:lpstr>Jumping Dance</vt:lpstr>
      <vt:lpstr>Learning objectives</vt:lpstr>
      <vt:lpstr>Living in a maasai home</vt:lpstr>
      <vt:lpstr>What is maasai home like?</vt:lpstr>
      <vt:lpstr>Learning objectives</vt:lpstr>
      <vt:lpstr>Planning a maasai home</vt:lpstr>
      <vt:lpstr>Layout of a maasai home</vt:lpstr>
      <vt:lpstr>Presenting your maasai home poster</vt:lpstr>
      <vt:lpstr>Peer feedback</vt:lpstr>
      <vt:lpstr>Learning objectives</vt:lpstr>
      <vt:lpstr>Plenary- interviewing a maasai warrior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Lewis</dc:creator>
  <cp:lastModifiedBy>G McDougall</cp:lastModifiedBy>
  <cp:revision>37</cp:revision>
  <dcterms:created xsi:type="dcterms:W3CDTF">2014-03-03T21:33:55Z</dcterms:created>
  <dcterms:modified xsi:type="dcterms:W3CDTF">2021-01-19T14:08:32Z</dcterms:modified>
</cp:coreProperties>
</file>