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68" r:id="rId4"/>
    <p:sldId id="269" r:id="rId5"/>
    <p:sldId id="270" r:id="rId6"/>
    <p:sldId id="271" r:id="rId7"/>
    <p:sldId id="272" r:id="rId8"/>
    <p:sldId id="273" r:id="rId9"/>
    <p:sldId id="267" r:id="rId10"/>
  </p:sldIdLst>
  <p:sldSz cx="9144000" cy="6858000" type="screen4x3"/>
  <p:notesSz cx="6858000" cy="9144000"/>
  <p:embeddedFontLst>
    <p:embeddedFont>
      <p:font typeface="Twinkl" panose="020B0604020202020204" charset="0"/>
      <p:regular r:id="rId13"/>
      <p:bold r:id="rId14"/>
    </p:embeddedFont>
    <p:embeddedFont>
      <p:font typeface="Calibri" panose="020F0502020204030204" pitchFamily="34" charset="0"/>
      <p:regular r:id="rId15"/>
      <p:bold r:id="rId16"/>
      <p:italic r:id="rId17"/>
      <p:boldItalic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69" autoAdjust="0"/>
    <p:restoredTop sz="94660"/>
  </p:normalViewPr>
  <p:slideViewPr>
    <p:cSldViewPr snapToGrid="0" showGuides="1">
      <p:cViewPr varScale="1">
        <p:scale>
          <a:sx n="73" d="100"/>
          <a:sy n="73" d="100"/>
        </p:scale>
        <p:origin x="1236"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1" y="1473201"/>
            <a:ext cx="7632700" cy="49510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tx1"/>
                </a:solidFill>
              </a:rPr>
              <a:t>Mary Jane Sloan was born at Little Patrick Street in Belfast. </a:t>
            </a:r>
          </a:p>
        </p:txBody>
      </p:sp>
      <p:sp>
        <p:nvSpPr>
          <p:cNvPr id="21" name="Title 20"/>
          <p:cNvSpPr>
            <a:spLocks noGrp="1"/>
          </p:cNvSpPr>
          <p:nvPr>
            <p:ph type="title"/>
          </p:nvPr>
        </p:nvSpPr>
        <p:spPr/>
        <p:txBody>
          <a:bodyPr/>
          <a:lstStyle/>
          <a:p>
            <a:r>
              <a:rPr lang="en-GB" dirty="0">
                <a:solidFill>
                  <a:schemeClr val="tx1"/>
                </a:solidFill>
                <a:latin typeface="+mn-lt"/>
              </a:rPr>
              <a:t>Mary Sloan</a:t>
            </a:r>
          </a:p>
        </p:txBody>
      </p:sp>
      <p:sp>
        <p:nvSpPr>
          <p:cNvPr id="4" name="Rectangle 3"/>
          <p:cNvSpPr/>
          <p:nvPr/>
        </p:nvSpPr>
        <p:spPr>
          <a:xfrm>
            <a:off x="755651" y="2151535"/>
            <a:ext cx="7632700" cy="2031325"/>
          </a:xfrm>
          <a:prstGeom prst="rect">
            <a:avLst/>
          </a:prstGeom>
        </p:spPr>
        <p:txBody>
          <a:bodyPr wrap="square">
            <a:spAutoFit/>
          </a:bodyPr>
          <a:lstStyle/>
          <a:p>
            <a:r>
              <a:rPr lang="en-GB" dirty="0"/>
              <a:t>Her father was called John Sloan and he was </a:t>
            </a:r>
            <a:br>
              <a:rPr lang="en-GB" dirty="0"/>
            </a:br>
            <a:r>
              <a:rPr lang="en-GB" dirty="0"/>
              <a:t>a van and cab driver. Her mother was </a:t>
            </a:r>
            <a:br>
              <a:rPr lang="en-GB" dirty="0"/>
            </a:br>
            <a:r>
              <a:rPr lang="en-GB" dirty="0"/>
              <a:t>named Mary Todd.</a:t>
            </a:r>
          </a:p>
          <a:p>
            <a:endParaRPr lang="en-GB" dirty="0"/>
          </a:p>
          <a:p>
            <a:r>
              <a:rPr lang="en-GB" dirty="0"/>
              <a:t>Her parents had married in 1854, in </a:t>
            </a:r>
            <a:br>
              <a:rPr lang="en-GB" dirty="0"/>
            </a:br>
            <a:r>
              <a:rPr lang="en-GB" dirty="0" err="1"/>
              <a:t>Ballyeaston</a:t>
            </a:r>
            <a:r>
              <a:rPr lang="en-GB" dirty="0"/>
              <a:t>, near </a:t>
            </a:r>
            <a:r>
              <a:rPr lang="en-GB" dirty="0" err="1"/>
              <a:t>Ballyclare</a:t>
            </a:r>
            <a:r>
              <a:rPr lang="en-GB" dirty="0"/>
              <a:t>, in </a:t>
            </a:r>
            <a:br>
              <a:rPr lang="en-GB" dirty="0"/>
            </a:br>
            <a:r>
              <a:rPr lang="en-GB" dirty="0"/>
              <a:t>County Antrim.</a:t>
            </a:r>
          </a:p>
        </p:txBody>
      </p:sp>
      <p:grpSp>
        <p:nvGrpSpPr>
          <p:cNvPr id="7" name="Group 6"/>
          <p:cNvGrpSpPr/>
          <p:nvPr/>
        </p:nvGrpSpPr>
        <p:grpSpPr>
          <a:xfrm>
            <a:off x="5116644" y="2332139"/>
            <a:ext cx="3271707" cy="3292490"/>
            <a:chOff x="1963024" y="2424418"/>
            <a:chExt cx="3271707" cy="3292490"/>
          </a:xfrm>
        </p:grpSpPr>
        <p:sp>
          <p:nvSpPr>
            <p:cNvPr id="6" name="Oval 5"/>
            <p:cNvSpPr/>
            <p:nvPr/>
          </p:nvSpPr>
          <p:spPr>
            <a:xfrm>
              <a:off x="1963024" y="2424418"/>
              <a:ext cx="3271707" cy="3271707"/>
            </a:xfrm>
            <a:prstGeom prst="ellips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7869" r="4697"/>
            <a:stretch/>
          </p:blipFill>
          <p:spPr>
            <a:xfrm>
              <a:off x="1963024" y="2642532"/>
              <a:ext cx="3271707" cy="3074376"/>
            </a:xfrm>
            <a:prstGeom prst="ellipse">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500"/>
                            </p:stCondLst>
                            <p:childTnLst>
                              <p:par>
                                <p:cTn id="9" presetID="10" presetClass="entr" presetSubtype="0" fill="hold"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childTnLst>
                          </p:cTn>
                        </p:par>
                        <p:par>
                          <p:cTn id="12" fill="hold">
                            <p:stCondLst>
                              <p:cond delay="3000"/>
                            </p:stCondLst>
                            <p:childTnLst>
                              <p:par>
                                <p:cTn id="13" presetID="10" presetClass="entr" presetSubtype="0" fill="hold" nodeType="afterEffect">
                                  <p:stCondLst>
                                    <p:cond delay="50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fade">
                                      <p:cBhvr>
                                        <p:cTn id="15" dur="1000"/>
                                        <p:tgtEl>
                                          <p:spTgt spid="4">
                                            <p:txEl>
                                              <p:pRg st="0" end="0"/>
                                            </p:txEl>
                                          </p:spTgt>
                                        </p:tgtEl>
                                      </p:cBhvr>
                                    </p:animEffect>
                                  </p:childTnLst>
                                </p:cTn>
                              </p:par>
                            </p:childTnLst>
                          </p:cTn>
                        </p:par>
                        <p:par>
                          <p:cTn id="16" fill="hold">
                            <p:stCondLst>
                              <p:cond delay="4500"/>
                            </p:stCondLst>
                            <p:childTnLst>
                              <p:par>
                                <p:cTn id="17" presetID="10" presetClass="entr" presetSubtype="0" fill="hold" nodeType="afterEffect">
                                  <p:stCondLst>
                                    <p:cond delay="50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Mary Sloan</a:t>
            </a:r>
          </a:p>
        </p:txBody>
      </p:sp>
      <p:sp>
        <p:nvSpPr>
          <p:cNvPr id="3" name="Rectangle 2"/>
          <p:cNvSpPr/>
          <p:nvPr/>
        </p:nvSpPr>
        <p:spPr>
          <a:xfrm>
            <a:off x="755651" y="1473201"/>
            <a:ext cx="7632700" cy="772107"/>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tx1"/>
                </a:solidFill>
              </a:rPr>
              <a:t>Mary's father died in 1889 and, at that time, the family were living at Earl Place, Belfast. </a:t>
            </a:r>
          </a:p>
        </p:txBody>
      </p:sp>
      <p:sp>
        <p:nvSpPr>
          <p:cNvPr id="4" name="Rectangle 3"/>
          <p:cNvSpPr/>
          <p:nvPr/>
        </p:nvSpPr>
        <p:spPr>
          <a:xfrm>
            <a:off x="755651" y="2333283"/>
            <a:ext cx="7632700" cy="3693319"/>
          </a:xfrm>
          <a:prstGeom prst="rect">
            <a:avLst/>
          </a:prstGeom>
        </p:spPr>
        <p:txBody>
          <a:bodyPr wrap="square">
            <a:spAutoFit/>
          </a:bodyPr>
          <a:lstStyle/>
          <a:p>
            <a:r>
              <a:rPr lang="en-GB" dirty="0"/>
              <a:t>There is information about Mary and her </a:t>
            </a:r>
            <a:br>
              <a:rPr lang="en-GB" dirty="0"/>
            </a:br>
            <a:r>
              <a:rPr lang="en-GB" dirty="0"/>
              <a:t>mother in the 1901 census. They were </a:t>
            </a:r>
            <a:br>
              <a:rPr lang="en-GB" dirty="0"/>
            </a:br>
            <a:r>
              <a:rPr lang="en-GB" dirty="0"/>
              <a:t>recorded as living at London Road </a:t>
            </a:r>
            <a:br>
              <a:rPr lang="en-GB" dirty="0"/>
            </a:br>
            <a:r>
              <a:rPr lang="en-GB" dirty="0"/>
              <a:t>in Belfast.</a:t>
            </a:r>
          </a:p>
          <a:p>
            <a:endParaRPr lang="en-GB" dirty="0"/>
          </a:p>
          <a:p>
            <a:r>
              <a:rPr lang="en-GB" dirty="0"/>
              <a:t>Mary worked as a stewardess on the </a:t>
            </a:r>
            <a:br>
              <a:rPr lang="en-GB" dirty="0"/>
            </a:br>
            <a:r>
              <a:rPr lang="en-GB" dirty="0"/>
              <a:t>ferry that sailed between Belfast and </a:t>
            </a:r>
            <a:br>
              <a:rPr lang="en-GB" dirty="0"/>
            </a:br>
            <a:r>
              <a:rPr lang="en-GB" dirty="0"/>
              <a:t>Liverpool, the SS Magic</a:t>
            </a:r>
            <a:r>
              <a:rPr lang="en-GB" i="1" dirty="0"/>
              <a:t>.</a:t>
            </a:r>
          </a:p>
          <a:p>
            <a:endParaRPr lang="en-GB" i="1" dirty="0"/>
          </a:p>
          <a:p>
            <a:r>
              <a:rPr lang="en-GB" dirty="0"/>
              <a:t>By the 1911 census, Mary and her mother were </a:t>
            </a:r>
            <a:br>
              <a:rPr lang="en-GB" dirty="0"/>
            </a:br>
            <a:r>
              <a:rPr lang="en-GB" dirty="0"/>
              <a:t>living on Lomond Avenue in Belfast.</a:t>
            </a:r>
          </a:p>
          <a:p>
            <a:endParaRPr lang="en-GB" i="1" dirty="0"/>
          </a:p>
          <a:p>
            <a:endParaRPr lang="en-GB" dirty="0"/>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t="8635" b="16320"/>
          <a:stretch/>
        </p:blipFill>
        <p:spPr>
          <a:xfrm>
            <a:off x="5469621" y="2533095"/>
            <a:ext cx="2918729" cy="2836229"/>
          </a:xfrm>
          <a:prstGeom prst="ellipse">
            <a:avLst/>
          </a:prstGeom>
        </p:spPr>
      </p:pic>
      <p:sp>
        <p:nvSpPr>
          <p:cNvPr id="7" name="Rectangle 6"/>
          <p:cNvSpPr/>
          <p:nvPr/>
        </p:nvSpPr>
        <p:spPr>
          <a:xfrm>
            <a:off x="755651" y="5602691"/>
            <a:ext cx="7632700" cy="49510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tx1"/>
                </a:solidFill>
              </a:rPr>
              <a:t>Mary’s occupation was listed as a stewardess on the Liverpool boats. </a:t>
            </a:r>
          </a:p>
        </p:txBody>
      </p:sp>
    </p:spTree>
    <p:extLst>
      <p:ext uri="{BB962C8B-B14F-4D97-AF65-F5344CB8AC3E}">
        <p14:creationId xmlns:p14="http://schemas.microsoft.com/office/powerpoint/2010/main" val="236845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500"/>
                            </p:stCondLst>
                            <p:childTnLst>
                              <p:par>
                                <p:cTn id="9" presetID="10" presetClass="entr" presetSubtype="0" fill="hold" nodeType="afterEffect">
                                  <p:stCondLst>
                                    <p:cond delay="50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childTnLst>
                                </p:cTn>
                              </p:par>
                            </p:childTnLst>
                          </p:cTn>
                        </p:par>
                        <p:par>
                          <p:cTn id="12" fill="hold">
                            <p:stCondLst>
                              <p:cond delay="3000"/>
                            </p:stCondLst>
                            <p:childTnLst>
                              <p:par>
                                <p:cTn id="13" presetID="10" presetClass="entr" presetSubtype="0" fill="hold" nodeType="afterEffect">
                                  <p:stCondLst>
                                    <p:cond delay="50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fade">
                                      <p:cBhvr>
                                        <p:cTn id="15" dur="1000"/>
                                        <p:tgtEl>
                                          <p:spTgt spid="4">
                                            <p:txEl>
                                              <p:pRg st="0" end="0"/>
                                            </p:txEl>
                                          </p:spTgt>
                                        </p:tgtEl>
                                      </p:cBhvr>
                                    </p:animEffect>
                                  </p:childTnLst>
                                </p:cTn>
                              </p:par>
                            </p:childTnLst>
                          </p:cTn>
                        </p:par>
                        <p:par>
                          <p:cTn id="16" fill="hold">
                            <p:stCondLst>
                              <p:cond delay="4500"/>
                            </p:stCondLst>
                            <p:childTnLst>
                              <p:par>
                                <p:cTn id="17" presetID="10" presetClass="entr" presetSubtype="0" fill="hold" nodeType="afterEffect">
                                  <p:stCondLst>
                                    <p:cond delay="50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childTnLst>
                                </p:cTn>
                              </p:par>
                            </p:childTnLst>
                          </p:cTn>
                        </p:par>
                        <p:par>
                          <p:cTn id="20" fill="hold">
                            <p:stCondLst>
                              <p:cond delay="6000"/>
                            </p:stCondLst>
                            <p:childTnLst>
                              <p:par>
                                <p:cTn id="21" presetID="10" presetClass="entr" presetSubtype="0" fill="hold" nodeType="afterEffect">
                                  <p:stCondLst>
                                    <p:cond delay="50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fade">
                                      <p:cBhvr>
                                        <p:cTn id="23" dur="1000"/>
                                        <p:tgtEl>
                                          <p:spTgt spid="4">
                                            <p:txEl>
                                              <p:pRg st="4" end="4"/>
                                            </p:txEl>
                                          </p:spTgt>
                                        </p:tgtEl>
                                      </p:cBhvr>
                                    </p:animEffect>
                                  </p:childTnLst>
                                </p:cTn>
                              </p:par>
                            </p:childTnLst>
                          </p:cTn>
                        </p:par>
                        <p:par>
                          <p:cTn id="24" fill="hold">
                            <p:stCondLst>
                              <p:cond delay="7500"/>
                            </p:stCondLst>
                            <p:childTnLst>
                              <p:par>
                                <p:cTn id="25" presetID="10" presetClass="entr" presetSubtype="0" fill="hold" grpId="0" nodeType="afterEffect">
                                  <p:stCondLst>
                                    <p:cond delay="5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Mary Sloan</a:t>
            </a:r>
          </a:p>
        </p:txBody>
      </p:sp>
      <p:sp>
        <p:nvSpPr>
          <p:cNvPr id="3" name="Rectangle 2"/>
          <p:cNvSpPr/>
          <p:nvPr/>
        </p:nvSpPr>
        <p:spPr>
          <a:xfrm>
            <a:off x="755651" y="1473200"/>
            <a:ext cx="7632700" cy="772107"/>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tx1"/>
                </a:solidFill>
              </a:rPr>
              <a:t>Mary signed on to the Titanic in Southampton, giving her sister Margaret’s address.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755651" y="2705546"/>
            <a:ext cx="4328077" cy="3124553"/>
          </a:xfrm>
          <a:prstGeom prst="rect">
            <a:avLst/>
          </a:prstGeom>
        </p:spPr>
      </p:pic>
      <p:sp>
        <p:nvSpPr>
          <p:cNvPr id="5" name="Rectangle 4"/>
          <p:cNvSpPr/>
          <p:nvPr/>
        </p:nvSpPr>
        <p:spPr>
          <a:xfrm>
            <a:off x="3192011" y="2422050"/>
            <a:ext cx="5196340" cy="2031325"/>
          </a:xfrm>
          <a:prstGeom prst="rect">
            <a:avLst/>
          </a:prstGeom>
        </p:spPr>
        <p:txBody>
          <a:bodyPr wrap="square">
            <a:spAutoFit/>
          </a:bodyPr>
          <a:lstStyle/>
          <a:p>
            <a:r>
              <a:rPr lang="en-GB" dirty="0"/>
              <a:t>   She wrote that the last ship she had worked on          </a:t>
            </a:r>
            <a:br>
              <a:rPr lang="en-GB" dirty="0"/>
            </a:br>
            <a:r>
              <a:rPr lang="en-GB" dirty="0"/>
              <a:t>      was Titanic’s sister ship, the Olympic. </a:t>
            </a:r>
          </a:p>
          <a:p>
            <a:endParaRPr lang="en-GB" dirty="0"/>
          </a:p>
          <a:p>
            <a:r>
              <a:rPr lang="en-GB" dirty="0"/>
              <a:t>        Mary had been on board the</a:t>
            </a:r>
            <a:r>
              <a:rPr lang="en-US" dirty="0"/>
              <a:t> Olympic when    </a:t>
            </a:r>
            <a:br>
              <a:rPr lang="en-US" dirty="0"/>
            </a:br>
            <a:r>
              <a:rPr lang="en-US" dirty="0"/>
              <a:t>           it collided with HMS Hawke, near the Isle  </a:t>
            </a:r>
            <a:br>
              <a:rPr lang="en-US" dirty="0"/>
            </a:br>
            <a:r>
              <a:rPr lang="en-US" dirty="0"/>
              <a:t>               of Wight, on the 20</a:t>
            </a:r>
            <a:r>
              <a:rPr lang="en-US" baseline="30000" dirty="0"/>
              <a:t>th</a:t>
            </a:r>
            <a:r>
              <a:rPr lang="en-US" dirty="0"/>
              <a:t> September 1911.</a:t>
            </a:r>
            <a:r>
              <a:rPr lang="en-GB" dirty="0"/>
              <a:t> </a:t>
            </a:r>
          </a:p>
          <a:p>
            <a:endParaRPr lang="en-GB" dirty="0"/>
          </a:p>
        </p:txBody>
      </p:sp>
    </p:spTree>
    <p:extLst>
      <p:ext uri="{BB962C8B-B14F-4D97-AF65-F5344CB8AC3E}">
        <p14:creationId xmlns:p14="http://schemas.microsoft.com/office/powerpoint/2010/main" val="1515575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500"/>
                            </p:stCondLst>
                            <p:childTnLst>
                              <p:par>
                                <p:cTn id="9" presetID="10" presetClass="entr" presetSubtype="0" fill="hold" nodeType="afterEffect">
                                  <p:stCondLst>
                                    <p:cond delay="5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3000"/>
                            </p:stCondLst>
                            <p:childTnLst>
                              <p:par>
                                <p:cTn id="13" presetID="10" presetClass="entr" presetSubtype="0" fill="hold" nodeType="afterEffect">
                                  <p:stCondLst>
                                    <p:cond delay="50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fade">
                                      <p:cBhvr>
                                        <p:cTn id="15" dur="1000"/>
                                        <p:tgtEl>
                                          <p:spTgt spid="5">
                                            <p:txEl>
                                              <p:pRg st="0" end="0"/>
                                            </p:txEl>
                                          </p:spTgt>
                                        </p:tgtEl>
                                      </p:cBhvr>
                                    </p:animEffect>
                                  </p:childTnLst>
                                </p:cTn>
                              </p:par>
                            </p:childTnLst>
                          </p:cTn>
                        </p:par>
                        <p:par>
                          <p:cTn id="16" fill="hold">
                            <p:stCondLst>
                              <p:cond delay="4500"/>
                            </p:stCondLst>
                            <p:childTnLst>
                              <p:par>
                                <p:cTn id="17" presetID="10" presetClass="entr" presetSubtype="0" fill="hold" nodeType="afterEffect">
                                  <p:stCondLst>
                                    <p:cond delay="50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1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Mary Sloan</a:t>
            </a:r>
          </a:p>
        </p:txBody>
      </p:sp>
      <p:sp>
        <p:nvSpPr>
          <p:cNvPr id="3" name="Rectangle 2"/>
          <p:cNvSpPr/>
          <p:nvPr/>
        </p:nvSpPr>
        <p:spPr>
          <a:xfrm>
            <a:off x="755651" y="1473201"/>
            <a:ext cx="7632700" cy="49510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tx1"/>
                </a:solidFill>
              </a:rPr>
              <a:t>Mary Sloan survived the Titanic disaster. </a:t>
            </a:r>
          </a:p>
        </p:txBody>
      </p:sp>
      <p:grpSp>
        <p:nvGrpSpPr>
          <p:cNvPr id="12" name="Group 11"/>
          <p:cNvGrpSpPr/>
          <p:nvPr/>
        </p:nvGrpSpPr>
        <p:grpSpPr>
          <a:xfrm>
            <a:off x="5116644" y="2332139"/>
            <a:ext cx="3271707" cy="3271707"/>
            <a:chOff x="5116644" y="2332139"/>
            <a:chExt cx="3271707" cy="3271707"/>
          </a:xfrm>
        </p:grpSpPr>
        <p:sp>
          <p:nvSpPr>
            <p:cNvPr id="5" name="Oval 4"/>
            <p:cNvSpPr/>
            <p:nvPr/>
          </p:nvSpPr>
          <p:spPr>
            <a:xfrm>
              <a:off x="5116644" y="2332139"/>
              <a:ext cx="3271707" cy="3271707"/>
            </a:xfrm>
            <a:prstGeom prst="ellips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36273" y="2717744"/>
              <a:ext cx="1321991" cy="1897244"/>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7007" y="3848281"/>
              <a:ext cx="2714479" cy="1123905"/>
            </a:xfrm>
            <a:prstGeom prst="rect">
              <a:avLst/>
            </a:prstGeom>
          </p:spPr>
        </p:pic>
      </p:grpSp>
      <p:sp>
        <p:nvSpPr>
          <p:cNvPr id="9" name="Rectangle 8"/>
          <p:cNvSpPr/>
          <p:nvPr/>
        </p:nvSpPr>
        <p:spPr>
          <a:xfrm>
            <a:off x="755651" y="2093955"/>
            <a:ext cx="4572000" cy="1754326"/>
          </a:xfrm>
          <a:prstGeom prst="rect">
            <a:avLst/>
          </a:prstGeom>
        </p:spPr>
        <p:txBody>
          <a:bodyPr>
            <a:spAutoFit/>
          </a:bodyPr>
          <a:lstStyle/>
          <a:p>
            <a:r>
              <a:rPr lang="en-GB" dirty="0"/>
              <a:t>She sent a cablegram to a relative in England, containing just one word - safe.</a:t>
            </a:r>
          </a:p>
          <a:p>
            <a:endParaRPr lang="en-GB" dirty="0"/>
          </a:p>
          <a:p>
            <a:r>
              <a:rPr lang="en-GB" dirty="0"/>
              <a:t>She also wrote to her family in Belfast, saying, </a:t>
            </a:r>
          </a:p>
          <a:p>
            <a:endParaRPr lang="en-GB" dirty="0"/>
          </a:p>
        </p:txBody>
      </p:sp>
      <p:sp>
        <p:nvSpPr>
          <p:cNvPr id="10" name="Rectangle 9"/>
          <p:cNvSpPr/>
          <p:nvPr/>
        </p:nvSpPr>
        <p:spPr>
          <a:xfrm>
            <a:off x="750885" y="3702150"/>
            <a:ext cx="4112537" cy="10491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‘I expect you will be glad to hear from me once more and to know I am still in the land of the living</a:t>
            </a:r>
            <a:r>
              <a:rPr lang="en-GB" i="1" dirty="0">
                <a:solidFill>
                  <a:schemeClr val="tx1"/>
                </a:solidFill>
              </a:rPr>
              <a:t>’</a:t>
            </a:r>
            <a:r>
              <a:rPr lang="en-GB" dirty="0">
                <a:solidFill>
                  <a:schemeClr val="tx1"/>
                </a:solidFill>
              </a:rPr>
              <a:t>.</a:t>
            </a:r>
          </a:p>
        </p:txBody>
      </p:sp>
      <p:sp>
        <p:nvSpPr>
          <p:cNvPr id="11" name="Rectangle 10"/>
          <p:cNvSpPr/>
          <p:nvPr/>
        </p:nvSpPr>
        <p:spPr>
          <a:xfrm>
            <a:off x="755651" y="4917195"/>
            <a:ext cx="4572000" cy="646331"/>
          </a:xfrm>
          <a:prstGeom prst="rect">
            <a:avLst/>
          </a:prstGeom>
        </p:spPr>
        <p:txBody>
          <a:bodyPr>
            <a:spAutoFit/>
          </a:bodyPr>
          <a:lstStyle/>
          <a:p>
            <a:r>
              <a:rPr lang="en-GB" dirty="0"/>
              <a:t>In this letter, Mary wrote about the </a:t>
            </a:r>
            <a:br>
              <a:rPr lang="en-GB" dirty="0"/>
            </a:br>
            <a:r>
              <a:rPr lang="en-GB" dirty="0"/>
              <a:t>Titanic disaster.</a:t>
            </a:r>
          </a:p>
        </p:txBody>
      </p:sp>
    </p:spTree>
    <p:extLst>
      <p:ext uri="{BB962C8B-B14F-4D97-AF65-F5344CB8AC3E}">
        <p14:creationId xmlns:p14="http://schemas.microsoft.com/office/powerpoint/2010/main" val="1989189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500"/>
                            </p:stCondLst>
                            <p:childTnLst>
                              <p:par>
                                <p:cTn id="9" presetID="10" presetClass="entr" presetSubtype="0" fill="hold" nodeType="afterEffect">
                                  <p:stCondLst>
                                    <p:cond delay="50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childTnLst>
                                </p:cTn>
                              </p:par>
                            </p:childTnLst>
                          </p:cTn>
                        </p:par>
                        <p:par>
                          <p:cTn id="12" fill="hold">
                            <p:stCondLst>
                              <p:cond delay="3000"/>
                            </p:stCondLst>
                            <p:childTnLst>
                              <p:par>
                                <p:cTn id="13" presetID="10" presetClass="entr" presetSubtype="0" fill="hold" nodeType="afterEffect">
                                  <p:stCondLst>
                                    <p:cond delay="5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1000"/>
                                        <p:tgtEl>
                                          <p:spTgt spid="9">
                                            <p:txEl>
                                              <p:pRg st="0" end="0"/>
                                            </p:txEl>
                                          </p:spTgt>
                                        </p:tgtEl>
                                      </p:cBhvr>
                                    </p:animEffect>
                                  </p:childTnLst>
                                </p:cTn>
                              </p:par>
                            </p:childTnLst>
                          </p:cTn>
                        </p:par>
                        <p:par>
                          <p:cTn id="16" fill="hold">
                            <p:stCondLst>
                              <p:cond delay="4500"/>
                            </p:stCondLst>
                            <p:childTnLst>
                              <p:par>
                                <p:cTn id="17" presetID="10" presetClass="entr" presetSubtype="0" fill="hold" nodeType="afterEffect">
                                  <p:stCondLst>
                                    <p:cond delay="50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1000"/>
                                        <p:tgtEl>
                                          <p:spTgt spid="9">
                                            <p:txEl>
                                              <p:pRg st="2" end="2"/>
                                            </p:txEl>
                                          </p:spTgt>
                                        </p:tgtEl>
                                      </p:cBhvr>
                                    </p:animEffect>
                                  </p:childTnLst>
                                </p:cTn>
                              </p:par>
                            </p:childTnLst>
                          </p:cTn>
                        </p:par>
                        <p:par>
                          <p:cTn id="20" fill="hold">
                            <p:stCondLst>
                              <p:cond delay="6000"/>
                            </p:stCondLst>
                            <p:childTnLst>
                              <p:par>
                                <p:cTn id="21" presetID="10" presetClass="entr" presetSubtype="0" fill="hold" grpId="0" nodeType="afterEffect">
                                  <p:stCondLst>
                                    <p:cond delay="50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childTnLst>
                                </p:cTn>
                              </p:par>
                            </p:childTnLst>
                          </p:cTn>
                        </p:par>
                        <p:par>
                          <p:cTn id="24" fill="hold">
                            <p:stCondLst>
                              <p:cond delay="7500"/>
                            </p:stCondLst>
                            <p:childTnLst>
                              <p:par>
                                <p:cTn id="25" presetID="10" presetClass="entr" presetSubtype="0" fill="hold" nodeType="afterEffect">
                                  <p:stCondLst>
                                    <p:cond delay="500"/>
                                  </p:stCondLst>
                                  <p:childTnLst>
                                    <p:set>
                                      <p:cBhvr>
                                        <p:cTn id="26" dur="1" fill="hold">
                                          <p:stCondLst>
                                            <p:cond delay="0"/>
                                          </p:stCondLst>
                                        </p:cTn>
                                        <p:tgtEl>
                                          <p:spTgt spid="11">
                                            <p:txEl>
                                              <p:pRg st="0" end="0"/>
                                            </p:txEl>
                                          </p:spTgt>
                                        </p:tgtEl>
                                        <p:attrNameLst>
                                          <p:attrName>style.visibility</p:attrName>
                                        </p:attrNameLst>
                                      </p:cBhvr>
                                      <p:to>
                                        <p:strVal val="visible"/>
                                      </p:to>
                                    </p:set>
                                    <p:animEffect transition="in" filter="fade">
                                      <p:cBhvr>
                                        <p:cTn id="27" dur="10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448809" y="2530108"/>
            <a:ext cx="4438246" cy="3874887"/>
            <a:chOff x="448809" y="2530108"/>
            <a:chExt cx="4438246" cy="3874887"/>
          </a:xfrm>
        </p:grpSpPr>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6465"/>
            <a:stretch/>
          </p:blipFill>
          <p:spPr>
            <a:xfrm>
              <a:off x="448809" y="2541894"/>
              <a:ext cx="4429857" cy="3863101"/>
            </a:xfrm>
            <a:prstGeom prst="roundRect">
              <a:avLst>
                <a:gd name="adj" fmla="val 4072"/>
              </a:avLst>
            </a:prstGeom>
          </p:spPr>
        </p:pic>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6465"/>
            <a:stretch/>
          </p:blipFill>
          <p:spPr>
            <a:xfrm>
              <a:off x="457198" y="2530108"/>
              <a:ext cx="4429857" cy="3863101"/>
            </a:xfrm>
            <a:prstGeom prst="rect">
              <a:avLst/>
            </a:prstGeom>
          </p:spPr>
        </p:pic>
      </p:grpSp>
      <p:sp>
        <p:nvSpPr>
          <p:cNvPr id="2" name="Title 1"/>
          <p:cNvSpPr>
            <a:spLocks noGrp="1"/>
          </p:cNvSpPr>
          <p:nvPr>
            <p:ph type="title"/>
          </p:nvPr>
        </p:nvSpPr>
        <p:spPr/>
        <p:txBody>
          <a:bodyPr/>
          <a:lstStyle/>
          <a:p>
            <a:r>
              <a:rPr lang="en-GB" dirty="0"/>
              <a:t>Mary Sloan</a:t>
            </a:r>
          </a:p>
        </p:txBody>
      </p:sp>
      <p:sp>
        <p:nvSpPr>
          <p:cNvPr id="3" name="Rectangle 2"/>
          <p:cNvSpPr/>
          <p:nvPr/>
        </p:nvSpPr>
        <p:spPr>
          <a:xfrm>
            <a:off x="755651" y="1473199"/>
            <a:ext cx="7632700" cy="772107"/>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tx1"/>
                </a:solidFill>
              </a:rPr>
              <a:t>After returning to Belfast in May 1912, Mary later went to visit her sister Margaret in Canada, in 1916.</a:t>
            </a:r>
          </a:p>
        </p:txBody>
      </p:sp>
      <p:grpSp>
        <p:nvGrpSpPr>
          <p:cNvPr id="11" name="Group 10"/>
          <p:cNvGrpSpPr/>
          <p:nvPr/>
        </p:nvGrpSpPr>
        <p:grpSpPr>
          <a:xfrm>
            <a:off x="5243760" y="4167032"/>
            <a:ext cx="1935561" cy="1935561"/>
            <a:chOff x="755651" y="2567031"/>
            <a:chExt cx="3271707" cy="3271707"/>
          </a:xfrm>
        </p:grpSpPr>
        <p:sp>
          <p:nvSpPr>
            <p:cNvPr id="4" name="Oval 3"/>
            <p:cNvSpPr/>
            <p:nvPr/>
          </p:nvSpPr>
          <p:spPr>
            <a:xfrm>
              <a:off x="755651" y="2567031"/>
              <a:ext cx="3271707" cy="3271707"/>
            </a:xfrm>
            <a:prstGeom prst="ellips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9557" y="3427284"/>
              <a:ext cx="2283893" cy="1551199"/>
            </a:xfrm>
            <a:prstGeom prst="rect">
              <a:avLst/>
            </a:prstGeom>
          </p:spPr>
        </p:pic>
      </p:grpSp>
      <p:sp>
        <p:nvSpPr>
          <p:cNvPr id="7" name="Rectangle 6"/>
          <p:cNvSpPr/>
          <p:nvPr/>
        </p:nvSpPr>
        <p:spPr>
          <a:xfrm>
            <a:off x="3533450" y="2467505"/>
            <a:ext cx="4854901" cy="1477328"/>
          </a:xfrm>
          <a:prstGeom prst="rect">
            <a:avLst/>
          </a:prstGeom>
        </p:spPr>
        <p:txBody>
          <a:bodyPr wrap="square">
            <a:spAutoFit/>
          </a:bodyPr>
          <a:lstStyle/>
          <a:p>
            <a:r>
              <a:rPr lang="en-GB" dirty="0"/>
              <a:t> Mary crossed from Canada to the USA in </a:t>
            </a:r>
            <a:br>
              <a:rPr lang="en-GB" dirty="0"/>
            </a:br>
            <a:r>
              <a:rPr lang="en-GB" dirty="0"/>
              <a:t>   August 1916, travelling to Ohio.</a:t>
            </a:r>
          </a:p>
          <a:p>
            <a:endParaRPr lang="en-GB" dirty="0"/>
          </a:p>
          <a:p>
            <a:r>
              <a:rPr lang="en-GB" dirty="0"/>
              <a:t>       In 1919, she got married to a divorcee </a:t>
            </a:r>
            <a:br>
              <a:rPr lang="en-GB" dirty="0"/>
            </a:br>
            <a:r>
              <a:rPr lang="en-GB" dirty="0"/>
              <a:t>          named William Angus Gleason.</a:t>
            </a:r>
          </a:p>
        </p:txBody>
      </p:sp>
    </p:spTree>
    <p:extLst>
      <p:ext uri="{BB962C8B-B14F-4D97-AF65-F5344CB8AC3E}">
        <p14:creationId xmlns:p14="http://schemas.microsoft.com/office/powerpoint/2010/main" val="335471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500"/>
                            </p:stCondLst>
                            <p:childTnLst>
                              <p:par>
                                <p:cTn id="9" presetID="10" presetClass="entr" presetSubtype="0" fill="hold" nodeType="afterEffect">
                                  <p:stCondLst>
                                    <p:cond delay="50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3000"/>
                            </p:stCondLst>
                            <p:childTnLst>
                              <p:par>
                                <p:cTn id="13" presetID="10" presetClass="entr" presetSubtype="0" fill="hold" nodeType="afterEffect">
                                  <p:stCondLst>
                                    <p:cond delay="500"/>
                                  </p:stCondLst>
                                  <p:childTnLst>
                                    <p:set>
                                      <p:cBhvr>
                                        <p:cTn id="14" dur="1" fill="hold">
                                          <p:stCondLst>
                                            <p:cond delay="0"/>
                                          </p:stCondLst>
                                        </p:cTn>
                                        <p:tgtEl>
                                          <p:spTgt spid="7">
                                            <p:txEl>
                                              <p:pRg st="0" end="0"/>
                                            </p:txEl>
                                          </p:spTgt>
                                        </p:tgtEl>
                                        <p:attrNameLst>
                                          <p:attrName>style.visibility</p:attrName>
                                        </p:attrNameLst>
                                      </p:cBhvr>
                                      <p:to>
                                        <p:strVal val="visible"/>
                                      </p:to>
                                    </p:set>
                                    <p:animEffect transition="in" filter="fade">
                                      <p:cBhvr>
                                        <p:cTn id="15" dur="1000"/>
                                        <p:tgtEl>
                                          <p:spTgt spid="7">
                                            <p:txEl>
                                              <p:pRg st="0" end="0"/>
                                            </p:txEl>
                                          </p:spTgt>
                                        </p:tgtEl>
                                      </p:cBhvr>
                                    </p:animEffect>
                                  </p:childTnLst>
                                </p:cTn>
                              </p:par>
                            </p:childTnLst>
                          </p:cTn>
                        </p:par>
                        <p:par>
                          <p:cTn id="16" fill="hold">
                            <p:stCondLst>
                              <p:cond delay="4500"/>
                            </p:stCondLst>
                            <p:childTnLst>
                              <p:par>
                                <p:cTn id="17" presetID="10" presetClass="entr" presetSubtype="0" fill="hold" nodeType="afterEffect">
                                  <p:stCondLst>
                                    <p:cond delay="500"/>
                                  </p:stCondLst>
                                  <p:childTnLst>
                                    <p:set>
                                      <p:cBhvr>
                                        <p:cTn id="18" dur="1" fill="hold">
                                          <p:stCondLst>
                                            <p:cond delay="0"/>
                                          </p:stCondLst>
                                        </p:cTn>
                                        <p:tgtEl>
                                          <p:spTgt spid="7">
                                            <p:txEl>
                                              <p:pRg st="2" end="2"/>
                                            </p:txEl>
                                          </p:spTgt>
                                        </p:tgtEl>
                                        <p:attrNameLst>
                                          <p:attrName>style.visibility</p:attrName>
                                        </p:attrNameLst>
                                      </p:cBhvr>
                                      <p:to>
                                        <p:strVal val="visible"/>
                                      </p:to>
                                    </p:set>
                                    <p:animEffect transition="in" filter="fade">
                                      <p:cBhvr>
                                        <p:cTn id="19" dur="1000"/>
                                        <p:tgtEl>
                                          <p:spTgt spid="7">
                                            <p:txEl>
                                              <p:pRg st="2" end="2"/>
                                            </p:txEl>
                                          </p:spTgt>
                                        </p:tgtEl>
                                      </p:cBhvr>
                                    </p:animEffect>
                                  </p:childTnLst>
                                </p:cTn>
                              </p:par>
                            </p:childTnLst>
                          </p:cTn>
                        </p:par>
                        <p:par>
                          <p:cTn id="20" fill="hold">
                            <p:stCondLst>
                              <p:cond delay="6000"/>
                            </p:stCondLst>
                            <p:childTnLst>
                              <p:par>
                                <p:cTn id="21" presetID="10" presetClass="entr" presetSubtype="0" fill="hold" nodeType="afterEffect">
                                  <p:stCondLst>
                                    <p:cond delay="50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Mary Sloan</a:t>
            </a:r>
          </a:p>
        </p:txBody>
      </p:sp>
      <p:sp>
        <p:nvSpPr>
          <p:cNvPr id="3" name="Rectangle 2"/>
          <p:cNvSpPr/>
          <p:nvPr/>
        </p:nvSpPr>
        <p:spPr>
          <a:xfrm>
            <a:off x="755651" y="1473198"/>
            <a:ext cx="7632700" cy="772107"/>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It is thought that Mary and William spent some time living in Iowa, before settling in Vancouver in Canada.</a:t>
            </a:r>
          </a:p>
        </p:txBody>
      </p:sp>
      <p:sp>
        <p:nvSpPr>
          <p:cNvPr id="4" name="Rectangle 3"/>
          <p:cNvSpPr/>
          <p:nvPr/>
        </p:nvSpPr>
        <p:spPr>
          <a:xfrm>
            <a:off x="755651" y="2635202"/>
            <a:ext cx="7632700" cy="77210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In 1929, Mary made a return visit to Belfast, travelling with </a:t>
            </a:r>
            <a:br>
              <a:rPr lang="en-GB" dirty="0">
                <a:solidFill>
                  <a:schemeClr val="tx1"/>
                </a:solidFill>
              </a:rPr>
            </a:br>
            <a:r>
              <a:rPr lang="en-GB" dirty="0">
                <a:solidFill>
                  <a:schemeClr val="tx1"/>
                </a:solidFill>
              </a:rPr>
              <a:t>her husband. </a:t>
            </a:r>
          </a:p>
        </p:txBody>
      </p:sp>
      <p:sp>
        <p:nvSpPr>
          <p:cNvPr id="5" name="Rectangle 4"/>
          <p:cNvSpPr/>
          <p:nvPr/>
        </p:nvSpPr>
        <p:spPr>
          <a:xfrm>
            <a:off x="755651" y="3797206"/>
            <a:ext cx="7632700" cy="1326105"/>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fontAlgn="base"/>
            <a:r>
              <a:rPr lang="en-GB" dirty="0">
                <a:solidFill>
                  <a:schemeClr val="tx1"/>
                </a:solidFill>
              </a:rPr>
              <a:t>After William died in 1944, Mary once more returned to Belfast from Canada. She lived in the city with her sister Elizabeth’s daughter.</a:t>
            </a:r>
          </a:p>
          <a:p>
            <a:pPr fontAlgn="base"/>
            <a:r>
              <a:rPr lang="en-GB" dirty="0">
                <a:solidFill>
                  <a:schemeClr val="tx1"/>
                </a:solidFill>
              </a:rPr>
              <a:t>Mary’s sister Elizabeth died in 1947 and her sister </a:t>
            </a:r>
            <a:br>
              <a:rPr lang="en-GB" dirty="0">
                <a:solidFill>
                  <a:schemeClr val="tx1"/>
                </a:solidFill>
              </a:rPr>
            </a:br>
            <a:r>
              <a:rPr lang="en-GB" dirty="0">
                <a:solidFill>
                  <a:schemeClr val="tx1"/>
                </a:solidFill>
              </a:rPr>
              <a:t>Margaret died in 1949.</a:t>
            </a:r>
          </a:p>
        </p:txBody>
      </p:sp>
    </p:spTree>
    <p:extLst>
      <p:ext uri="{BB962C8B-B14F-4D97-AF65-F5344CB8AC3E}">
        <p14:creationId xmlns:p14="http://schemas.microsoft.com/office/powerpoint/2010/main" val="352233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500"/>
                            </p:stCondLst>
                            <p:childTnLst>
                              <p:par>
                                <p:cTn id="9" presetID="10" presetClass="entr" presetSubtype="0" fill="hold" grpId="0" nodeType="afterEffect">
                                  <p:stCondLst>
                                    <p:cond delay="5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3000"/>
                            </p:stCondLst>
                            <p:childTnLst>
                              <p:par>
                                <p:cTn id="13" presetID="10" presetClass="entr" presetSubtype="0" fill="hold" grpId="0" nodeType="afterEffect">
                                  <p:stCondLst>
                                    <p:cond delay="5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Mary Sloan</a:t>
            </a: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5105" r="22018"/>
          <a:stretch/>
        </p:blipFill>
        <p:spPr>
          <a:xfrm>
            <a:off x="5209563" y="2962615"/>
            <a:ext cx="3178788" cy="3084315"/>
          </a:xfrm>
          <a:prstGeom prst="ellipse">
            <a:avLst/>
          </a:prstGeom>
        </p:spPr>
      </p:pic>
      <p:sp>
        <p:nvSpPr>
          <p:cNvPr id="3" name="Rectangle 2"/>
          <p:cNvSpPr/>
          <p:nvPr/>
        </p:nvSpPr>
        <p:spPr>
          <a:xfrm>
            <a:off x="755651" y="1473201"/>
            <a:ext cx="7632700" cy="49510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tx1"/>
                </a:solidFill>
              </a:rPr>
              <a:t>Mary died in February 1953.</a:t>
            </a:r>
          </a:p>
        </p:txBody>
      </p:sp>
      <p:sp>
        <p:nvSpPr>
          <p:cNvPr id="5" name="Rectangle 4"/>
          <p:cNvSpPr/>
          <p:nvPr/>
        </p:nvSpPr>
        <p:spPr>
          <a:xfrm>
            <a:off x="755651" y="2129942"/>
            <a:ext cx="7632700" cy="2031325"/>
          </a:xfrm>
          <a:prstGeom prst="rect">
            <a:avLst/>
          </a:prstGeom>
        </p:spPr>
        <p:txBody>
          <a:bodyPr wrap="square">
            <a:spAutoFit/>
          </a:bodyPr>
          <a:lstStyle/>
          <a:p>
            <a:pPr fontAlgn="base"/>
            <a:r>
              <a:rPr lang="en-GB" dirty="0"/>
              <a:t>It is believed that she was 86 when she died but it is difficult to be certain, as her age seemed to be recorded inaccurately at different times of her life and career.</a:t>
            </a:r>
          </a:p>
          <a:p>
            <a:pPr fontAlgn="base"/>
            <a:endParaRPr lang="en-GB" dirty="0"/>
          </a:p>
          <a:p>
            <a:pPr fontAlgn="base"/>
            <a:r>
              <a:rPr lang="en-GB" dirty="0"/>
              <a:t>Mary was buried in </a:t>
            </a:r>
            <a:r>
              <a:rPr lang="en-GB" dirty="0" err="1"/>
              <a:t>Dundonald</a:t>
            </a:r>
            <a:r>
              <a:rPr lang="en-GB" dirty="0"/>
              <a:t> </a:t>
            </a:r>
            <a:br>
              <a:rPr lang="en-GB" dirty="0"/>
            </a:br>
            <a:r>
              <a:rPr lang="en-GB" dirty="0"/>
              <a:t>Cemetery in County Down. </a:t>
            </a:r>
          </a:p>
          <a:p>
            <a:pPr fontAlgn="base"/>
            <a:endParaRPr lang="en-GB" dirty="0"/>
          </a:p>
        </p:txBody>
      </p:sp>
    </p:spTree>
    <p:extLst>
      <p:ext uri="{BB962C8B-B14F-4D97-AF65-F5344CB8AC3E}">
        <p14:creationId xmlns:p14="http://schemas.microsoft.com/office/powerpoint/2010/main" val="572409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childTnLst>
                          </p:cTn>
                        </p:par>
                        <p:par>
                          <p:cTn id="12" fill="hold">
                            <p:stCondLst>
                              <p:cond delay="2500"/>
                            </p:stCondLst>
                            <p:childTnLst>
                              <p:par>
                                <p:cTn id="13" presetID="10" presetClass="entr" presetSubtype="0" fill="hold" nodeType="afterEffect">
                                  <p:stCondLst>
                                    <p:cond delay="50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fade">
                                      <p:cBhvr>
                                        <p:cTn id="15" dur="1000"/>
                                        <p:tgtEl>
                                          <p:spTgt spid="5">
                                            <p:txEl>
                                              <p:pRg st="0" end="0"/>
                                            </p:txEl>
                                          </p:spTgt>
                                        </p:tgtEl>
                                      </p:cBhvr>
                                    </p:animEffect>
                                  </p:childTnLst>
                                </p:cTn>
                              </p:par>
                            </p:childTnLst>
                          </p:cTn>
                        </p:par>
                        <p:par>
                          <p:cTn id="16" fill="hold">
                            <p:stCondLst>
                              <p:cond delay="4000"/>
                            </p:stCondLst>
                            <p:childTnLst>
                              <p:par>
                                <p:cTn id="17" presetID="10" presetClass="entr" presetSubtype="0" fill="hold" nodeType="afterEffect">
                                  <p:stCondLst>
                                    <p:cond delay="50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1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108</TotalTime>
  <Words>306</Words>
  <Application>Microsoft Office PowerPoint</Application>
  <PresentationFormat>On-screen Show (4:3)</PresentationFormat>
  <Paragraphs>40</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Twinkl</vt:lpstr>
      <vt:lpstr>Calibri</vt:lpstr>
      <vt:lpstr>Arial</vt:lpstr>
      <vt:lpstr>Office Theme</vt:lpstr>
      <vt:lpstr>PowerPoint Presentation</vt:lpstr>
      <vt:lpstr>Mary Sloan</vt:lpstr>
      <vt:lpstr>Mary Sloan</vt:lpstr>
      <vt:lpstr>Mary Sloan</vt:lpstr>
      <vt:lpstr>Mary Sloan</vt:lpstr>
      <vt:lpstr>Mary Sloan</vt:lpstr>
      <vt:lpstr>Mary Sloan</vt:lpstr>
      <vt:lpstr>Mary Sloan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Fletcher</dc:creator>
  <cp:lastModifiedBy>G McDougall</cp:lastModifiedBy>
  <cp:revision>6</cp:revision>
  <dcterms:created xsi:type="dcterms:W3CDTF">2019-05-14T13:30:55Z</dcterms:created>
  <dcterms:modified xsi:type="dcterms:W3CDTF">2020-04-19T09:39:28Z</dcterms:modified>
</cp:coreProperties>
</file>