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73" r:id="rId2"/>
    <p:sldId id="274"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67" r:id="rId18"/>
  </p:sldIdLst>
  <p:sldSz cx="9144000" cy="6858000" type="screen4x3"/>
  <p:notesSz cx="6858000" cy="9144000"/>
  <p:embeddedFontLst>
    <p:embeddedFont>
      <p:font typeface="Tuffy" panose="020B0603060100000000" pitchFamily="34"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Twinkl" pitchFamily="2"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9CCD"/>
    <a:srgbClr val="E94E14"/>
    <a:srgbClr val="000000"/>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116" d="100"/>
          <a:sy n="116" d="100"/>
        </p:scale>
        <p:origin x="150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02/11/2018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02/11/2018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8497942353/in/photolist-dWWbct-2cywBJx-QqDDT1-QqDDH1-QqDDPJ-9uD599-9JX5my-2cywBLg-opNtxv-eKqMfK-it4Lu3-B2M5zN-nkVRBA-6EJfcx-pV6Pgc-2b8zjNo-9GW8fK-Mksdxs-pgu9hJ-WT12Je-dz7KMT-4tirC9-j18DeX-hLAuR2-cVSa1N-5iSCJL-9KFpWC-bqiyiT-ktWoHi-qv3hfn-qoWS5X-srKWWp-7SFYwR-28AnkRx-aFSMin-pUyUwN-qaijZy-7PFHXR-qKC2Br-GmkCYV-cq1fCm-uQXuN-DnA3qE-kCmUA8-soCUVQ-kPmFzk-mh6bRX-Hbfjku-euSJ2X-qHw6Px" TargetMode="Externa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hyperlink" Target="https://creativecommons.org/licenses/by/2.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9967761663/in/album-72157651951243588/" TargetMode="External"/><Relationship Id="rId1" Type="http://schemas.openxmlformats.org/officeDocument/2006/relationships/slideLayout" Target="../slideLayouts/slideLayout3.xml"/><Relationship Id="rId5" Type="http://schemas.openxmlformats.org/officeDocument/2006/relationships/image" Target="../media/image23.jpeg"/><Relationship Id="rId4" Type="http://schemas.openxmlformats.org/officeDocument/2006/relationships/hyperlink" Target="https://creativecommons.org/licenses/by/2.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16470426749/in/album-72157651951243588/" TargetMode="Externa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hyperlink" Target="https://creativecommons.org/licenses/by/2.0/"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gsfc/" TargetMode="External"/><Relationship Id="rId2" Type="http://schemas.openxmlformats.org/officeDocument/2006/relationships/hyperlink" Target="https://www.flickr.com/photos/gsfc/5613964576/in/album-72157651951243588/" TargetMode="External"/><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hyperlink" Target="https://creativecommons.org/licenses/by/2.0/"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flickr.com/photos/edhiker/" TargetMode="External"/><Relationship Id="rId2" Type="http://schemas.openxmlformats.org/officeDocument/2006/relationships/hyperlink" Target="https://www.flickr.com/photos/edhiker/292807612/" TargetMode="External"/><Relationship Id="rId1" Type="http://schemas.openxmlformats.org/officeDocument/2006/relationships/slideLayout" Target="../slideLayouts/slideLayout3.xml"/><Relationship Id="rId5" Type="http://schemas.openxmlformats.org/officeDocument/2006/relationships/image" Target="../media/image27.jpeg"/><Relationship Id="rId4" Type="http://schemas.openxmlformats.org/officeDocument/2006/relationships/hyperlink" Target="https://creativecommons.org/licenses/by/2.0/"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36152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5138" y="469515"/>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eaLnBrk="1" fontAlgn="auto" hangingPunct="1">
              <a:spcBef>
                <a:spcPts val="0"/>
              </a:spcBef>
              <a:spcAft>
                <a:spcPts val="0"/>
              </a:spcAft>
              <a:defRPr/>
            </a:pPr>
            <a:r>
              <a:rPr lang="en-GB" sz="1600" dirty="0">
                <a:solidFill>
                  <a:schemeClr val="tx1"/>
                </a:solidFill>
                <a:latin typeface="Twinkl" pitchFamily="2" charset="0"/>
              </a:rPr>
              <a:t>Earth is only one of the planets in our solar system. There are seven other planets that also orbit our Sun.</a:t>
            </a:r>
          </a:p>
        </p:txBody>
      </p:sp>
      <p:pic>
        <p:nvPicPr>
          <p:cNvPr id="3" name="Picture 1"/>
          <p:cNvPicPr>
            <a:picLocks noChangeAspect="1"/>
          </p:cNvPicPr>
          <p:nvPr/>
        </p:nvPicPr>
        <p:blipFill>
          <a:blip r:embed="rId2" cstate="screen">
            <a:extLst>
              <a:ext uri="{28A0092B-C50C-407E-A947-70E740481C1C}">
                <a14:useLocalDpi xmlns:a14="http://schemas.microsoft.com/office/drawing/2010/main"/>
              </a:ext>
            </a:extLst>
          </a:blip>
          <a:srcRect t="-858" r="-22980"/>
          <a:stretch>
            <a:fillRect/>
          </a:stretch>
        </p:blipFill>
        <p:spPr bwMode="auto">
          <a:xfrm>
            <a:off x="-7938" y="1474788"/>
            <a:ext cx="1189038"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2488" y="2030413"/>
            <a:ext cx="763587"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8750" y="3883025"/>
            <a:ext cx="1036638"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373313" y="2459038"/>
            <a:ext cx="1096962"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78213" y="3852863"/>
            <a:ext cx="995362"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202113" y="1711325"/>
            <a:ext cx="1500187"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448425" y="2959100"/>
            <a:ext cx="1343025" cy="134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140325" y="4611688"/>
            <a:ext cx="2111375"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30897" y="1547813"/>
            <a:ext cx="1343025"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2"/>
          <p:cNvSpPr txBox="1">
            <a:spLocks noChangeArrowheads="1"/>
          </p:cNvSpPr>
          <p:nvPr/>
        </p:nvSpPr>
        <p:spPr bwMode="auto">
          <a:xfrm>
            <a:off x="3616325" y="3471863"/>
            <a:ext cx="6810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Mars</a:t>
            </a:r>
          </a:p>
        </p:txBody>
      </p:sp>
      <p:sp>
        <p:nvSpPr>
          <p:cNvPr id="13" name="TextBox 15"/>
          <p:cNvSpPr txBox="1">
            <a:spLocks noChangeArrowheads="1"/>
          </p:cNvSpPr>
          <p:nvPr/>
        </p:nvSpPr>
        <p:spPr bwMode="auto">
          <a:xfrm>
            <a:off x="1568450" y="3513138"/>
            <a:ext cx="7953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Venus</a:t>
            </a:r>
          </a:p>
        </p:txBody>
      </p:sp>
      <p:sp>
        <p:nvSpPr>
          <p:cNvPr id="14" name="TextBox 16"/>
          <p:cNvSpPr txBox="1">
            <a:spLocks noChangeArrowheads="1"/>
          </p:cNvSpPr>
          <p:nvPr/>
        </p:nvSpPr>
        <p:spPr bwMode="auto">
          <a:xfrm>
            <a:off x="2549525" y="2090738"/>
            <a:ext cx="744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Earth</a:t>
            </a:r>
          </a:p>
        </p:txBody>
      </p:sp>
      <p:sp>
        <p:nvSpPr>
          <p:cNvPr id="15" name="TextBox 17"/>
          <p:cNvSpPr txBox="1">
            <a:spLocks noChangeArrowheads="1"/>
          </p:cNvSpPr>
          <p:nvPr/>
        </p:nvSpPr>
        <p:spPr bwMode="auto">
          <a:xfrm>
            <a:off x="4541838" y="1341438"/>
            <a:ext cx="898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Jupiter</a:t>
            </a:r>
          </a:p>
        </p:txBody>
      </p:sp>
      <p:sp>
        <p:nvSpPr>
          <p:cNvPr id="16" name="TextBox 18"/>
          <p:cNvSpPr txBox="1">
            <a:spLocks noChangeArrowheads="1"/>
          </p:cNvSpPr>
          <p:nvPr/>
        </p:nvSpPr>
        <p:spPr bwMode="auto">
          <a:xfrm>
            <a:off x="755650" y="1744663"/>
            <a:ext cx="1023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Mercury</a:t>
            </a:r>
          </a:p>
        </p:txBody>
      </p:sp>
      <p:sp>
        <p:nvSpPr>
          <p:cNvPr id="17" name="TextBox 19"/>
          <p:cNvSpPr txBox="1">
            <a:spLocks noChangeArrowheads="1"/>
          </p:cNvSpPr>
          <p:nvPr/>
        </p:nvSpPr>
        <p:spPr bwMode="auto">
          <a:xfrm>
            <a:off x="5646738" y="4311650"/>
            <a:ext cx="879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Saturn</a:t>
            </a:r>
          </a:p>
        </p:txBody>
      </p:sp>
      <p:sp>
        <p:nvSpPr>
          <p:cNvPr id="18" name="TextBox 20"/>
          <p:cNvSpPr txBox="1">
            <a:spLocks noChangeArrowheads="1"/>
          </p:cNvSpPr>
          <p:nvPr/>
        </p:nvSpPr>
        <p:spPr bwMode="auto">
          <a:xfrm>
            <a:off x="6699250" y="2589213"/>
            <a:ext cx="919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Uranus</a:t>
            </a:r>
          </a:p>
        </p:txBody>
      </p:sp>
      <p:sp>
        <p:nvSpPr>
          <p:cNvPr id="19" name="TextBox 21"/>
          <p:cNvSpPr txBox="1">
            <a:spLocks noChangeArrowheads="1"/>
          </p:cNvSpPr>
          <p:nvPr/>
        </p:nvSpPr>
        <p:spPr bwMode="auto">
          <a:xfrm>
            <a:off x="7706797" y="117792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Neptune</a:t>
            </a:r>
          </a:p>
        </p:txBody>
      </p:sp>
    </p:spTree>
    <p:extLst>
      <p:ext uri="{BB962C8B-B14F-4D97-AF65-F5344CB8AC3E}">
        <p14:creationId xmlns:p14="http://schemas.microsoft.com/office/powerpoint/2010/main" val="3673345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Closest Planet</a:t>
            </a:r>
            <a:endParaRPr lang="en-GB" dirty="0"/>
          </a:p>
        </p:txBody>
      </p:sp>
      <p:sp>
        <p:nvSpPr>
          <p:cNvPr id="3" name="Rounded Rectangle 2"/>
          <p:cNvSpPr/>
          <p:nvPr/>
        </p:nvSpPr>
        <p:spPr>
          <a:xfrm>
            <a:off x="465436" y="1318013"/>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rgbClr val="000000"/>
                </a:solidFill>
              </a:rPr>
              <a:t>The planet Mercury is the closest planet to the Sun. It is also the smallest planet in our solar system. It is 77 million km (55 million miles) away from Earth.</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92006" y="1773408"/>
            <a:ext cx="3959989" cy="4458515"/>
          </a:xfrm>
          <a:prstGeom prst="rect">
            <a:avLst/>
          </a:prstGeom>
        </p:spPr>
      </p:pic>
    </p:spTree>
    <p:extLst>
      <p:ext uri="{BB962C8B-B14F-4D97-AF65-F5344CB8AC3E}">
        <p14:creationId xmlns:p14="http://schemas.microsoft.com/office/powerpoint/2010/main" val="3563467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44843" y="428367"/>
            <a:ext cx="8257144" cy="5980671"/>
          </a:xfrm>
          <a:prstGeom prst="rect">
            <a:avLst/>
          </a:prstGeom>
        </p:spPr>
      </p:pic>
      <p:cxnSp>
        <p:nvCxnSpPr>
          <p:cNvPr id="11" name="Straight Arrow Connector 10"/>
          <p:cNvCxnSpPr/>
          <p:nvPr/>
        </p:nvCxnSpPr>
        <p:spPr>
          <a:xfrm flipV="1">
            <a:off x="4399005" y="2265406"/>
            <a:ext cx="1070919" cy="104620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122140" y="3253945"/>
            <a:ext cx="2520778" cy="369332"/>
          </a:xfrm>
          <a:prstGeom prst="rect">
            <a:avLst/>
          </a:prstGeom>
          <a:noFill/>
        </p:spPr>
        <p:txBody>
          <a:bodyPr wrap="square" rtlCol="0">
            <a:spAutoFit/>
          </a:bodyPr>
          <a:lstStyle/>
          <a:p>
            <a:pPr algn="ctr"/>
            <a:r>
              <a:rPr lang="en-GB" dirty="0" smtClean="0">
                <a:solidFill>
                  <a:schemeClr val="bg1"/>
                </a:solidFill>
              </a:rPr>
              <a:t>Mercury</a:t>
            </a:r>
            <a:endParaRPr lang="en-GB" dirty="0">
              <a:solidFill>
                <a:schemeClr val="bg1"/>
              </a:solidFill>
            </a:endParaRPr>
          </a:p>
        </p:txBody>
      </p:sp>
      <p:sp>
        <p:nvSpPr>
          <p:cNvPr id="13" name="TextBox 12"/>
          <p:cNvSpPr txBox="1"/>
          <p:nvPr/>
        </p:nvSpPr>
        <p:spPr>
          <a:xfrm>
            <a:off x="815549" y="5084117"/>
            <a:ext cx="7512907" cy="646331"/>
          </a:xfrm>
          <a:prstGeom prst="rect">
            <a:avLst/>
          </a:prstGeom>
          <a:noFill/>
        </p:spPr>
        <p:txBody>
          <a:bodyPr wrap="square" rtlCol="0">
            <a:spAutoFit/>
          </a:bodyPr>
          <a:lstStyle/>
          <a:p>
            <a:r>
              <a:rPr lang="en-GB" dirty="0">
                <a:solidFill>
                  <a:schemeClr val="bg1"/>
                </a:solidFill>
              </a:rPr>
              <a:t>It is sometimes possible to see Mercury in the sky at night, but it can be very hard to spot. </a:t>
            </a:r>
          </a:p>
        </p:txBody>
      </p:sp>
    </p:spTree>
    <p:extLst>
      <p:ext uri="{BB962C8B-B14F-4D97-AF65-F5344CB8AC3E}">
        <p14:creationId xmlns:p14="http://schemas.microsoft.com/office/powerpoint/2010/main" val="1906041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843" y="1436473"/>
            <a:ext cx="8249101" cy="4044778"/>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2432" y="1643193"/>
            <a:ext cx="3641124" cy="3641124"/>
          </a:xfrm>
          <a:prstGeom prst="rect">
            <a:avLst/>
          </a:prstGeom>
        </p:spPr>
      </p:pic>
      <p:sp>
        <p:nvSpPr>
          <p:cNvPr id="4" name="Rounded Rectangle 3"/>
          <p:cNvSpPr/>
          <p:nvPr/>
        </p:nvSpPr>
        <p:spPr>
          <a:xfrm>
            <a:off x="4456670" y="2235502"/>
            <a:ext cx="4169674"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Mercury is a tiny planet, about the same size as the Moon! </a:t>
            </a:r>
          </a:p>
          <a:p>
            <a:endParaRPr lang="en-GB" sz="1600" dirty="0">
              <a:solidFill>
                <a:schemeClr val="tx1"/>
              </a:solidFill>
            </a:endParaRPr>
          </a:p>
          <a:p>
            <a:r>
              <a:rPr lang="en-GB" sz="1600" dirty="0">
                <a:solidFill>
                  <a:schemeClr val="tx1"/>
                </a:solidFill>
              </a:rPr>
              <a:t>It is rocky, dusty and covered in craters from being hit by objects floating through space. </a:t>
            </a:r>
          </a:p>
          <a:p>
            <a:endParaRPr lang="en-GB" sz="1600" dirty="0">
              <a:solidFill>
                <a:schemeClr val="tx1"/>
              </a:solidFill>
            </a:endParaRPr>
          </a:p>
          <a:p>
            <a:r>
              <a:rPr lang="en-GB" sz="1600" dirty="0">
                <a:solidFill>
                  <a:schemeClr val="tx1"/>
                </a:solidFill>
              </a:rPr>
              <a:t>It also has some volcanoes on its surface!</a:t>
            </a:r>
          </a:p>
        </p:txBody>
      </p:sp>
    </p:spTree>
    <p:extLst>
      <p:ext uri="{BB962C8B-B14F-4D97-AF65-F5344CB8AC3E}">
        <p14:creationId xmlns:p14="http://schemas.microsoft.com/office/powerpoint/2010/main" val="3458031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44562" y="2847513"/>
            <a:ext cx="4994835" cy="2809595"/>
          </a:xfrm>
          <a:prstGeom prst="rect">
            <a:avLst/>
          </a:prstGeom>
        </p:spPr>
      </p:pic>
      <p:sp>
        <p:nvSpPr>
          <p:cNvPr id="9" name="Oval 8"/>
          <p:cNvSpPr/>
          <p:nvPr/>
        </p:nvSpPr>
        <p:spPr>
          <a:xfrm>
            <a:off x="799069" y="2443487"/>
            <a:ext cx="3484605" cy="3484605"/>
          </a:xfrm>
          <a:prstGeom prst="ellipse">
            <a:avLst/>
          </a:prstGeom>
          <a:solidFill>
            <a:srgbClr val="E94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2123" y="2043258"/>
            <a:ext cx="3018496" cy="3770958"/>
          </a:xfrm>
          <a:prstGeom prst="rect">
            <a:avLst/>
          </a:prstGeom>
        </p:spPr>
      </p:pic>
      <p:sp>
        <p:nvSpPr>
          <p:cNvPr id="8" name="Rounded Rectangle 7"/>
          <p:cNvSpPr/>
          <p:nvPr/>
        </p:nvSpPr>
        <p:spPr>
          <a:xfrm>
            <a:off x="716691" y="657576"/>
            <a:ext cx="7941393"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Mercury is the fastest moving planet in the solar system. It zooms around the Sun in only 88 days! </a:t>
            </a:r>
          </a:p>
          <a:p>
            <a:endParaRPr lang="en-GB" sz="1600" dirty="0">
              <a:solidFill>
                <a:schemeClr val="tx1"/>
              </a:solidFill>
            </a:endParaRPr>
          </a:p>
          <a:p>
            <a:r>
              <a:rPr lang="en-GB" sz="1600" dirty="0">
                <a:solidFill>
                  <a:schemeClr val="tx1"/>
                </a:solidFill>
              </a:rPr>
              <a:t>This is why it is named Mercury, after the swift Roman messenger god.</a:t>
            </a:r>
          </a:p>
        </p:txBody>
      </p:sp>
    </p:spTree>
    <p:extLst>
      <p:ext uri="{BB962C8B-B14F-4D97-AF65-F5344CB8AC3E}">
        <p14:creationId xmlns:p14="http://schemas.microsoft.com/office/powerpoint/2010/main" val="1467854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Mercury </a:t>
            </a:r>
            <a:r>
              <a:rPr lang="en-GB" smtClean="0"/>
              <a:t>and Earth</a:t>
            </a:r>
            <a:endParaRPr lang="en-GB"/>
          </a:p>
        </p:txBody>
      </p:sp>
      <p:sp>
        <p:nvSpPr>
          <p:cNvPr id="3" name="Rounded Rectangle 2"/>
          <p:cNvSpPr/>
          <p:nvPr/>
        </p:nvSpPr>
        <p:spPr>
          <a:xfrm>
            <a:off x="596538" y="2033039"/>
            <a:ext cx="5127987"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Mercury is </a:t>
            </a:r>
            <a:r>
              <a:rPr lang="en-GB" sz="1600" b="1" dirty="0">
                <a:solidFill>
                  <a:schemeClr val="tx1"/>
                </a:solidFill>
              </a:rPr>
              <a:t>very</a:t>
            </a:r>
            <a:r>
              <a:rPr lang="en-GB" sz="1600" dirty="0">
                <a:solidFill>
                  <a:schemeClr val="tx1"/>
                </a:solidFill>
              </a:rPr>
              <a:t> different to Earth</a:t>
            </a:r>
            <a:r>
              <a:rPr lang="en-GB" sz="1600" dirty="0" smtClean="0">
                <a:solidFill>
                  <a:schemeClr val="tx1"/>
                </a:solidFill>
              </a:rPr>
              <a:t>.</a:t>
            </a:r>
          </a:p>
          <a:p>
            <a:pPr marL="457200" indent="-457200">
              <a:buFont typeface="Arial" panose="020B0604020202020204" pitchFamily="34" charset="0"/>
              <a:buChar char="•"/>
            </a:pPr>
            <a:endParaRPr lang="en-GB" sz="1600" dirty="0" smtClean="0">
              <a:solidFill>
                <a:schemeClr val="tx1"/>
              </a:solidFill>
            </a:endParaRPr>
          </a:p>
          <a:p>
            <a:pPr marL="457200" indent="-457200">
              <a:buFont typeface="Arial" panose="020B0604020202020204" pitchFamily="34" charset="0"/>
              <a:buChar char="•"/>
            </a:pPr>
            <a:r>
              <a:rPr lang="en-GB" sz="1600" dirty="0" smtClean="0">
                <a:solidFill>
                  <a:schemeClr val="tx1"/>
                </a:solidFill>
              </a:rPr>
              <a:t>On </a:t>
            </a:r>
            <a:r>
              <a:rPr lang="en-GB" sz="1600" dirty="0">
                <a:solidFill>
                  <a:schemeClr val="tx1"/>
                </a:solidFill>
              </a:rPr>
              <a:t>Mercury, 1 day lasts the same as 59 days on Earth!</a:t>
            </a:r>
          </a:p>
          <a:p>
            <a:endParaRPr lang="en-GB" sz="1600" dirty="0">
              <a:solidFill>
                <a:schemeClr val="tx1"/>
              </a:solidFill>
            </a:endParaRPr>
          </a:p>
          <a:p>
            <a:pPr marL="457200" indent="-457200">
              <a:buFont typeface="Arial" panose="020B0604020202020204" pitchFamily="34" charset="0"/>
              <a:buChar char="•"/>
            </a:pPr>
            <a:r>
              <a:rPr lang="en-GB" sz="1600" dirty="0">
                <a:solidFill>
                  <a:schemeClr val="tx1"/>
                </a:solidFill>
              </a:rPr>
              <a:t>The surface of Mercury gets extremely hot when in sunlight, much hotter than anywhere on Earth. The parts of the surface out of the sunlight get extremely cold, much colder than anywhere on Earth!</a:t>
            </a:r>
          </a:p>
          <a:p>
            <a:endParaRPr lang="en-GB" sz="1600" dirty="0">
              <a:solidFill>
                <a:schemeClr val="tx1"/>
              </a:solidFill>
            </a:endParaRPr>
          </a:p>
          <a:p>
            <a:pPr marL="457200" indent="-457200">
              <a:buFont typeface="Arial" panose="020B0604020202020204" pitchFamily="34" charset="0"/>
              <a:buChar char="•"/>
            </a:pPr>
            <a:r>
              <a:rPr lang="en-GB" sz="1600" dirty="0">
                <a:solidFill>
                  <a:schemeClr val="tx1"/>
                </a:solidFill>
              </a:rPr>
              <a:t>Mercury does not have any moons.</a:t>
            </a:r>
          </a:p>
          <a:p>
            <a:endParaRPr lang="en-GB" sz="1600" dirty="0">
              <a:solidFill>
                <a:schemeClr val="tx1"/>
              </a:solidFill>
            </a:endParaRPr>
          </a:p>
          <a:p>
            <a:endParaRPr lang="en-GB" sz="1600" dirty="0"/>
          </a:p>
        </p:txBody>
      </p:sp>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85664" y="1914525"/>
            <a:ext cx="2910658" cy="4507970"/>
          </a:xfrm>
          <a:prstGeom prst="rect">
            <a:avLst/>
          </a:prstGeom>
        </p:spPr>
      </p:pic>
    </p:spTree>
    <p:extLst>
      <p:ext uri="{BB962C8B-B14F-4D97-AF65-F5344CB8AC3E}">
        <p14:creationId xmlns:p14="http://schemas.microsoft.com/office/powerpoint/2010/main" val="37319230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Exploring</a:t>
            </a:r>
            <a:endParaRPr lang="en-GB" dirty="0"/>
          </a:p>
        </p:txBody>
      </p:sp>
      <p:sp>
        <p:nvSpPr>
          <p:cNvPr id="5" name="Rectangle 4"/>
          <p:cNvSpPr/>
          <p:nvPr/>
        </p:nvSpPr>
        <p:spPr>
          <a:xfrm>
            <a:off x="444843" y="1760323"/>
            <a:ext cx="8249101" cy="4044778"/>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429251" y="1625373"/>
            <a:ext cx="3000374" cy="4309890"/>
          </a:xfrm>
          <a:prstGeom prst="rect">
            <a:avLst/>
          </a:prstGeom>
        </p:spPr>
      </p:pic>
      <p:sp>
        <p:nvSpPr>
          <p:cNvPr id="4" name="Rounded Rectangle 3"/>
          <p:cNvSpPr/>
          <p:nvPr/>
        </p:nvSpPr>
        <p:spPr>
          <a:xfrm>
            <a:off x="619125" y="2545966"/>
            <a:ext cx="4686299"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Humans have known about Mercury for thousands of </a:t>
            </a:r>
            <a:r>
              <a:rPr lang="en-GB" sz="1600" dirty="0" smtClean="0">
                <a:solidFill>
                  <a:schemeClr val="tx1"/>
                </a:solidFill>
              </a:rPr>
              <a:t>years</a:t>
            </a:r>
            <a:r>
              <a:rPr lang="en-GB" sz="1600" dirty="0">
                <a:solidFill>
                  <a:schemeClr val="tx1"/>
                </a:solidFill>
              </a:rPr>
              <a:t>. However, it was only recently that technology meant we could study Mercury more closely.</a:t>
            </a:r>
          </a:p>
          <a:p>
            <a:endParaRPr lang="en-GB" sz="1600" dirty="0">
              <a:solidFill>
                <a:schemeClr val="tx1"/>
              </a:solidFill>
            </a:endParaRPr>
          </a:p>
          <a:p>
            <a:r>
              <a:rPr lang="en-GB" sz="1600" dirty="0">
                <a:solidFill>
                  <a:schemeClr val="tx1"/>
                </a:solidFill>
              </a:rPr>
              <a:t>In 1974, the Mariner 10 spacecraft performed 3 </a:t>
            </a:r>
            <a:r>
              <a:rPr lang="en-GB" sz="1600" dirty="0" smtClean="0">
                <a:solidFill>
                  <a:schemeClr val="tx1"/>
                </a:solidFill>
              </a:rPr>
              <a:t/>
            </a:r>
            <a:br>
              <a:rPr lang="en-GB" sz="1600" dirty="0" smtClean="0">
                <a:solidFill>
                  <a:schemeClr val="tx1"/>
                </a:solidFill>
              </a:rPr>
            </a:br>
            <a:r>
              <a:rPr lang="en-GB" sz="1600" dirty="0" smtClean="0">
                <a:solidFill>
                  <a:schemeClr val="tx1"/>
                </a:solidFill>
              </a:rPr>
              <a:t>fly-pasts </a:t>
            </a:r>
            <a:r>
              <a:rPr lang="en-GB" sz="1600" dirty="0">
                <a:solidFill>
                  <a:schemeClr val="tx1"/>
                </a:solidFill>
              </a:rPr>
              <a:t>of Mercury and took photographs of about half of its surface.</a:t>
            </a:r>
          </a:p>
          <a:p>
            <a:endParaRPr lang="en-GB" sz="1600" dirty="0">
              <a:solidFill>
                <a:schemeClr val="tx1"/>
              </a:solidFill>
            </a:endParaRPr>
          </a:p>
          <a:p>
            <a:endParaRPr lang="en-GB" sz="1600" dirty="0"/>
          </a:p>
        </p:txBody>
      </p:sp>
    </p:spTree>
    <p:extLst>
      <p:ext uri="{BB962C8B-B14F-4D97-AF65-F5344CB8AC3E}">
        <p14:creationId xmlns:p14="http://schemas.microsoft.com/office/powerpoint/2010/main" val="20382943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MESSENGER Mission</a:t>
            </a:r>
            <a:endParaRPr lang="en-GB" dirty="0"/>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16507" y="2200275"/>
            <a:ext cx="3806818" cy="3000374"/>
          </a:xfrm>
          <a:prstGeom prst="rect">
            <a:avLst/>
          </a:prstGeom>
        </p:spPr>
      </p:pic>
      <p:sp>
        <p:nvSpPr>
          <p:cNvPr id="4" name="Rounded Rectangle 3"/>
          <p:cNvSpPr/>
          <p:nvPr/>
        </p:nvSpPr>
        <p:spPr>
          <a:xfrm>
            <a:off x="538032" y="2057400"/>
            <a:ext cx="4171949"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In 2008, the MESSENGER probe performed 3 </a:t>
            </a:r>
            <a:r>
              <a:rPr lang="en-GB" sz="1600" dirty="0" smtClean="0">
                <a:solidFill>
                  <a:schemeClr val="tx1"/>
                </a:solidFill>
              </a:rPr>
              <a:t>fly-pasts, </a:t>
            </a:r>
            <a:r>
              <a:rPr lang="en-GB" sz="1600" dirty="0">
                <a:solidFill>
                  <a:schemeClr val="tx1"/>
                </a:solidFill>
              </a:rPr>
              <a:t>taking photographs of </a:t>
            </a:r>
            <a:r>
              <a:rPr lang="en-GB" sz="1600" dirty="0" smtClean="0">
                <a:solidFill>
                  <a:schemeClr val="tx1"/>
                </a:solidFill>
              </a:rPr>
              <a:t>Mercury.</a:t>
            </a:r>
            <a:br>
              <a:rPr lang="en-GB" sz="1600" dirty="0" smtClean="0">
                <a:solidFill>
                  <a:schemeClr val="tx1"/>
                </a:solidFill>
              </a:rPr>
            </a:br>
            <a:r>
              <a:rPr lang="en-GB" sz="1600" dirty="0" smtClean="0">
                <a:solidFill>
                  <a:schemeClr val="tx1"/>
                </a:solidFill>
              </a:rPr>
              <a:t>In </a:t>
            </a:r>
            <a:r>
              <a:rPr lang="en-GB" sz="1600" dirty="0">
                <a:solidFill>
                  <a:schemeClr val="tx1"/>
                </a:solidFill>
              </a:rPr>
              <a:t>2011, MESSENGER entered Mercury’s orbit. It took </a:t>
            </a:r>
            <a:r>
              <a:rPr lang="en-GB" sz="1600" dirty="0" smtClean="0">
                <a:solidFill>
                  <a:schemeClr val="tx1"/>
                </a:solidFill>
              </a:rPr>
              <a:t>close-up </a:t>
            </a:r>
            <a:r>
              <a:rPr lang="en-GB" sz="1600" dirty="0">
                <a:solidFill>
                  <a:schemeClr val="tx1"/>
                </a:solidFill>
              </a:rPr>
              <a:t>photographs of the planet’s surface, including volcanoes, craters and valleys. It also collected information on what Mercury is made from.</a:t>
            </a:r>
          </a:p>
          <a:p>
            <a:endParaRPr lang="en-GB" sz="1600" dirty="0">
              <a:solidFill>
                <a:schemeClr val="tx1"/>
              </a:solidFill>
            </a:endParaRPr>
          </a:p>
          <a:p>
            <a:r>
              <a:rPr lang="en-GB" sz="1600" dirty="0">
                <a:solidFill>
                  <a:schemeClr val="tx1"/>
                </a:solidFill>
              </a:rPr>
              <a:t>It finished its mission in 2015 and crashed into the planet’s surface.</a:t>
            </a:r>
          </a:p>
          <a:p>
            <a:endParaRPr lang="en-GB" sz="1600" dirty="0">
              <a:solidFill>
                <a:schemeClr val="tx1"/>
              </a:solidFill>
            </a:endParaRPr>
          </a:p>
          <a:p>
            <a:endParaRPr lang="en-GB" sz="1600" dirty="0"/>
          </a:p>
        </p:txBody>
      </p:sp>
    </p:spTree>
    <p:extLst>
      <p:ext uri="{BB962C8B-B14F-4D97-AF65-F5344CB8AC3E}">
        <p14:creationId xmlns:p14="http://schemas.microsoft.com/office/powerpoint/2010/main" val="26717414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err="1" smtClean="0"/>
              <a:t>BepiColombo</a:t>
            </a:r>
            <a:r>
              <a:rPr lang="en-GB" dirty="0" smtClean="0"/>
              <a:t> Mission</a:t>
            </a:r>
            <a:endParaRPr lang="en-GB" dirty="0"/>
          </a:p>
        </p:txBody>
      </p:sp>
      <p:sp>
        <p:nvSpPr>
          <p:cNvPr id="4" name="Oval 3"/>
          <p:cNvSpPr/>
          <p:nvPr/>
        </p:nvSpPr>
        <p:spPr>
          <a:xfrm>
            <a:off x="4618594" y="2005337"/>
            <a:ext cx="3484605" cy="3484605"/>
          </a:xfrm>
          <a:prstGeom prst="ellipse">
            <a:avLst/>
          </a:prstGeom>
          <a:solidFill>
            <a:srgbClr val="E94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76750" y="1876425"/>
            <a:ext cx="4000500" cy="4000500"/>
          </a:xfrm>
          <a:prstGeom prst="rect">
            <a:avLst/>
          </a:prstGeom>
        </p:spPr>
      </p:pic>
      <p:sp>
        <p:nvSpPr>
          <p:cNvPr id="5" name="Rounded Rectangle 4"/>
          <p:cNvSpPr/>
          <p:nvPr/>
        </p:nvSpPr>
        <p:spPr>
          <a:xfrm>
            <a:off x="523875" y="2400300"/>
            <a:ext cx="4171949"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In October 2018, the </a:t>
            </a:r>
            <a:r>
              <a:rPr lang="en-GB" sz="1600" dirty="0" err="1">
                <a:solidFill>
                  <a:schemeClr val="tx1"/>
                </a:solidFill>
              </a:rPr>
              <a:t>BepiColombo</a:t>
            </a:r>
            <a:r>
              <a:rPr lang="en-GB" sz="1600" dirty="0">
                <a:solidFill>
                  <a:schemeClr val="tx1"/>
                </a:solidFill>
              </a:rPr>
              <a:t> mission to Mercury </a:t>
            </a:r>
            <a:r>
              <a:rPr lang="en-GB" sz="1600" dirty="0" smtClean="0">
                <a:solidFill>
                  <a:schemeClr val="tx1"/>
                </a:solidFill>
              </a:rPr>
              <a:t>launched. </a:t>
            </a:r>
            <a:r>
              <a:rPr lang="en-GB" sz="1600" dirty="0">
                <a:solidFill>
                  <a:schemeClr val="tx1"/>
                </a:solidFill>
              </a:rPr>
              <a:t>It is hoped that it will reach Mercury in 2025 in order to learn more about the planet.</a:t>
            </a:r>
          </a:p>
          <a:p>
            <a:endParaRPr lang="en-GB" sz="1600" dirty="0">
              <a:solidFill>
                <a:schemeClr val="tx1"/>
              </a:solidFill>
            </a:endParaRPr>
          </a:p>
          <a:p>
            <a:r>
              <a:rPr lang="en-GB" sz="1600" dirty="0" err="1">
                <a:solidFill>
                  <a:schemeClr val="tx1"/>
                </a:solidFill>
              </a:rPr>
              <a:t>BepiColombo</a:t>
            </a:r>
            <a:r>
              <a:rPr lang="en-GB" sz="1600" dirty="0">
                <a:solidFill>
                  <a:schemeClr val="tx1"/>
                </a:solidFill>
              </a:rPr>
              <a:t> is named after </a:t>
            </a:r>
            <a:r>
              <a:rPr lang="en-GB" sz="1600" dirty="0" err="1">
                <a:solidFill>
                  <a:schemeClr val="tx1"/>
                </a:solidFill>
              </a:rPr>
              <a:t>Guiseppe</a:t>
            </a:r>
            <a:r>
              <a:rPr lang="en-GB" sz="1600" dirty="0">
                <a:solidFill>
                  <a:schemeClr val="tx1"/>
                </a:solidFill>
              </a:rPr>
              <a:t> “</a:t>
            </a:r>
            <a:r>
              <a:rPr lang="en-GB" sz="1600" dirty="0" err="1">
                <a:solidFill>
                  <a:schemeClr val="tx1"/>
                </a:solidFill>
              </a:rPr>
              <a:t>Bepi</a:t>
            </a:r>
            <a:r>
              <a:rPr lang="en-GB" sz="1600" dirty="0">
                <a:solidFill>
                  <a:schemeClr val="tx1"/>
                </a:solidFill>
              </a:rPr>
              <a:t>” Colombo, an Italian scientist who worked on the Mariner 10 mission and died in 1984.</a:t>
            </a:r>
          </a:p>
          <a:p>
            <a:endParaRPr lang="en-GB" sz="1600" dirty="0">
              <a:solidFill>
                <a:schemeClr val="tx1"/>
              </a:solidFill>
            </a:endParaRPr>
          </a:p>
          <a:p>
            <a:endParaRPr lang="en-GB" sz="1600" dirty="0"/>
          </a:p>
        </p:txBody>
      </p:sp>
    </p:spTree>
    <p:extLst>
      <p:ext uri="{BB962C8B-B14F-4D97-AF65-F5344CB8AC3E}">
        <p14:creationId xmlns:p14="http://schemas.microsoft.com/office/powerpoint/2010/main" val="27132937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A photograph of Mercury taken by the MESSENGER probe in 2008. The colourful image is how the spacecraft sees Mercury before the colours are changed by scientists to show what our eyes would see.</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smtClean="0">
                <a:solidFill>
                  <a:schemeClr val="tx1"/>
                </a:solidFill>
                <a:latin typeface="Tuffy" panose="020B0603060100000000" pitchFamily="34" charset="0"/>
                <a:ea typeface="Tuffy" panose="020B0603060100000000" pitchFamily="34" charset="0"/>
                <a:hlinkClick r:id="rId2"/>
              </a:rPr>
              <a:t>False </a:t>
            </a:r>
            <a:r>
              <a:rPr lang="en-GB" sz="900" dirty="0" err="1">
                <a:solidFill>
                  <a:schemeClr val="tx1"/>
                </a:solidFill>
                <a:latin typeface="Tuffy" panose="020B0603060100000000" pitchFamily="34" charset="0"/>
                <a:ea typeface="Tuffy" panose="020B0603060100000000" pitchFamily="34" charset="0"/>
                <a:hlinkClick r:id="rId2"/>
              </a:rPr>
              <a:t>Color</a:t>
            </a:r>
            <a:r>
              <a:rPr lang="en-GB" sz="900" dirty="0">
                <a:solidFill>
                  <a:schemeClr val="tx1"/>
                </a:solidFill>
                <a:latin typeface="Tuffy" panose="020B0603060100000000" pitchFamily="34" charset="0"/>
                <a:ea typeface="Tuffy" panose="020B0603060100000000" pitchFamily="34" charset="0"/>
                <a:hlinkClick r:id="rId2"/>
              </a:rPr>
              <a:t> View of </a:t>
            </a:r>
            <a:r>
              <a:rPr lang="en-GB" sz="900" dirty="0" smtClean="0">
                <a:solidFill>
                  <a:schemeClr val="tx1"/>
                </a:solidFill>
                <a:latin typeface="Tuffy" panose="020B0603060100000000" pitchFamily="34" charset="0"/>
                <a:ea typeface="Tuffy" panose="020B0603060100000000" pitchFamily="34" charset="0"/>
                <a:hlinkClick r:id="rId2"/>
              </a:rPr>
              <a:t>Mercury</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43100" y="1473201"/>
            <a:ext cx="5524500" cy="3107531"/>
          </a:xfrm>
          <a:prstGeom prst="rect">
            <a:avLst/>
          </a:prstGeom>
        </p:spPr>
      </p:pic>
    </p:spTree>
    <p:extLst>
      <p:ext uri="{BB962C8B-B14F-4D97-AF65-F5344CB8AC3E}">
        <p14:creationId xmlns:p14="http://schemas.microsoft.com/office/powerpoint/2010/main" val="26200028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A </a:t>
            </a:r>
            <a:r>
              <a:rPr lang="en-GB" sz="1600" dirty="0" smtClean="0">
                <a:solidFill>
                  <a:schemeClr val="tx1"/>
                </a:solidFill>
              </a:rPr>
              <a:t>close-up </a:t>
            </a:r>
            <a:r>
              <a:rPr lang="en-GB" sz="1600" dirty="0">
                <a:solidFill>
                  <a:schemeClr val="tx1"/>
                </a:solidFill>
              </a:rPr>
              <a:t>photograph of Mercury’s surface, showing lots of craters up close in detail. This image was taken by the MESSENGER probe in 2008.</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smtClean="0">
                <a:solidFill>
                  <a:schemeClr val="tx1"/>
                </a:solidFill>
                <a:latin typeface="Tuffy" panose="020B0603060100000000" pitchFamily="34" charset="0"/>
                <a:ea typeface="Tuffy" panose="020B0603060100000000" pitchFamily="34" charset="0"/>
                <a:hlinkClick r:id="rId2"/>
              </a:rPr>
              <a:t>Hi, Hokusai!</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3" name="Picture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70724" y="1393095"/>
            <a:ext cx="3383415" cy="3370198"/>
          </a:xfrm>
          <a:prstGeom prst="rect">
            <a:avLst/>
          </a:prstGeom>
        </p:spPr>
      </p:pic>
    </p:spTree>
    <p:extLst>
      <p:ext uri="{BB962C8B-B14F-4D97-AF65-F5344CB8AC3E}">
        <p14:creationId xmlns:p14="http://schemas.microsoft.com/office/powerpoint/2010/main" val="38937053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This image of Mercury captured by the MESSENGER spacecraft in 2008 shows ‘Cloris </a:t>
            </a:r>
            <a:r>
              <a:rPr lang="en-GB" sz="1600" dirty="0" err="1">
                <a:solidFill>
                  <a:schemeClr val="tx1"/>
                </a:solidFill>
              </a:rPr>
              <a:t>Planitia</a:t>
            </a:r>
            <a:r>
              <a:rPr lang="en-GB" sz="1600" dirty="0">
                <a:solidFill>
                  <a:schemeClr val="tx1"/>
                </a:solidFill>
              </a:rPr>
              <a:t>’, a huge impact site. This is the large orange area in the picture.</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It's All About That Basin</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76599" y="1534192"/>
            <a:ext cx="3381271" cy="3323558"/>
          </a:xfrm>
          <a:prstGeom prst="rect">
            <a:avLst/>
          </a:prstGeom>
        </p:spPr>
      </p:pic>
    </p:spTree>
    <p:extLst>
      <p:ext uri="{BB962C8B-B14F-4D97-AF65-F5344CB8AC3E}">
        <p14:creationId xmlns:p14="http://schemas.microsoft.com/office/powerpoint/2010/main" val="31098296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This photograph shows some of Mercury’s craters close up in detail. This image was taken by the MESSENGER probe in 2008.</a:t>
            </a:r>
          </a:p>
          <a:p>
            <a:endParaRPr lang="en-GB" sz="1600" dirty="0">
              <a:solidFill>
                <a:schemeClr val="tx1"/>
              </a:solidFill>
            </a:endParaRPr>
          </a:p>
          <a:p>
            <a:endParaRPr lang="en-GB" sz="1600" dirty="0"/>
          </a:p>
        </p:txBody>
      </p:sp>
      <p:sp>
        <p:nvSpPr>
          <p:cNvPr id="7" name="Rounded Rectangle 6"/>
          <p:cNvSpPr/>
          <p:nvPr/>
        </p:nvSpPr>
        <p:spPr>
          <a:xfrm>
            <a:off x="2247900" y="6028532"/>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900" dirty="0" smtClean="0">
                <a:solidFill>
                  <a:schemeClr val="tx1"/>
                </a:solidFill>
                <a:latin typeface="Tuffy" panose="020B0603060100000000" pitchFamily="34" charset="0"/>
                <a:ea typeface="Tuffy" panose="020B0603060100000000" pitchFamily="34" charset="0"/>
              </a:rPr>
              <a:t>“</a:t>
            </a:r>
            <a:r>
              <a:rPr lang="en-GB" sz="900" dirty="0">
                <a:solidFill>
                  <a:schemeClr val="tx1"/>
                </a:solidFill>
                <a:latin typeface="Tuffy" panose="020B0603060100000000" pitchFamily="34" charset="0"/>
                <a:ea typeface="Tuffy" panose="020B0603060100000000" pitchFamily="34" charset="0"/>
                <a:hlinkClick r:id="rId2"/>
              </a:rPr>
              <a:t>Bek and Lermontov</a:t>
            </a:r>
            <a:r>
              <a:rPr lang="en-GB" sz="900" dirty="0" smtClean="0">
                <a:solidFill>
                  <a:schemeClr val="tx1"/>
                </a:solidFill>
                <a:latin typeface="Tuffy" panose="020B0603060100000000" pitchFamily="34" charset="0"/>
                <a:ea typeface="Tuffy" panose="020B0603060100000000" pitchFamily="34" charset="0"/>
              </a:rPr>
              <a:t>” by </a:t>
            </a:r>
            <a:r>
              <a:rPr lang="en-GB" sz="900" dirty="0">
                <a:solidFill>
                  <a:schemeClr val="tx1"/>
                </a:solidFill>
                <a:latin typeface="Tuffy" panose="020B0603060100000000" pitchFamily="34" charset="0"/>
                <a:ea typeface="Tuffy" panose="020B0603060100000000" pitchFamily="34" charset="0"/>
                <a:hlinkClick r:id="rId3"/>
              </a:rPr>
              <a:t>NASA Goddard Space Flight </a:t>
            </a:r>
            <a:r>
              <a:rPr lang="en-GB" sz="900" dirty="0" err="1" smtClean="0">
                <a:solidFill>
                  <a:schemeClr val="tx1"/>
                </a:solidFill>
                <a:latin typeface="Tuffy" panose="020B0603060100000000" pitchFamily="34" charset="0"/>
                <a:ea typeface="Tuffy" panose="020B0603060100000000" pitchFamily="34" charset="0"/>
                <a:hlinkClick r:id="rId3"/>
              </a:rPr>
              <a:t>Center</a:t>
            </a:r>
            <a:r>
              <a:rPr lang="en-GB" sz="900" dirty="0" smtClean="0">
                <a:solidFill>
                  <a:schemeClr val="tx1"/>
                </a:solidFill>
                <a:latin typeface="Tuffy" panose="020B0603060100000000" pitchFamily="34" charset="0"/>
                <a:ea typeface="Tuffy" panose="020B0603060100000000" pitchFamily="34" charset="0"/>
                <a:hlinkClick r:id="rId3"/>
              </a:rPr>
              <a:t> </a:t>
            </a:r>
            <a:r>
              <a:rPr lang="en-GB" sz="900" dirty="0" smtClean="0">
                <a:solidFill>
                  <a:schemeClr val="tx1"/>
                </a:solidFill>
                <a:latin typeface="Tuffy" panose="020B0603060100000000" pitchFamily="34" charset="0"/>
                <a:ea typeface="Tuffy" panose="020B0603060100000000" pitchFamily="34" charset="0"/>
              </a:rPr>
              <a:t>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3" name="Pictur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41865" y="1401807"/>
            <a:ext cx="3450739" cy="3477910"/>
          </a:xfrm>
          <a:prstGeom prst="rect">
            <a:avLst/>
          </a:prstGeom>
        </p:spPr>
      </p:pic>
    </p:spTree>
    <p:extLst>
      <p:ext uri="{BB962C8B-B14F-4D97-AF65-F5344CB8AC3E}">
        <p14:creationId xmlns:p14="http://schemas.microsoft.com/office/powerpoint/2010/main" val="29088861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A detailed photograph of Mercury taken by the MESSENGER probe in 2011.</a:t>
            </a:r>
          </a:p>
          <a:p>
            <a:endParaRPr lang="en-GB" sz="1600" dirty="0">
              <a:solidFill>
                <a:schemeClr val="tx1"/>
              </a:solidFill>
            </a:endParaRPr>
          </a:p>
          <a:p>
            <a:endParaRPr lang="en-GB" sz="1600"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873329" y="1413905"/>
            <a:ext cx="3387811" cy="3387811"/>
          </a:xfrm>
          <a:prstGeom prst="rect">
            <a:avLst/>
          </a:prstGeom>
        </p:spPr>
      </p:pic>
    </p:spTree>
    <p:extLst>
      <p:ext uri="{BB962C8B-B14F-4D97-AF65-F5344CB8AC3E}">
        <p14:creationId xmlns:p14="http://schemas.microsoft.com/office/powerpoint/2010/main" val="28859963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Photographs </a:t>
            </a:r>
            <a:r>
              <a:rPr lang="en-GB" smtClean="0"/>
              <a:t>of Mercury</a:t>
            </a:r>
            <a:endParaRPr lang="en-GB"/>
          </a:p>
        </p:txBody>
      </p:sp>
      <p:sp>
        <p:nvSpPr>
          <p:cNvPr id="4" name="Rounded Rectangle 3"/>
          <p:cNvSpPr/>
          <p:nvPr/>
        </p:nvSpPr>
        <p:spPr>
          <a:xfrm>
            <a:off x="623885" y="4107127"/>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rPr>
              <a:t>This photograph shows Mercury passing in front of the Sun. This is known as the ‘Transit of Mercury’.</a:t>
            </a:r>
          </a:p>
          <a:p>
            <a:endParaRPr lang="en-GB" sz="1600" dirty="0">
              <a:solidFill>
                <a:schemeClr val="tx1"/>
              </a:solidFill>
            </a:endParaRPr>
          </a:p>
          <a:p>
            <a:r>
              <a:rPr lang="en-GB" sz="1600" dirty="0">
                <a:solidFill>
                  <a:schemeClr val="tx1"/>
                </a:solidFill>
              </a:rPr>
              <a:t>Seeing Mercury travel across the Sun from Earth only happens 13 times every 100 years! </a:t>
            </a:r>
          </a:p>
          <a:p>
            <a:endParaRPr lang="en-GB" sz="1600" dirty="0">
              <a:solidFill>
                <a:schemeClr val="tx1"/>
              </a:solidFill>
            </a:endParaRPr>
          </a:p>
          <a:p>
            <a:r>
              <a:rPr lang="en-GB" sz="1600" dirty="0">
                <a:solidFill>
                  <a:schemeClr val="tx1"/>
                </a:solidFill>
              </a:rPr>
              <a:t>The next time this is due to happen is the 11</a:t>
            </a:r>
            <a:r>
              <a:rPr lang="en-GB" sz="1600" baseline="30000" dirty="0">
                <a:solidFill>
                  <a:schemeClr val="tx1"/>
                </a:solidFill>
              </a:rPr>
              <a:t>th</a:t>
            </a:r>
            <a:r>
              <a:rPr lang="en-GB" sz="1600" dirty="0">
                <a:solidFill>
                  <a:schemeClr val="tx1"/>
                </a:solidFill>
              </a:rPr>
              <a:t> November 2019.</a:t>
            </a:r>
          </a:p>
          <a:p>
            <a:endParaRPr lang="en-GB" sz="1600" dirty="0">
              <a:solidFill>
                <a:schemeClr val="tx1"/>
              </a:solidFill>
            </a:endParaRPr>
          </a:p>
          <a:p>
            <a:endParaRPr lang="en-GB" sz="1600" dirty="0">
              <a:solidFill>
                <a:schemeClr val="tx1"/>
              </a:solidFill>
            </a:endParaRPr>
          </a:p>
        </p:txBody>
      </p:sp>
      <p:sp>
        <p:nvSpPr>
          <p:cNvPr id="7" name="Rounded Rectangle 6"/>
          <p:cNvSpPr/>
          <p:nvPr/>
        </p:nvSpPr>
        <p:spPr>
          <a:xfrm>
            <a:off x="628650" y="5946154"/>
            <a:ext cx="7886700"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900" dirty="0" smtClean="0">
                <a:solidFill>
                  <a:schemeClr val="tx1"/>
                </a:solidFill>
                <a:latin typeface="Tuffy" panose="020B0603060100000000" pitchFamily="34" charset="0"/>
                <a:ea typeface="Tuffy" panose="020B0603060100000000" pitchFamily="34" charset="0"/>
              </a:rPr>
              <a:t>“</a:t>
            </a:r>
            <a:r>
              <a:rPr lang="en-GB" sz="900" dirty="0" smtClean="0">
                <a:solidFill>
                  <a:schemeClr val="tx1"/>
                </a:solidFill>
                <a:latin typeface="Tuffy" panose="020B0603060100000000" pitchFamily="34" charset="0"/>
                <a:ea typeface="Tuffy" panose="020B0603060100000000" pitchFamily="34" charset="0"/>
                <a:hlinkClick r:id="rId2"/>
              </a:rPr>
              <a:t>A </a:t>
            </a:r>
            <a:r>
              <a:rPr lang="en-GB" sz="900" dirty="0">
                <a:solidFill>
                  <a:schemeClr val="tx1"/>
                </a:solidFill>
                <a:latin typeface="Tuffy" panose="020B0603060100000000" pitchFamily="34" charset="0"/>
                <a:ea typeface="Tuffy" panose="020B0603060100000000" pitchFamily="34" charset="0"/>
                <a:hlinkClick r:id="rId2"/>
              </a:rPr>
              <a:t>Rare Transit of Mercury - Mercury on </a:t>
            </a:r>
            <a:r>
              <a:rPr lang="en-GB" sz="900" dirty="0" smtClean="0">
                <a:solidFill>
                  <a:schemeClr val="tx1"/>
                </a:solidFill>
                <a:latin typeface="Tuffy" panose="020B0603060100000000" pitchFamily="34" charset="0"/>
                <a:ea typeface="Tuffy" panose="020B0603060100000000" pitchFamily="34" charset="0"/>
                <a:hlinkClick r:id="rId2"/>
              </a:rPr>
              <a:t>Sun</a:t>
            </a:r>
            <a:r>
              <a:rPr lang="en-GB" sz="900" dirty="0" smtClean="0">
                <a:solidFill>
                  <a:schemeClr val="tx1"/>
                </a:solidFill>
                <a:latin typeface="Tuffy" panose="020B0603060100000000" pitchFamily="34" charset="0"/>
                <a:ea typeface="Tuffy" panose="020B0603060100000000" pitchFamily="34" charset="0"/>
              </a:rPr>
              <a:t>” by </a:t>
            </a:r>
            <a:r>
              <a:rPr lang="en-GB" sz="900" dirty="0" smtClean="0">
                <a:solidFill>
                  <a:schemeClr val="tx1"/>
                </a:solidFill>
                <a:latin typeface="Tuffy" panose="020B0603060100000000" pitchFamily="34" charset="0"/>
                <a:ea typeface="Tuffy" panose="020B0603060100000000" pitchFamily="34" charset="0"/>
                <a:hlinkClick r:id="rId3"/>
              </a:rPr>
              <a:t>Ed</a:t>
            </a:r>
            <a:r>
              <a:rPr lang="en-GB" sz="900" dirty="0" smtClean="0">
                <a:solidFill>
                  <a:schemeClr val="tx1"/>
                </a:solidFill>
                <a:latin typeface="Tuffy" panose="020B0603060100000000" pitchFamily="34" charset="0"/>
                <a:ea typeface="Tuffy" panose="020B0603060100000000" pitchFamily="34" charset="0"/>
              </a:rPr>
              <a:t> is licensed under </a:t>
            </a:r>
            <a:r>
              <a:rPr lang="en-GB" sz="900" dirty="0" smtClean="0">
                <a:solidFill>
                  <a:schemeClr val="tx1"/>
                </a:solidFill>
                <a:latin typeface="Tuffy" panose="020B0603060100000000" pitchFamily="34" charset="0"/>
                <a:ea typeface="Tuffy" panose="020B0603060100000000" pitchFamily="34" charset="0"/>
                <a:hlinkClick r:id="rId4"/>
              </a:rPr>
              <a:t>CC BY 2.0</a:t>
            </a:r>
            <a:endParaRPr lang="en-GB" sz="900" dirty="0">
              <a:solidFill>
                <a:schemeClr val="tx1"/>
              </a:solidFill>
              <a:latin typeface="Tuffy" panose="020B0603060100000000" pitchFamily="34" charset="0"/>
              <a:ea typeface="Tuffy" panose="020B0603060100000000" pitchFamily="34" charset="0"/>
            </a:endParaRPr>
          </a:p>
          <a:p>
            <a:endParaRPr lang="en-GB" sz="1600" dirty="0">
              <a:solidFill>
                <a:schemeClr val="tx1"/>
              </a:solidFill>
            </a:endParaRPr>
          </a:p>
          <a:p>
            <a:endParaRPr lang="en-GB" sz="1600" dirty="0">
              <a:solidFill>
                <a:schemeClr val="tx1"/>
              </a:solidFill>
            </a:endParaRPr>
          </a:p>
          <a:p>
            <a:endParaRPr lang="en-GB" sz="1600" dirty="0"/>
          </a:p>
        </p:txBody>
      </p:sp>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78363" y="1382585"/>
            <a:ext cx="2769987" cy="2724542"/>
          </a:xfrm>
          <a:prstGeom prst="rect">
            <a:avLst/>
          </a:prstGeom>
        </p:spPr>
      </p:pic>
    </p:spTree>
    <p:extLst>
      <p:ext uri="{BB962C8B-B14F-4D97-AF65-F5344CB8AC3E}">
        <p14:creationId xmlns:p14="http://schemas.microsoft.com/office/powerpoint/2010/main" val="38732417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117</TotalTime>
  <Words>641</Words>
  <Application>Microsoft Office PowerPoint</Application>
  <PresentationFormat>On-screen Show (4:3)</PresentationFormat>
  <Paragraphs>67</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Tuffy</vt:lpstr>
      <vt:lpstr>Calibri</vt:lpstr>
      <vt:lpstr>Twinkl</vt:lpstr>
      <vt:lpstr>Arial</vt:lpstr>
      <vt:lpstr>Office Theme</vt:lpstr>
      <vt:lpstr>PowerPoint Presentation</vt:lpstr>
      <vt:lpstr>PowerPoint Presentation</vt:lpstr>
      <vt:lpstr>The Closest Planet</vt:lpstr>
      <vt:lpstr>PowerPoint Presentation</vt:lpstr>
      <vt:lpstr>PowerPoint Presentation</vt:lpstr>
      <vt:lpstr>PowerPoint Presentation</vt:lpstr>
      <vt:lpstr>Mercury and Earth</vt:lpstr>
      <vt:lpstr>Exploring</vt:lpstr>
      <vt:lpstr>The MESSENGER Mission</vt:lpstr>
      <vt:lpstr>The BepiColombo Mission</vt:lpstr>
      <vt:lpstr>Photographs of Mercury</vt:lpstr>
      <vt:lpstr>Photographs of Mercury</vt:lpstr>
      <vt:lpstr>Photographs of Mercury</vt:lpstr>
      <vt:lpstr>Photographs of Mercury</vt:lpstr>
      <vt:lpstr>Photographs of Mercury</vt:lpstr>
      <vt:lpstr>Photographs of Mercury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Ruth Ashby</cp:lastModifiedBy>
  <cp:revision>22</cp:revision>
  <dcterms:created xsi:type="dcterms:W3CDTF">2018-11-02T09:30:37Z</dcterms:created>
  <dcterms:modified xsi:type="dcterms:W3CDTF">2018-11-02T15:12:37Z</dcterms:modified>
</cp:coreProperties>
</file>