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4"/>
  </p:notesMasterIdLst>
  <p:handoutMasterIdLst>
    <p:handoutMasterId r:id="rId25"/>
  </p:handoutMasterIdLst>
  <p:sldIdLst>
    <p:sldId id="258" r:id="rId2"/>
    <p:sldId id="263" r:id="rId3"/>
    <p:sldId id="264" r:id="rId4"/>
    <p:sldId id="271" r:id="rId5"/>
    <p:sldId id="272" r:id="rId6"/>
    <p:sldId id="273" r:id="rId7"/>
    <p:sldId id="274" r:id="rId8"/>
    <p:sldId id="275" r:id="rId9"/>
    <p:sldId id="278" r:id="rId10"/>
    <p:sldId id="276" r:id="rId11"/>
    <p:sldId id="277" r:id="rId12"/>
    <p:sldId id="279" r:id="rId13"/>
    <p:sldId id="280" r:id="rId14"/>
    <p:sldId id="281" r:id="rId15"/>
    <p:sldId id="282" r:id="rId16"/>
    <p:sldId id="283" r:id="rId17"/>
    <p:sldId id="284" r:id="rId18"/>
    <p:sldId id="286" r:id="rId19"/>
    <p:sldId id="287" r:id="rId20"/>
    <p:sldId id="288" r:id="rId21"/>
    <p:sldId id="285" r:id="rId22"/>
    <p:sldId id="267" r:id="rId23"/>
  </p:sldIdLst>
  <p:sldSz cx="9144000" cy="6858000" type="screen4x3"/>
  <p:notesSz cx="6858000" cy="9144000"/>
  <p:embeddedFontLst>
    <p:embeddedFont>
      <p:font typeface="Calibri" panose="020F0502020204030204" pitchFamily="34" charset="0"/>
      <p:regular r:id="rId26"/>
      <p:bold r:id="rId27"/>
      <p:italic r:id="rId28"/>
      <p:boldItalic r:id="rId29"/>
    </p:embeddedFont>
    <p:embeddedFont>
      <p:font typeface="Twinkl" panose="020B0604020202020204" charset="0"/>
      <p:regular r:id="rId30"/>
      <p:bold r:id="rId31"/>
    </p:embeddedFont>
    <p:embeddedFont>
      <p:font typeface="Twinkl SemiBold" charset="0"/>
      <p:bold r:id="rId32"/>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BD31"/>
    <a:srgbClr val="FFFFFF"/>
    <a:srgbClr val="653B8F"/>
    <a:srgbClr val="8D358B"/>
    <a:srgbClr val="00A7E6"/>
    <a:srgbClr val="87BE2F"/>
    <a:srgbClr val="FAB001"/>
    <a:srgbClr val="F0821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72" d="100"/>
          <a:sy n="72" d="100"/>
        </p:scale>
        <p:origin x="1224"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9B3D3C6-7235-4993-B0A1-B7FFD43AD06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6EAAC1F-C489-48FC-9C71-17DFCB7870E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97838C0-B5E3-4FDE-8259-7334EBCFDF34}" type="datetimeFigureOut">
              <a:rPr lang="en-GB"/>
              <a:pPr>
                <a:defRPr/>
              </a:pPr>
              <a:t>14/01/2021</a:t>
            </a:fld>
            <a:endParaRPr lang="en-GB"/>
          </a:p>
        </p:txBody>
      </p:sp>
      <p:sp>
        <p:nvSpPr>
          <p:cNvPr id="4" name="Footer Placeholder 3">
            <a:extLst>
              <a:ext uri="{FF2B5EF4-FFF2-40B4-BE49-F238E27FC236}">
                <a16:creationId xmlns:a16="http://schemas.microsoft.com/office/drawing/2014/main" id="{BD4C36D7-1501-4CE9-AD45-DC4722DEFB5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2F80ED77-86DD-41BE-B70B-C419B04C113E}"/>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3853111A-80A5-4881-93F4-96C18A4BCFDA}"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AD46643-6FF7-4B20-8F87-9C1D519DC9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836F0179-8700-426E-AD14-E0BD1E084FC4}"/>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08E10E2-E725-466A-A2C3-4252CE63607F}" type="datetimeFigureOut">
              <a:rPr lang="en-GB"/>
              <a:pPr>
                <a:defRPr/>
              </a:pPr>
              <a:t>14/01/2021</a:t>
            </a:fld>
            <a:endParaRPr lang="en-GB"/>
          </a:p>
        </p:txBody>
      </p:sp>
      <p:sp>
        <p:nvSpPr>
          <p:cNvPr id="4" name="Slide Image Placeholder 3">
            <a:extLst>
              <a:ext uri="{FF2B5EF4-FFF2-40B4-BE49-F238E27FC236}">
                <a16:creationId xmlns:a16="http://schemas.microsoft.com/office/drawing/2014/main" id="{03836DBA-8D7C-4B17-AD12-3B32EC13946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45A42EA3-BEA8-4A0E-8FAF-320FFD03B6F6}"/>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81CBF6-D269-4FD3-9867-93456A1BC7A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8724F824-FEFD-4864-BEAE-D849A6F54FC6}"/>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274582B1-71D7-43BA-A741-8B0ECD368DA3}"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A486F8B-CE06-4607-A3B5-676FC7FCF07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0477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E71A8A69-6ED8-44DE-9E07-EEB8D05EB6B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FE9A0DF4-9F85-4547-ADB4-FEE83420C85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93640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B0FAFFD7-9E31-4235-B4F2-E6AAC97A194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941405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76FB72E8-820F-4B73-8411-B29D403D24BF}"/>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806247AA-AF7B-4FCF-9015-A0C57294F10E}"/>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ECEBD621-CEC4-4402-A5E5-FF5E3D345EF6}"/>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ECA32345-EE55-4C7B-A57B-E90B2C93ECF7}"/>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A50143AA-7AA8-4367-842F-5D7508D5066C}"/>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439581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D2252BFD-FBE9-4871-9C7A-CCE39F8ADF2C}"/>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895073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4323A56-D3DB-4AC1-BF43-096A4CE8136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4D76F1C6-C8EB-4D86-88F6-184EE5534EC2}"/>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5F8FB835-EDAF-412A-A799-1B527D212690}"/>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424130CB-C475-4480-9819-2FA8DCF5851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539A57DF-3692-42B8-8E63-2DE727433EA6}"/>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9221" name="Title 1">
            <a:extLst>
              <a:ext uri="{FF2B5EF4-FFF2-40B4-BE49-F238E27FC236}">
                <a16:creationId xmlns:a16="http://schemas.microsoft.com/office/drawing/2014/main" id="{4395CE24-F8DC-4190-830A-64591DD2884F}"/>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9222" name="Content Placeholder 15">
            <a:extLst>
              <a:ext uri="{FF2B5EF4-FFF2-40B4-BE49-F238E27FC236}">
                <a16:creationId xmlns:a16="http://schemas.microsoft.com/office/drawing/2014/main" id="{771166A3-89F9-4F12-BA73-1CE266A279AF}"/>
              </a:ext>
            </a:extLst>
          </p:cNvPr>
          <p:cNvSpPr>
            <a:spLocks noGrp="1"/>
          </p:cNvSpPr>
          <p:nvPr>
            <p:ph idx="1"/>
          </p:nvPr>
        </p:nvSpPr>
        <p:spPr>
          <a:xfrm>
            <a:off x="628650" y="1127125"/>
            <a:ext cx="7886700" cy="1409700"/>
          </a:xfrm>
        </p:spPr>
        <p:txBody>
          <a:bodyPr/>
          <a:lstStyle/>
          <a:p>
            <a:pPr eaLnBrk="1" hangingPunct="1">
              <a:defRPr/>
            </a:pPr>
            <a:r>
              <a:rPr lang="en-GB" altLang="en-US" sz="2800">
                <a:latin typeface="Twinkl" pitchFamily="2" charset="0"/>
              </a:rPr>
              <a:t>I can recognise and use compound sentences.</a:t>
            </a:r>
          </a:p>
        </p:txBody>
      </p:sp>
      <p:sp>
        <p:nvSpPr>
          <p:cNvPr id="9223" name="Content Placeholder 15">
            <a:extLst>
              <a:ext uri="{FF2B5EF4-FFF2-40B4-BE49-F238E27FC236}">
                <a16:creationId xmlns:a16="http://schemas.microsoft.com/office/drawing/2014/main" id="{DA1FBAD0-6FF2-4610-A41B-CD6DC0A34459}"/>
              </a:ext>
            </a:extLst>
          </p:cNvPr>
          <p:cNvSpPr txBox="1">
            <a:spLocks/>
          </p:cNvSpPr>
          <p:nvPr/>
        </p:nvSpPr>
        <p:spPr bwMode="auto">
          <a:xfrm>
            <a:off x="628650" y="3467100"/>
            <a:ext cx="788670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solidFill>
                  <a:schemeClr val="tx1"/>
                </a:solidFill>
              </a:rPr>
              <a:t>I can recognise that a compound sentence contains two main (independent) clauses joined by a co-ordinating conjunction.</a:t>
            </a:r>
          </a:p>
          <a:p>
            <a:pPr eaLnBrk="1" hangingPunct="1"/>
            <a:r>
              <a:rPr lang="en-GB" altLang="en-US">
                <a:solidFill>
                  <a:schemeClr val="tx1"/>
                </a:solidFill>
              </a:rPr>
              <a:t>I can use ‘FANBOYS’ to remember the seven co-ordinating conjunctions.</a:t>
            </a:r>
          </a:p>
          <a:p>
            <a:pPr eaLnBrk="1" hangingPunct="1"/>
            <a:r>
              <a:rPr lang="en-GB" altLang="en-US">
                <a:solidFill>
                  <a:schemeClr val="tx1"/>
                </a:solidFill>
              </a:rPr>
              <a:t>I can write my own compound sentences.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6591C137-B376-4ED0-8888-5D46AD3432CE}"/>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Getting Started</a:t>
            </a:r>
          </a:p>
        </p:txBody>
      </p:sp>
      <p:sp>
        <p:nvSpPr>
          <p:cNvPr id="10243" name="Rectangle 4">
            <a:extLst>
              <a:ext uri="{FF2B5EF4-FFF2-40B4-BE49-F238E27FC236}">
                <a16:creationId xmlns:a16="http://schemas.microsoft.com/office/drawing/2014/main" id="{F116EA4C-E0D8-4F6A-A172-CFC23C34B16F}"/>
              </a:ext>
            </a:extLst>
          </p:cNvPr>
          <p:cNvSpPr>
            <a:spLocks noChangeArrowheads="1"/>
          </p:cNvSpPr>
          <p:nvPr/>
        </p:nvSpPr>
        <p:spPr bwMode="auto">
          <a:xfrm>
            <a:off x="755650" y="1514475"/>
            <a:ext cx="7632700" cy="514350"/>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What is a simple sentence?</a:t>
            </a:r>
          </a:p>
        </p:txBody>
      </p:sp>
      <p:sp>
        <p:nvSpPr>
          <p:cNvPr id="6" name="Rectangle 5">
            <a:extLst>
              <a:ext uri="{FF2B5EF4-FFF2-40B4-BE49-F238E27FC236}">
                <a16:creationId xmlns:a16="http://schemas.microsoft.com/office/drawing/2014/main" id="{9FBEC201-107F-4228-9F9F-E37C2D3E5433}"/>
              </a:ext>
            </a:extLst>
          </p:cNvPr>
          <p:cNvSpPr>
            <a:spLocks/>
          </p:cNvSpPr>
          <p:nvPr/>
        </p:nvSpPr>
        <p:spPr bwMode="auto">
          <a:xfrm>
            <a:off x="755650" y="2097088"/>
            <a:ext cx="7632700" cy="1081087"/>
          </a:xfrm>
          <a:prstGeom prst="rect">
            <a:avLst/>
          </a:prstGeom>
          <a:noFill/>
          <a:ln w="19050">
            <a:solidFill>
              <a:srgbClr val="87BD31"/>
            </a:solidFill>
            <a:miter lim="800000"/>
            <a:headEnd/>
            <a:tailEnd/>
          </a:ln>
          <a:extLst>
            <a:ext uri="{909E8E84-426E-40DD-AFC4-6F175D3DCCD1}">
              <a14:hiddenFill xmlns:a14="http://schemas.microsoft.com/office/drawing/2010/main">
                <a:solidFill>
                  <a:srgbClr val="FFFFFF"/>
                </a:solidFill>
              </a14:hiddenFill>
            </a:ext>
          </a:extLst>
        </p:spPr>
        <p:txBody>
          <a:bodyPr lIns="108000" tIns="108000" rIns="108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A simple sentence is a group of words that expresses one complete thought. Every simple sentence must contain a </a:t>
            </a:r>
            <a:r>
              <a:rPr lang="en-GB" altLang="en-US" b="1">
                <a:solidFill>
                  <a:srgbClr val="0078C2"/>
                </a:solidFill>
              </a:rPr>
              <a:t>subject</a:t>
            </a:r>
            <a:r>
              <a:rPr lang="en-GB" altLang="en-US">
                <a:solidFill>
                  <a:schemeClr val="tx1"/>
                </a:solidFill>
              </a:rPr>
              <a:t> and a </a:t>
            </a:r>
            <a:r>
              <a:rPr lang="en-GB" altLang="en-US" b="1">
                <a:solidFill>
                  <a:srgbClr val="009541"/>
                </a:solidFill>
              </a:rPr>
              <a:t>verb</a:t>
            </a:r>
            <a:r>
              <a:rPr lang="en-GB" altLang="en-US">
                <a:solidFill>
                  <a:schemeClr val="tx1"/>
                </a:solidFill>
              </a:rPr>
              <a:t>. They can also be called a </a:t>
            </a:r>
            <a:r>
              <a:rPr lang="en-GB" altLang="en-US" b="1">
                <a:solidFill>
                  <a:schemeClr val="tx1"/>
                </a:solidFill>
              </a:rPr>
              <a:t>main</a:t>
            </a:r>
            <a:r>
              <a:rPr lang="en-GB" altLang="en-US">
                <a:solidFill>
                  <a:schemeClr val="tx1"/>
                </a:solidFill>
              </a:rPr>
              <a:t> or </a:t>
            </a:r>
            <a:r>
              <a:rPr lang="en-GB" altLang="en-US" b="1">
                <a:solidFill>
                  <a:schemeClr val="tx1"/>
                </a:solidFill>
              </a:rPr>
              <a:t>independent</a:t>
            </a:r>
            <a:r>
              <a:rPr lang="en-GB" altLang="en-US">
                <a:solidFill>
                  <a:schemeClr val="tx1"/>
                </a:solidFill>
              </a:rPr>
              <a:t> clause.</a:t>
            </a:r>
            <a:endParaRPr lang="en-GB" altLang="en-US" sz="2000">
              <a:solidFill>
                <a:schemeClr val="tx1"/>
              </a:solidFill>
            </a:endParaRPr>
          </a:p>
        </p:txBody>
      </p:sp>
      <p:sp>
        <p:nvSpPr>
          <p:cNvPr id="8" name="Rectangle 7">
            <a:extLst>
              <a:ext uri="{FF2B5EF4-FFF2-40B4-BE49-F238E27FC236}">
                <a16:creationId xmlns:a16="http://schemas.microsoft.com/office/drawing/2014/main" id="{897532D2-F4CE-4429-9481-AD8E9EB0E2E9}"/>
              </a:ext>
            </a:extLst>
          </p:cNvPr>
          <p:cNvSpPr>
            <a:spLocks noChangeArrowheads="1"/>
          </p:cNvSpPr>
          <p:nvPr/>
        </p:nvSpPr>
        <p:spPr bwMode="auto">
          <a:xfrm>
            <a:off x="755650" y="3271838"/>
            <a:ext cx="7632700" cy="833437"/>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Can you spot the subjects and the verbs in these main/independent clauses?</a:t>
            </a:r>
          </a:p>
        </p:txBody>
      </p:sp>
      <p:sp>
        <p:nvSpPr>
          <p:cNvPr id="9" name="Rectangle 8">
            <a:extLst>
              <a:ext uri="{FF2B5EF4-FFF2-40B4-BE49-F238E27FC236}">
                <a16:creationId xmlns:a16="http://schemas.microsoft.com/office/drawing/2014/main" id="{3F66AE09-40B6-40D6-A561-6BD923E55499}"/>
              </a:ext>
            </a:extLst>
          </p:cNvPr>
          <p:cNvSpPr>
            <a:spLocks noChangeArrowheads="1"/>
          </p:cNvSpPr>
          <p:nvPr/>
        </p:nvSpPr>
        <p:spPr bwMode="auto">
          <a:xfrm>
            <a:off x="768350" y="4408488"/>
            <a:ext cx="7632700" cy="649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a:solidFill>
                  <a:schemeClr val="tx1"/>
                </a:solidFill>
              </a:rPr>
              <a:t>Samira likes football.</a:t>
            </a:r>
          </a:p>
        </p:txBody>
      </p:sp>
      <p:sp>
        <p:nvSpPr>
          <p:cNvPr id="10" name="Rectangle 9">
            <a:extLst>
              <a:ext uri="{FF2B5EF4-FFF2-40B4-BE49-F238E27FC236}">
                <a16:creationId xmlns:a16="http://schemas.microsoft.com/office/drawing/2014/main" id="{C80F0C78-5B9A-4B15-B9FC-D8DF61AEA1BF}"/>
              </a:ext>
            </a:extLst>
          </p:cNvPr>
          <p:cNvSpPr>
            <a:spLocks noChangeArrowheads="1"/>
          </p:cNvSpPr>
          <p:nvPr/>
        </p:nvSpPr>
        <p:spPr bwMode="auto">
          <a:xfrm>
            <a:off x="760413" y="5218113"/>
            <a:ext cx="7632700" cy="6477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a:solidFill>
                  <a:schemeClr val="tx1"/>
                </a:solidFill>
              </a:rPr>
              <a:t>Ben loves basketball.</a:t>
            </a:r>
          </a:p>
        </p:txBody>
      </p:sp>
      <p:sp>
        <p:nvSpPr>
          <p:cNvPr id="13" name="Rectangle 12">
            <a:extLst>
              <a:ext uri="{FF2B5EF4-FFF2-40B4-BE49-F238E27FC236}">
                <a16:creationId xmlns:a16="http://schemas.microsoft.com/office/drawing/2014/main" id="{5A29B0D3-DCA0-45CF-A808-8A1CC8B541CB}"/>
              </a:ext>
            </a:extLst>
          </p:cNvPr>
          <p:cNvSpPr>
            <a:spLocks noChangeArrowheads="1"/>
          </p:cNvSpPr>
          <p:nvPr/>
        </p:nvSpPr>
        <p:spPr bwMode="auto">
          <a:xfrm>
            <a:off x="755650" y="4408488"/>
            <a:ext cx="7632700" cy="649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078C2"/>
                </a:solidFill>
              </a:rPr>
              <a:t>Samira</a:t>
            </a:r>
            <a:r>
              <a:rPr lang="en-GB" altLang="en-US" sz="2800">
                <a:solidFill>
                  <a:schemeClr val="tx1"/>
                </a:solidFill>
              </a:rPr>
              <a:t> likes football.</a:t>
            </a:r>
          </a:p>
        </p:txBody>
      </p:sp>
      <p:sp>
        <p:nvSpPr>
          <p:cNvPr id="14" name="Rectangle 13">
            <a:extLst>
              <a:ext uri="{FF2B5EF4-FFF2-40B4-BE49-F238E27FC236}">
                <a16:creationId xmlns:a16="http://schemas.microsoft.com/office/drawing/2014/main" id="{BFDD2919-5E0E-4BE7-B019-140EACF5866D}"/>
              </a:ext>
            </a:extLst>
          </p:cNvPr>
          <p:cNvSpPr>
            <a:spLocks noChangeArrowheads="1"/>
          </p:cNvSpPr>
          <p:nvPr/>
        </p:nvSpPr>
        <p:spPr bwMode="auto">
          <a:xfrm>
            <a:off x="755650" y="5218113"/>
            <a:ext cx="7632700" cy="6477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078C2"/>
                </a:solidFill>
              </a:rPr>
              <a:t>Ben</a:t>
            </a:r>
            <a:r>
              <a:rPr lang="en-GB" altLang="en-US" sz="2800">
                <a:solidFill>
                  <a:schemeClr val="tx1"/>
                </a:solidFill>
              </a:rPr>
              <a:t> loves basketball.</a:t>
            </a:r>
          </a:p>
        </p:txBody>
      </p:sp>
      <p:sp>
        <p:nvSpPr>
          <p:cNvPr id="16" name="Rectangle 15">
            <a:extLst>
              <a:ext uri="{FF2B5EF4-FFF2-40B4-BE49-F238E27FC236}">
                <a16:creationId xmlns:a16="http://schemas.microsoft.com/office/drawing/2014/main" id="{9420F70A-DBA1-4B13-8A74-A11BB6A91CCF}"/>
              </a:ext>
            </a:extLst>
          </p:cNvPr>
          <p:cNvSpPr>
            <a:spLocks noChangeArrowheads="1"/>
          </p:cNvSpPr>
          <p:nvPr/>
        </p:nvSpPr>
        <p:spPr bwMode="auto">
          <a:xfrm>
            <a:off x="763588" y="4408488"/>
            <a:ext cx="7632700" cy="6492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078C2"/>
                </a:solidFill>
              </a:rPr>
              <a:t>Samira</a:t>
            </a:r>
            <a:r>
              <a:rPr lang="en-GB" altLang="en-US" sz="2800">
                <a:solidFill>
                  <a:schemeClr val="tx1"/>
                </a:solidFill>
              </a:rPr>
              <a:t> </a:t>
            </a:r>
            <a:r>
              <a:rPr lang="en-GB" altLang="en-US" sz="2800" b="1">
                <a:solidFill>
                  <a:srgbClr val="009541"/>
                </a:solidFill>
              </a:rPr>
              <a:t>likes</a:t>
            </a:r>
            <a:r>
              <a:rPr lang="en-GB" altLang="en-US" sz="2800">
                <a:solidFill>
                  <a:schemeClr val="tx1"/>
                </a:solidFill>
              </a:rPr>
              <a:t> football.</a:t>
            </a:r>
          </a:p>
        </p:txBody>
      </p:sp>
      <p:sp>
        <p:nvSpPr>
          <p:cNvPr id="17" name="Rectangle 16">
            <a:extLst>
              <a:ext uri="{FF2B5EF4-FFF2-40B4-BE49-F238E27FC236}">
                <a16:creationId xmlns:a16="http://schemas.microsoft.com/office/drawing/2014/main" id="{6881AFB5-9824-4DE4-AA0F-CD919CD90D10}"/>
              </a:ext>
            </a:extLst>
          </p:cNvPr>
          <p:cNvSpPr>
            <a:spLocks noChangeArrowheads="1"/>
          </p:cNvSpPr>
          <p:nvPr/>
        </p:nvSpPr>
        <p:spPr bwMode="auto">
          <a:xfrm>
            <a:off x="763588" y="5218113"/>
            <a:ext cx="7632700" cy="6477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078C2"/>
                </a:solidFill>
              </a:rPr>
              <a:t>Ben</a:t>
            </a:r>
            <a:r>
              <a:rPr lang="en-GB" altLang="en-US" sz="2800">
                <a:solidFill>
                  <a:schemeClr val="tx1"/>
                </a:solidFill>
              </a:rPr>
              <a:t> </a:t>
            </a:r>
            <a:r>
              <a:rPr lang="en-GB" altLang="en-US" sz="2800" b="1">
                <a:solidFill>
                  <a:srgbClr val="009541"/>
                </a:solidFill>
              </a:rPr>
              <a:t>loves</a:t>
            </a:r>
            <a:r>
              <a:rPr lang="en-GB" altLang="en-US" sz="2800">
                <a:solidFill>
                  <a:schemeClr val="tx1"/>
                </a:solidFill>
              </a:rPr>
              <a:t> basketball.</a:t>
            </a:r>
          </a:p>
        </p:txBody>
      </p:sp>
      <p:sp>
        <p:nvSpPr>
          <p:cNvPr id="15" name="Rectangle 14">
            <a:extLst>
              <a:ext uri="{FF2B5EF4-FFF2-40B4-BE49-F238E27FC236}">
                <a16:creationId xmlns:a16="http://schemas.microsoft.com/office/drawing/2014/main" id="{F64ECF91-496E-4824-817F-B886630AA487}"/>
              </a:ext>
            </a:extLst>
          </p:cNvPr>
          <p:cNvSpPr>
            <a:spLocks noChangeArrowheads="1"/>
          </p:cNvSpPr>
          <p:nvPr/>
        </p:nvSpPr>
        <p:spPr bwMode="auto">
          <a:xfrm>
            <a:off x="768350" y="4800600"/>
            <a:ext cx="1774825" cy="514350"/>
          </a:xfrm>
          <a:prstGeom prst="rect">
            <a:avLst/>
          </a:prstGeom>
          <a:solidFill>
            <a:srgbClr val="0078C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rPr>
              <a:t>subject</a:t>
            </a:r>
          </a:p>
        </p:txBody>
      </p:sp>
      <p:sp>
        <p:nvSpPr>
          <p:cNvPr id="18" name="Rectangle 17">
            <a:extLst>
              <a:ext uri="{FF2B5EF4-FFF2-40B4-BE49-F238E27FC236}">
                <a16:creationId xmlns:a16="http://schemas.microsoft.com/office/drawing/2014/main" id="{2782AE92-1898-4848-856D-8CCEB2B115C4}"/>
              </a:ext>
            </a:extLst>
          </p:cNvPr>
          <p:cNvSpPr>
            <a:spLocks noChangeArrowheads="1"/>
          </p:cNvSpPr>
          <p:nvPr/>
        </p:nvSpPr>
        <p:spPr bwMode="auto">
          <a:xfrm>
            <a:off x="6616700" y="4800600"/>
            <a:ext cx="1773238" cy="514350"/>
          </a:xfrm>
          <a:prstGeom prst="rect">
            <a:avLst/>
          </a:prstGeom>
          <a:solidFill>
            <a:srgbClr val="0095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b="1">
                <a:solidFill>
                  <a:schemeClr val="bg1"/>
                </a:solidFill>
              </a:rPr>
              <a:t>verb</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par>
                          <p:cTn id="13" fill="hold" nodeType="afterGroup">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nodeType="afterGroup">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par>
                          <p:cTn id="26" fill="hold" nodeType="afterGroup">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par>
                          <p:cTn id="30" fill="hold" nodeType="afterGroup">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childTnLst>
                          </p:cTn>
                        </p:par>
                        <p:par>
                          <p:cTn id="39" fill="hold" nodeType="afterGroup">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par>
                          <p:cTn id="43" fill="hold" nodeType="afterGroup">
                            <p:stCondLst>
                              <p:cond delay="1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3" grpId="0" animBg="1"/>
      <p:bldP spid="14" grpId="0" animBg="1"/>
      <p:bldP spid="16" grpId="0" animBg="1"/>
      <p:bldP spid="17" grpId="0" animBg="1"/>
      <p:bldP spid="15"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9926EB64-AB86-477E-9BCE-DF8A14E87520}"/>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Getting Started</a:t>
            </a:r>
          </a:p>
        </p:txBody>
      </p:sp>
      <p:sp>
        <p:nvSpPr>
          <p:cNvPr id="11267" name="Rectangle 4">
            <a:extLst>
              <a:ext uri="{FF2B5EF4-FFF2-40B4-BE49-F238E27FC236}">
                <a16:creationId xmlns:a16="http://schemas.microsoft.com/office/drawing/2014/main" id="{F9192D76-4231-4288-9C3D-0E204AAEDBAA}"/>
              </a:ext>
            </a:extLst>
          </p:cNvPr>
          <p:cNvSpPr>
            <a:spLocks noChangeArrowheads="1"/>
          </p:cNvSpPr>
          <p:nvPr/>
        </p:nvSpPr>
        <p:spPr bwMode="auto">
          <a:xfrm>
            <a:off x="755650" y="1350963"/>
            <a:ext cx="7632700"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Both of these main/independent clauses make sense on their own.</a:t>
            </a:r>
          </a:p>
        </p:txBody>
      </p:sp>
      <p:pic>
        <p:nvPicPr>
          <p:cNvPr id="11268" name="Picture 1">
            <a:extLst>
              <a:ext uri="{FF2B5EF4-FFF2-40B4-BE49-F238E27FC236}">
                <a16:creationId xmlns:a16="http://schemas.microsoft.com/office/drawing/2014/main" id="{49FAB5C6-31C5-40D1-86A9-E56ADF17258E}"/>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00" y="2166938"/>
            <a:ext cx="3008313" cy="153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3">
            <a:extLst>
              <a:ext uri="{FF2B5EF4-FFF2-40B4-BE49-F238E27FC236}">
                <a16:creationId xmlns:a16="http://schemas.microsoft.com/office/drawing/2014/main" id="{378D9CE4-17C7-47CB-9114-F4D25761BBD3}"/>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2575" y="2211388"/>
            <a:ext cx="3325813" cy="1474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Box 6">
            <a:extLst>
              <a:ext uri="{FF2B5EF4-FFF2-40B4-BE49-F238E27FC236}">
                <a16:creationId xmlns:a16="http://schemas.microsoft.com/office/drawing/2014/main" id="{8AF1743A-A742-4AB0-B572-E317E3442D2B}"/>
              </a:ext>
            </a:extLst>
          </p:cNvPr>
          <p:cNvSpPr txBox="1">
            <a:spLocks noChangeArrowheads="1"/>
          </p:cNvSpPr>
          <p:nvPr/>
        </p:nvSpPr>
        <p:spPr bwMode="auto">
          <a:xfrm>
            <a:off x="823913" y="2533650"/>
            <a:ext cx="20859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Samira likes football.</a:t>
            </a:r>
          </a:p>
        </p:txBody>
      </p:sp>
      <p:sp>
        <p:nvSpPr>
          <p:cNvPr id="11271" name="TextBox 18">
            <a:extLst>
              <a:ext uri="{FF2B5EF4-FFF2-40B4-BE49-F238E27FC236}">
                <a16:creationId xmlns:a16="http://schemas.microsoft.com/office/drawing/2014/main" id="{5035075F-F1AB-4776-B11C-1DE6DBAEBC84}"/>
              </a:ext>
            </a:extLst>
          </p:cNvPr>
          <p:cNvSpPr txBox="1">
            <a:spLocks noChangeArrowheads="1"/>
          </p:cNvSpPr>
          <p:nvPr/>
        </p:nvSpPr>
        <p:spPr bwMode="auto">
          <a:xfrm>
            <a:off x="6302375" y="2566988"/>
            <a:ext cx="20859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400">
                <a:solidFill>
                  <a:schemeClr val="bg1"/>
                </a:solidFill>
              </a:rPr>
              <a:t>Ben loves basketball.</a:t>
            </a:r>
          </a:p>
        </p:txBody>
      </p:sp>
      <p:grpSp>
        <p:nvGrpSpPr>
          <p:cNvPr id="11" name="Group 10">
            <a:extLst>
              <a:ext uri="{FF2B5EF4-FFF2-40B4-BE49-F238E27FC236}">
                <a16:creationId xmlns:a16="http://schemas.microsoft.com/office/drawing/2014/main" id="{E2B6B541-7254-4317-AC14-96846AE19E5A}"/>
              </a:ext>
            </a:extLst>
          </p:cNvPr>
          <p:cNvGrpSpPr>
            <a:grpSpLocks/>
          </p:cNvGrpSpPr>
          <p:nvPr/>
        </p:nvGrpSpPr>
        <p:grpSpPr bwMode="auto">
          <a:xfrm>
            <a:off x="2905125" y="2192338"/>
            <a:ext cx="3324225" cy="1481137"/>
            <a:chOff x="2904673" y="1936059"/>
            <a:chExt cx="3325124" cy="1480371"/>
          </a:xfrm>
        </p:grpSpPr>
        <p:pic>
          <p:nvPicPr>
            <p:cNvPr id="11274" name="Picture 2">
              <a:extLst>
                <a:ext uri="{FF2B5EF4-FFF2-40B4-BE49-F238E27FC236}">
                  <a16:creationId xmlns:a16="http://schemas.microsoft.com/office/drawing/2014/main" id="{BA8ED985-0E79-4C6A-BD93-EEA0BFF41258}"/>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5" name="TextBox 19">
              <a:extLst>
                <a:ext uri="{FF2B5EF4-FFF2-40B4-BE49-F238E27FC236}">
                  <a16:creationId xmlns:a16="http://schemas.microsoft.com/office/drawing/2014/main" id="{F0AA8839-61F8-4BB3-B113-AD534BAD4A54}"/>
                </a:ext>
              </a:extLst>
            </p:cNvPr>
            <p:cNvSpPr txBox="1">
              <a:spLocks noChangeArrowheads="1"/>
            </p:cNvSpPr>
            <p:nvPr/>
          </p:nvSpPr>
          <p:spPr bwMode="auto">
            <a:xfrm>
              <a:off x="3529213" y="2445411"/>
              <a:ext cx="20855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and</a:t>
              </a:r>
            </a:p>
          </p:txBody>
        </p:sp>
      </p:grpSp>
      <p:sp>
        <p:nvSpPr>
          <p:cNvPr id="23" name="Rectangle 22">
            <a:extLst>
              <a:ext uri="{FF2B5EF4-FFF2-40B4-BE49-F238E27FC236}">
                <a16:creationId xmlns:a16="http://schemas.microsoft.com/office/drawing/2014/main" id="{0CBCE8FB-18B1-4EAB-9D3F-8A6D3E261391}"/>
              </a:ext>
            </a:extLst>
          </p:cNvPr>
          <p:cNvSpPr>
            <a:spLocks noChangeArrowheads="1"/>
          </p:cNvSpPr>
          <p:nvPr/>
        </p:nvSpPr>
        <p:spPr bwMode="auto">
          <a:xfrm>
            <a:off x="750888" y="4148138"/>
            <a:ext cx="7632700" cy="884237"/>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When we link them together with a co-ordinating conjunction, they form a compound sentence.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nodeType="afterGroup">
                            <p:stCondLst>
                              <p:cond delay="500"/>
                            </p:stCondLst>
                            <p:childTnLst>
                              <p:par>
                                <p:cTn id="9" presetID="10" presetClass="entr" presetSubtype="0" fill="hold" nodeType="afterEffect">
                                  <p:stCondLst>
                                    <p:cond delay="50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C32ED030-1FB3-4B24-97E0-FB45AA15A7F1}"/>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Getting Started</a:t>
            </a:r>
          </a:p>
        </p:txBody>
      </p:sp>
      <p:sp>
        <p:nvSpPr>
          <p:cNvPr id="12291" name="Rectangle 4">
            <a:extLst>
              <a:ext uri="{FF2B5EF4-FFF2-40B4-BE49-F238E27FC236}">
                <a16:creationId xmlns:a16="http://schemas.microsoft.com/office/drawing/2014/main" id="{456554F5-A544-4F12-AFEE-9CFFA8FC5DFB}"/>
              </a:ext>
            </a:extLst>
          </p:cNvPr>
          <p:cNvSpPr>
            <a:spLocks noChangeArrowheads="1"/>
          </p:cNvSpPr>
          <p:nvPr/>
        </p:nvSpPr>
        <p:spPr bwMode="auto">
          <a:xfrm>
            <a:off x="755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There are seven co-ordinating conjunctions that we can remember using the mnemonic ‘FANBOYS’.</a:t>
            </a:r>
          </a:p>
        </p:txBody>
      </p:sp>
      <p:grpSp>
        <p:nvGrpSpPr>
          <p:cNvPr id="6" name="Group 5">
            <a:extLst>
              <a:ext uri="{FF2B5EF4-FFF2-40B4-BE49-F238E27FC236}">
                <a16:creationId xmlns:a16="http://schemas.microsoft.com/office/drawing/2014/main" id="{55403F36-BDD9-4C3E-8BB4-1DE0C50A0871}"/>
              </a:ext>
            </a:extLst>
          </p:cNvPr>
          <p:cNvGrpSpPr>
            <a:grpSpLocks/>
          </p:cNvGrpSpPr>
          <p:nvPr/>
        </p:nvGrpSpPr>
        <p:grpSpPr bwMode="auto">
          <a:xfrm>
            <a:off x="622300" y="3040063"/>
            <a:ext cx="3008313" cy="1530350"/>
            <a:chOff x="622372" y="2167718"/>
            <a:chExt cx="3008861" cy="1530647"/>
          </a:xfrm>
        </p:grpSpPr>
        <p:pic>
          <p:nvPicPr>
            <p:cNvPr id="12307" name="Picture 1">
              <a:extLst>
                <a:ext uri="{FF2B5EF4-FFF2-40B4-BE49-F238E27FC236}">
                  <a16:creationId xmlns:a16="http://schemas.microsoft.com/office/drawing/2014/main" id="{3CFCB268-14CB-42B6-BC5F-B0DC3FC7A920}"/>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8" name="TextBox 6">
              <a:extLst>
                <a:ext uri="{FF2B5EF4-FFF2-40B4-BE49-F238E27FC236}">
                  <a16:creationId xmlns:a16="http://schemas.microsoft.com/office/drawing/2014/main" id="{30F9D244-05DC-4952-8616-D21C77AE1E71}"/>
                </a:ext>
              </a:extLst>
            </p:cNvPr>
            <p:cNvSpPr txBox="1">
              <a:spLocks noChangeArrowheads="1"/>
            </p:cNvSpPr>
            <p:nvPr/>
          </p:nvSpPr>
          <p:spPr bwMode="auto">
            <a:xfrm>
              <a:off x="823864" y="253290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Samira likes football.</a:t>
              </a:r>
            </a:p>
          </p:txBody>
        </p:sp>
      </p:grpSp>
      <p:grpSp>
        <p:nvGrpSpPr>
          <p:cNvPr id="8" name="Group 7">
            <a:extLst>
              <a:ext uri="{FF2B5EF4-FFF2-40B4-BE49-F238E27FC236}">
                <a16:creationId xmlns:a16="http://schemas.microsoft.com/office/drawing/2014/main" id="{F775D099-0E7B-4605-81C9-499AB6AE20F3}"/>
              </a:ext>
            </a:extLst>
          </p:cNvPr>
          <p:cNvGrpSpPr>
            <a:grpSpLocks/>
          </p:cNvGrpSpPr>
          <p:nvPr/>
        </p:nvGrpSpPr>
        <p:grpSpPr bwMode="auto">
          <a:xfrm>
            <a:off x="5362575" y="3082925"/>
            <a:ext cx="3325813" cy="1474788"/>
            <a:chOff x="5363132" y="2211012"/>
            <a:chExt cx="3325123" cy="1474784"/>
          </a:xfrm>
        </p:grpSpPr>
        <p:pic>
          <p:nvPicPr>
            <p:cNvPr id="12305" name="Picture 3">
              <a:extLst>
                <a:ext uri="{FF2B5EF4-FFF2-40B4-BE49-F238E27FC236}">
                  <a16:creationId xmlns:a16="http://schemas.microsoft.com/office/drawing/2014/main" id="{63765129-6047-4A83-A69D-0377161E3B01}"/>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6" name="TextBox 18">
              <a:extLst>
                <a:ext uri="{FF2B5EF4-FFF2-40B4-BE49-F238E27FC236}">
                  <a16:creationId xmlns:a16="http://schemas.microsoft.com/office/drawing/2014/main" id="{2F3D3B29-7C62-4FDA-A202-5FEC1664128B}"/>
                </a:ext>
              </a:extLst>
            </p:cNvPr>
            <p:cNvSpPr txBox="1">
              <a:spLocks noChangeArrowheads="1"/>
            </p:cNvSpPr>
            <p:nvPr/>
          </p:nvSpPr>
          <p:spPr bwMode="auto">
            <a:xfrm>
              <a:off x="6302777" y="256678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400">
                  <a:solidFill>
                    <a:schemeClr val="bg1"/>
                  </a:solidFill>
                </a:rPr>
                <a:t>Ben loves basketball.</a:t>
              </a:r>
            </a:p>
          </p:txBody>
        </p:sp>
      </p:grpSp>
      <p:grpSp>
        <p:nvGrpSpPr>
          <p:cNvPr id="11" name="Group 10">
            <a:extLst>
              <a:ext uri="{FF2B5EF4-FFF2-40B4-BE49-F238E27FC236}">
                <a16:creationId xmlns:a16="http://schemas.microsoft.com/office/drawing/2014/main" id="{635FD09E-BA34-4F97-97C0-8530C0C41A20}"/>
              </a:ext>
            </a:extLst>
          </p:cNvPr>
          <p:cNvGrpSpPr>
            <a:grpSpLocks/>
          </p:cNvGrpSpPr>
          <p:nvPr/>
        </p:nvGrpSpPr>
        <p:grpSpPr bwMode="auto">
          <a:xfrm>
            <a:off x="2905125" y="3063875"/>
            <a:ext cx="3324225" cy="1481138"/>
            <a:chOff x="2904673" y="1936059"/>
            <a:chExt cx="3325124" cy="1480371"/>
          </a:xfrm>
        </p:grpSpPr>
        <p:pic>
          <p:nvPicPr>
            <p:cNvPr id="12303" name="Picture 2">
              <a:extLst>
                <a:ext uri="{FF2B5EF4-FFF2-40B4-BE49-F238E27FC236}">
                  <a16:creationId xmlns:a16="http://schemas.microsoft.com/office/drawing/2014/main" id="{10EDCEAA-8056-4266-B99E-F819D313FE77}"/>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4" name="TextBox 19">
              <a:extLst>
                <a:ext uri="{FF2B5EF4-FFF2-40B4-BE49-F238E27FC236}">
                  <a16:creationId xmlns:a16="http://schemas.microsoft.com/office/drawing/2014/main" id="{2349F5E6-E2A0-49F3-A268-202CDE197A78}"/>
                </a:ext>
              </a:extLst>
            </p:cNvPr>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6000">
                  <a:solidFill>
                    <a:schemeClr val="bg1"/>
                  </a:solidFill>
                </a:rPr>
                <a:t>?</a:t>
              </a:r>
            </a:p>
          </p:txBody>
        </p:sp>
      </p:grpSp>
      <p:sp>
        <p:nvSpPr>
          <p:cNvPr id="23" name="Rectangle 22">
            <a:extLst>
              <a:ext uri="{FF2B5EF4-FFF2-40B4-BE49-F238E27FC236}">
                <a16:creationId xmlns:a16="http://schemas.microsoft.com/office/drawing/2014/main" id="{EAF9A69D-91B2-4105-9DEE-F7759660738F}"/>
              </a:ext>
            </a:extLst>
          </p:cNvPr>
          <p:cNvSpPr>
            <a:spLocks noChangeArrowheads="1"/>
          </p:cNvSpPr>
          <p:nvPr/>
        </p:nvSpPr>
        <p:spPr bwMode="auto">
          <a:xfrm>
            <a:off x="750888" y="4897438"/>
            <a:ext cx="7632700" cy="957262"/>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400">
                <a:solidFill>
                  <a:schemeClr val="tx1"/>
                </a:solidFill>
              </a:rPr>
              <a:t>Which other co-ordinating conjunctions could be used to link these two main/independent clauses?</a:t>
            </a:r>
          </a:p>
        </p:txBody>
      </p:sp>
      <p:sp>
        <p:nvSpPr>
          <p:cNvPr id="14" name="Rectangle 13">
            <a:extLst>
              <a:ext uri="{FF2B5EF4-FFF2-40B4-BE49-F238E27FC236}">
                <a16:creationId xmlns:a16="http://schemas.microsoft.com/office/drawing/2014/main" id="{E1DFFE61-495E-44EF-948A-41CDB342DDE4}"/>
              </a:ext>
            </a:extLst>
          </p:cNvPr>
          <p:cNvSpPr>
            <a:spLocks noChangeArrowheads="1"/>
          </p:cNvSpPr>
          <p:nvPr/>
        </p:nvSpPr>
        <p:spPr bwMode="auto">
          <a:xfrm>
            <a:off x="2005013" y="2219325"/>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BE0928"/>
                </a:solidFill>
              </a:rPr>
              <a:t>for</a:t>
            </a:r>
          </a:p>
        </p:txBody>
      </p:sp>
      <p:sp>
        <p:nvSpPr>
          <p:cNvPr id="16" name="Rectangle 15">
            <a:extLst>
              <a:ext uri="{FF2B5EF4-FFF2-40B4-BE49-F238E27FC236}">
                <a16:creationId xmlns:a16="http://schemas.microsoft.com/office/drawing/2014/main" id="{56165759-03F0-42C5-91DA-B45DE90ABF94}"/>
              </a:ext>
            </a:extLst>
          </p:cNvPr>
          <p:cNvSpPr>
            <a:spLocks noChangeArrowheads="1"/>
          </p:cNvSpPr>
          <p:nvPr/>
        </p:nvSpPr>
        <p:spPr bwMode="auto">
          <a:xfrm>
            <a:off x="2738438" y="2219325"/>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F08213"/>
                </a:solidFill>
              </a:rPr>
              <a:t>and</a:t>
            </a:r>
          </a:p>
        </p:txBody>
      </p:sp>
      <p:sp>
        <p:nvSpPr>
          <p:cNvPr id="17" name="Rectangle 16">
            <a:extLst>
              <a:ext uri="{FF2B5EF4-FFF2-40B4-BE49-F238E27FC236}">
                <a16:creationId xmlns:a16="http://schemas.microsoft.com/office/drawing/2014/main" id="{2BC33884-5601-45FC-BA78-16B48670ACDA}"/>
              </a:ext>
            </a:extLst>
          </p:cNvPr>
          <p:cNvSpPr>
            <a:spLocks noChangeArrowheads="1"/>
          </p:cNvSpPr>
          <p:nvPr/>
        </p:nvSpPr>
        <p:spPr bwMode="auto">
          <a:xfrm>
            <a:off x="3470275" y="2219325"/>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FAB001"/>
                </a:solidFill>
              </a:rPr>
              <a:t>nor</a:t>
            </a:r>
          </a:p>
        </p:txBody>
      </p:sp>
      <p:sp>
        <p:nvSpPr>
          <p:cNvPr id="18" name="Rectangle 17">
            <a:extLst>
              <a:ext uri="{FF2B5EF4-FFF2-40B4-BE49-F238E27FC236}">
                <a16:creationId xmlns:a16="http://schemas.microsoft.com/office/drawing/2014/main" id="{4603422A-7E5A-4BD6-9C6A-E23AED5648A0}"/>
              </a:ext>
            </a:extLst>
          </p:cNvPr>
          <p:cNvSpPr>
            <a:spLocks noChangeArrowheads="1"/>
          </p:cNvSpPr>
          <p:nvPr/>
        </p:nvSpPr>
        <p:spPr bwMode="auto">
          <a:xfrm>
            <a:off x="4203700" y="2219325"/>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87BE2F"/>
                </a:solidFill>
              </a:rPr>
              <a:t>but</a:t>
            </a:r>
          </a:p>
        </p:txBody>
      </p:sp>
      <p:sp>
        <p:nvSpPr>
          <p:cNvPr id="22" name="Rectangle 21">
            <a:extLst>
              <a:ext uri="{FF2B5EF4-FFF2-40B4-BE49-F238E27FC236}">
                <a16:creationId xmlns:a16="http://schemas.microsoft.com/office/drawing/2014/main" id="{75A054C9-862D-4065-8FC7-487AA1E11905}"/>
              </a:ext>
            </a:extLst>
          </p:cNvPr>
          <p:cNvSpPr>
            <a:spLocks noChangeArrowheads="1"/>
          </p:cNvSpPr>
          <p:nvPr/>
        </p:nvSpPr>
        <p:spPr bwMode="auto">
          <a:xfrm>
            <a:off x="4937125" y="2219325"/>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00A7E6"/>
                </a:solidFill>
              </a:rPr>
              <a:t>or</a:t>
            </a:r>
          </a:p>
        </p:txBody>
      </p:sp>
      <p:sp>
        <p:nvSpPr>
          <p:cNvPr id="24" name="Rectangle 23">
            <a:extLst>
              <a:ext uri="{FF2B5EF4-FFF2-40B4-BE49-F238E27FC236}">
                <a16:creationId xmlns:a16="http://schemas.microsoft.com/office/drawing/2014/main" id="{186AAE7A-97DE-47AE-A898-5E3091CE55E8}"/>
              </a:ext>
            </a:extLst>
          </p:cNvPr>
          <p:cNvSpPr>
            <a:spLocks noChangeArrowheads="1"/>
          </p:cNvSpPr>
          <p:nvPr/>
        </p:nvSpPr>
        <p:spPr bwMode="auto">
          <a:xfrm>
            <a:off x="5668963" y="2219325"/>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653B8F"/>
                </a:solidFill>
              </a:rPr>
              <a:t>yet</a:t>
            </a:r>
          </a:p>
        </p:txBody>
      </p:sp>
      <p:sp>
        <p:nvSpPr>
          <p:cNvPr id="25" name="Rectangle 24">
            <a:extLst>
              <a:ext uri="{FF2B5EF4-FFF2-40B4-BE49-F238E27FC236}">
                <a16:creationId xmlns:a16="http://schemas.microsoft.com/office/drawing/2014/main" id="{2EF19928-58FF-4FA9-A2D1-ED160475054C}"/>
              </a:ext>
            </a:extLst>
          </p:cNvPr>
          <p:cNvSpPr>
            <a:spLocks noChangeArrowheads="1"/>
          </p:cNvSpPr>
          <p:nvPr/>
        </p:nvSpPr>
        <p:spPr bwMode="auto">
          <a:xfrm>
            <a:off x="6402388" y="2219325"/>
            <a:ext cx="7334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rgbClr val="8D358B"/>
                </a:solidFill>
              </a:rPr>
              <a:t>so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par>
                                <p:cTn id="37" presetID="10" presetClass="entr" presetSubtype="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par>
                                <p:cTn id="40" presetID="10" presetClass="entr" presetSubtype="0"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nodeType="afterGroup">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4" grpId="0"/>
      <p:bldP spid="16" grpId="0"/>
      <p:bldP spid="17" grpId="0"/>
      <p:bldP spid="18" grpId="0"/>
      <p:bldP spid="22"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8D7CA73F-2846-4EFD-8711-002C3070ABB6}"/>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Next Steps</a:t>
            </a:r>
          </a:p>
        </p:txBody>
      </p:sp>
      <p:grpSp>
        <p:nvGrpSpPr>
          <p:cNvPr id="13315" name="Group 5">
            <a:extLst>
              <a:ext uri="{FF2B5EF4-FFF2-40B4-BE49-F238E27FC236}">
                <a16:creationId xmlns:a16="http://schemas.microsoft.com/office/drawing/2014/main" id="{B2EF9F2D-6B9A-4FC5-8D89-9635C8112DBC}"/>
              </a:ext>
            </a:extLst>
          </p:cNvPr>
          <p:cNvGrpSpPr>
            <a:grpSpLocks/>
          </p:cNvGrpSpPr>
          <p:nvPr/>
        </p:nvGrpSpPr>
        <p:grpSpPr bwMode="auto">
          <a:xfrm>
            <a:off x="622300" y="2297113"/>
            <a:ext cx="3008313" cy="1530350"/>
            <a:chOff x="622372" y="2167718"/>
            <a:chExt cx="3008861" cy="1530647"/>
          </a:xfrm>
        </p:grpSpPr>
        <p:pic>
          <p:nvPicPr>
            <p:cNvPr id="13332" name="Picture 1">
              <a:extLst>
                <a:ext uri="{FF2B5EF4-FFF2-40B4-BE49-F238E27FC236}">
                  <a16:creationId xmlns:a16="http://schemas.microsoft.com/office/drawing/2014/main" id="{F6F88332-58CF-40EC-8021-1C4629564BD6}"/>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33" name="TextBox 6">
              <a:extLst>
                <a:ext uri="{FF2B5EF4-FFF2-40B4-BE49-F238E27FC236}">
                  <a16:creationId xmlns:a16="http://schemas.microsoft.com/office/drawing/2014/main" id="{8A67A29F-404E-438B-92E7-6F0C51850B9D}"/>
                </a:ext>
              </a:extLst>
            </p:cNvPr>
            <p:cNvSpPr txBox="1">
              <a:spLocks noChangeArrowheads="1"/>
            </p:cNvSpPr>
            <p:nvPr/>
          </p:nvSpPr>
          <p:spPr bwMode="auto">
            <a:xfrm>
              <a:off x="823864" y="253290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It was time for maths.</a:t>
              </a:r>
            </a:p>
          </p:txBody>
        </p:sp>
      </p:grpSp>
      <p:grpSp>
        <p:nvGrpSpPr>
          <p:cNvPr id="13316" name="Group 7">
            <a:extLst>
              <a:ext uri="{FF2B5EF4-FFF2-40B4-BE49-F238E27FC236}">
                <a16:creationId xmlns:a16="http://schemas.microsoft.com/office/drawing/2014/main" id="{CD8C8C8B-CB0C-4B50-BA6D-8DDA546206AF}"/>
              </a:ext>
            </a:extLst>
          </p:cNvPr>
          <p:cNvGrpSpPr>
            <a:grpSpLocks/>
          </p:cNvGrpSpPr>
          <p:nvPr/>
        </p:nvGrpSpPr>
        <p:grpSpPr bwMode="auto">
          <a:xfrm>
            <a:off x="5362575" y="2339975"/>
            <a:ext cx="3325813" cy="1474788"/>
            <a:chOff x="5363132" y="2211012"/>
            <a:chExt cx="3325123" cy="1474784"/>
          </a:xfrm>
        </p:grpSpPr>
        <p:pic>
          <p:nvPicPr>
            <p:cNvPr id="13330" name="Picture 3">
              <a:extLst>
                <a:ext uri="{FF2B5EF4-FFF2-40B4-BE49-F238E27FC236}">
                  <a16:creationId xmlns:a16="http://schemas.microsoft.com/office/drawing/2014/main" id="{ED8FDA1B-2EE5-43E6-ACAB-B564A3CB0A8C}"/>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31" name="TextBox 18">
              <a:extLst>
                <a:ext uri="{FF2B5EF4-FFF2-40B4-BE49-F238E27FC236}">
                  <a16:creationId xmlns:a16="http://schemas.microsoft.com/office/drawing/2014/main" id="{9C76733D-BA6E-42B6-814D-203CE76F4EAD}"/>
                </a:ext>
              </a:extLst>
            </p:cNvPr>
            <p:cNvSpPr txBox="1">
              <a:spLocks noChangeArrowheads="1"/>
            </p:cNvSpPr>
            <p:nvPr/>
          </p:nvSpPr>
          <p:spPr bwMode="auto">
            <a:xfrm>
              <a:off x="6302777" y="256678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400">
                  <a:solidFill>
                    <a:schemeClr val="bg1"/>
                  </a:solidFill>
                </a:rPr>
                <a:t>My pencil broke.</a:t>
              </a:r>
            </a:p>
          </p:txBody>
        </p:sp>
      </p:grpSp>
      <p:grpSp>
        <p:nvGrpSpPr>
          <p:cNvPr id="13317" name="Group 10">
            <a:extLst>
              <a:ext uri="{FF2B5EF4-FFF2-40B4-BE49-F238E27FC236}">
                <a16:creationId xmlns:a16="http://schemas.microsoft.com/office/drawing/2014/main" id="{4AF92BC1-AA39-402C-82A0-B691E3CFE77D}"/>
              </a:ext>
            </a:extLst>
          </p:cNvPr>
          <p:cNvGrpSpPr>
            <a:grpSpLocks/>
          </p:cNvGrpSpPr>
          <p:nvPr/>
        </p:nvGrpSpPr>
        <p:grpSpPr bwMode="auto">
          <a:xfrm>
            <a:off x="2905125" y="2322513"/>
            <a:ext cx="3324225" cy="1479550"/>
            <a:chOff x="2904673" y="1936059"/>
            <a:chExt cx="3325124" cy="1480371"/>
          </a:xfrm>
        </p:grpSpPr>
        <p:pic>
          <p:nvPicPr>
            <p:cNvPr id="13328" name="Picture 2">
              <a:extLst>
                <a:ext uri="{FF2B5EF4-FFF2-40B4-BE49-F238E27FC236}">
                  <a16:creationId xmlns:a16="http://schemas.microsoft.com/office/drawing/2014/main" id="{D48C63E9-DB27-4088-8612-EDF234B012E3}"/>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9" name="TextBox 19">
              <a:extLst>
                <a:ext uri="{FF2B5EF4-FFF2-40B4-BE49-F238E27FC236}">
                  <a16:creationId xmlns:a16="http://schemas.microsoft.com/office/drawing/2014/main" id="{D7B96F90-1D32-4C4D-9861-5945F95E7E89}"/>
                </a:ext>
              </a:extLst>
            </p:cNvPr>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6000">
                  <a:solidFill>
                    <a:schemeClr val="bg1"/>
                  </a:solidFill>
                </a:rPr>
                <a:t>?</a:t>
              </a:r>
            </a:p>
          </p:txBody>
        </p:sp>
      </p:grpSp>
      <p:sp>
        <p:nvSpPr>
          <p:cNvPr id="23" name="Rectangle 22">
            <a:extLst>
              <a:ext uri="{FF2B5EF4-FFF2-40B4-BE49-F238E27FC236}">
                <a16:creationId xmlns:a16="http://schemas.microsoft.com/office/drawing/2014/main" id="{757F9199-C94F-4B99-B988-AD2C8594F963}"/>
              </a:ext>
            </a:extLst>
          </p:cNvPr>
          <p:cNvSpPr>
            <a:spLocks noChangeArrowheads="1"/>
          </p:cNvSpPr>
          <p:nvPr/>
        </p:nvSpPr>
        <p:spPr bwMode="auto">
          <a:xfrm>
            <a:off x="750888" y="3919538"/>
            <a:ext cx="7632700" cy="835025"/>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Which co-ordinating conjunctions could be used to link these two main/independent clauses to create a compound sentence? </a:t>
            </a:r>
          </a:p>
        </p:txBody>
      </p:sp>
      <p:sp>
        <p:nvSpPr>
          <p:cNvPr id="13319" name="Rectangle 13">
            <a:extLst>
              <a:ext uri="{FF2B5EF4-FFF2-40B4-BE49-F238E27FC236}">
                <a16:creationId xmlns:a16="http://schemas.microsoft.com/office/drawing/2014/main" id="{3BE3525C-5196-41E6-8780-05A49C9D7BA5}"/>
              </a:ext>
            </a:extLst>
          </p:cNvPr>
          <p:cNvSpPr>
            <a:spLocks noChangeArrowheads="1"/>
          </p:cNvSpPr>
          <p:nvPr/>
        </p:nvSpPr>
        <p:spPr bwMode="auto">
          <a:xfrm>
            <a:off x="1498600" y="1403350"/>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for</a:t>
            </a:r>
          </a:p>
        </p:txBody>
      </p:sp>
      <p:sp>
        <p:nvSpPr>
          <p:cNvPr id="13320" name="Rectangle 15">
            <a:extLst>
              <a:ext uri="{FF2B5EF4-FFF2-40B4-BE49-F238E27FC236}">
                <a16:creationId xmlns:a16="http://schemas.microsoft.com/office/drawing/2014/main" id="{221CD8EC-4D02-4337-8487-D747FB99D0AB}"/>
              </a:ext>
            </a:extLst>
          </p:cNvPr>
          <p:cNvSpPr>
            <a:spLocks noChangeArrowheads="1"/>
          </p:cNvSpPr>
          <p:nvPr/>
        </p:nvSpPr>
        <p:spPr bwMode="auto">
          <a:xfrm>
            <a:off x="2401888" y="1403350"/>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and</a:t>
            </a:r>
          </a:p>
        </p:txBody>
      </p:sp>
      <p:sp>
        <p:nvSpPr>
          <p:cNvPr id="13321" name="Rectangle 16">
            <a:extLst>
              <a:ext uri="{FF2B5EF4-FFF2-40B4-BE49-F238E27FC236}">
                <a16:creationId xmlns:a16="http://schemas.microsoft.com/office/drawing/2014/main" id="{04D91103-357F-4002-A802-F4DC14B05CED}"/>
              </a:ext>
            </a:extLst>
          </p:cNvPr>
          <p:cNvSpPr>
            <a:spLocks noChangeArrowheads="1"/>
          </p:cNvSpPr>
          <p:nvPr/>
        </p:nvSpPr>
        <p:spPr bwMode="auto">
          <a:xfrm>
            <a:off x="3306763" y="1412875"/>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nor</a:t>
            </a:r>
          </a:p>
        </p:txBody>
      </p:sp>
      <p:sp>
        <p:nvSpPr>
          <p:cNvPr id="13322" name="Rectangle 17">
            <a:extLst>
              <a:ext uri="{FF2B5EF4-FFF2-40B4-BE49-F238E27FC236}">
                <a16:creationId xmlns:a16="http://schemas.microsoft.com/office/drawing/2014/main" id="{CAD5C70A-178F-4EC0-A117-8DD3B40CC447}"/>
              </a:ext>
            </a:extLst>
          </p:cNvPr>
          <p:cNvSpPr>
            <a:spLocks noChangeArrowheads="1"/>
          </p:cNvSpPr>
          <p:nvPr/>
        </p:nvSpPr>
        <p:spPr bwMode="auto">
          <a:xfrm>
            <a:off x="4210050" y="1403350"/>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but</a:t>
            </a:r>
          </a:p>
        </p:txBody>
      </p:sp>
      <p:sp>
        <p:nvSpPr>
          <p:cNvPr id="13323" name="Rectangle 21">
            <a:extLst>
              <a:ext uri="{FF2B5EF4-FFF2-40B4-BE49-F238E27FC236}">
                <a16:creationId xmlns:a16="http://schemas.microsoft.com/office/drawing/2014/main" id="{14B0284B-1DD9-45EA-94F1-75307EE4FA91}"/>
              </a:ext>
            </a:extLst>
          </p:cNvPr>
          <p:cNvSpPr>
            <a:spLocks noChangeArrowheads="1"/>
          </p:cNvSpPr>
          <p:nvPr/>
        </p:nvSpPr>
        <p:spPr bwMode="auto">
          <a:xfrm>
            <a:off x="5113338" y="1403350"/>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or</a:t>
            </a:r>
          </a:p>
        </p:txBody>
      </p:sp>
      <p:sp>
        <p:nvSpPr>
          <p:cNvPr id="13324" name="Rectangle 23">
            <a:extLst>
              <a:ext uri="{FF2B5EF4-FFF2-40B4-BE49-F238E27FC236}">
                <a16:creationId xmlns:a16="http://schemas.microsoft.com/office/drawing/2014/main" id="{0B3F3571-52A1-468D-B559-98383B618950}"/>
              </a:ext>
            </a:extLst>
          </p:cNvPr>
          <p:cNvSpPr>
            <a:spLocks noChangeArrowheads="1"/>
          </p:cNvSpPr>
          <p:nvPr/>
        </p:nvSpPr>
        <p:spPr bwMode="auto">
          <a:xfrm>
            <a:off x="6018213" y="1403350"/>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yet</a:t>
            </a:r>
          </a:p>
        </p:txBody>
      </p:sp>
      <p:sp>
        <p:nvSpPr>
          <p:cNvPr id="13325" name="Rectangle 24">
            <a:extLst>
              <a:ext uri="{FF2B5EF4-FFF2-40B4-BE49-F238E27FC236}">
                <a16:creationId xmlns:a16="http://schemas.microsoft.com/office/drawing/2014/main" id="{9A9C8054-51C1-49D6-942F-6DA4D4F27875}"/>
              </a:ext>
            </a:extLst>
          </p:cNvPr>
          <p:cNvSpPr>
            <a:spLocks noChangeArrowheads="1"/>
          </p:cNvSpPr>
          <p:nvPr/>
        </p:nvSpPr>
        <p:spPr bwMode="auto">
          <a:xfrm>
            <a:off x="6921500" y="1403350"/>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so</a:t>
            </a:r>
          </a:p>
        </p:txBody>
      </p:sp>
      <p:sp>
        <p:nvSpPr>
          <p:cNvPr id="26" name="Rectangle 25">
            <a:extLst>
              <a:ext uri="{FF2B5EF4-FFF2-40B4-BE49-F238E27FC236}">
                <a16:creationId xmlns:a16="http://schemas.microsoft.com/office/drawing/2014/main" id="{B31C42B3-70D7-4B32-958A-F01DF9E17F24}"/>
              </a:ext>
            </a:extLst>
          </p:cNvPr>
          <p:cNvSpPr>
            <a:spLocks noChangeArrowheads="1"/>
          </p:cNvSpPr>
          <p:nvPr/>
        </p:nvSpPr>
        <p:spPr bwMode="auto">
          <a:xfrm>
            <a:off x="760413" y="4849813"/>
            <a:ext cx="7632700" cy="525462"/>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Is there one that fits best? </a:t>
            </a:r>
          </a:p>
        </p:txBody>
      </p:sp>
      <p:sp>
        <p:nvSpPr>
          <p:cNvPr id="27" name="Rectangle 26">
            <a:extLst>
              <a:ext uri="{FF2B5EF4-FFF2-40B4-BE49-F238E27FC236}">
                <a16:creationId xmlns:a16="http://schemas.microsoft.com/office/drawing/2014/main" id="{F4F56C5E-BBBE-41DE-9BE6-2F513F0CA7FC}"/>
              </a:ext>
            </a:extLst>
          </p:cNvPr>
          <p:cNvSpPr>
            <a:spLocks noChangeArrowheads="1"/>
          </p:cNvSpPr>
          <p:nvPr/>
        </p:nvSpPr>
        <p:spPr bwMode="auto">
          <a:xfrm>
            <a:off x="750888" y="5470525"/>
            <a:ext cx="7632700" cy="525463"/>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Are some co-ordinating conjunctions easier to use than others?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6" grpId="0"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19F19DEE-5BCE-48C9-8F0F-BE424288F264}"/>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Next Steps</a:t>
            </a:r>
          </a:p>
        </p:txBody>
      </p:sp>
      <p:grpSp>
        <p:nvGrpSpPr>
          <p:cNvPr id="14339" name="Group 5">
            <a:extLst>
              <a:ext uri="{FF2B5EF4-FFF2-40B4-BE49-F238E27FC236}">
                <a16:creationId xmlns:a16="http://schemas.microsoft.com/office/drawing/2014/main" id="{F7046AE3-6FB5-49BD-A98D-5D9D28477B49}"/>
              </a:ext>
            </a:extLst>
          </p:cNvPr>
          <p:cNvGrpSpPr>
            <a:grpSpLocks/>
          </p:cNvGrpSpPr>
          <p:nvPr/>
        </p:nvGrpSpPr>
        <p:grpSpPr bwMode="auto">
          <a:xfrm>
            <a:off x="622300" y="2297113"/>
            <a:ext cx="3008313" cy="1530350"/>
            <a:chOff x="622372" y="2167718"/>
            <a:chExt cx="3008861" cy="1530647"/>
          </a:xfrm>
        </p:grpSpPr>
        <p:pic>
          <p:nvPicPr>
            <p:cNvPr id="14356" name="Picture 1">
              <a:extLst>
                <a:ext uri="{FF2B5EF4-FFF2-40B4-BE49-F238E27FC236}">
                  <a16:creationId xmlns:a16="http://schemas.microsoft.com/office/drawing/2014/main" id="{73AC6221-76D4-4758-BBCD-9A2485336AC3}"/>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7" name="TextBox 6">
              <a:extLst>
                <a:ext uri="{FF2B5EF4-FFF2-40B4-BE49-F238E27FC236}">
                  <a16:creationId xmlns:a16="http://schemas.microsoft.com/office/drawing/2014/main" id="{095DCA48-017C-41AC-B33C-BFE2F4B216A6}"/>
                </a:ext>
              </a:extLst>
            </p:cNvPr>
            <p:cNvSpPr txBox="1">
              <a:spLocks noChangeArrowheads="1"/>
            </p:cNvSpPr>
            <p:nvPr/>
          </p:nvSpPr>
          <p:spPr bwMode="auto">
            <a:xfrm>
              <a:off x="823864" y="253290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Luke had lots of friends.</a:t>
              </a:r>
            </a:p>
          </p:txBody>
        </p:sp>
      </p:grpSp>
      <p:grpSp>
        <p:nvGrpSpPr>
          <p:cNvPr id="14340" name="Group 7">
            <a:extLst>
              <a:ext uri="{FF2B5EF4-FFF2-40B4-BE49-F238E27FC236}">
                <a16:creationId xmlns:a16="http://schemas.microsoft.com/office/drawing/2014/main" id="{A0B55367-E3F5-4F84-BA3C-AA0B8078B469}"/>
              </a:ext>
            </a:extLst>
          </p:cNvPr>
          <p:cNvGrpSpPr>
            <a:grpSpLocks/>
          </p:cNvGrpSpPr>
          <p:nvPr/>
        </p:nvGrpSpPr>
        <p:grpSpPr bwMode="auto">
          <a:xfrm>
            <a:off x="5362575" y="2339975"/>
            <a:ext cx="3325813" cy="1474788"/>
            <a:chOff x="5363132" y="2211012"/>
            <a:chExt cx="3325123" cy="1474784"/>
          </a:xfrm>
        </p:grpSpPr>
        <p:pic>
          <p:nvPicPr>
            <p:cNvPr id="14354" name="Picture 3">
              <a:extLst>
                <a:ext uri="{FF2B5EF4-FFF2-40B4-BE49-F238E27FC236}">
                  <a16:creationId xmlns:a16="http://schemas.microsoft.com/office/drawing/2014/main" id="{90DCFAFE-D095-4BED-92EA-B993079E3012}"/>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5" name="TextBox 18">
              <a:extLst>
                <a:ext uri="{FF2B5EF4-FFF2-40B4-BE49-F238E27FC236}">
                  <a16:creationId xmlns:a16="http://schemas.microsoft.com/office/drawing/2014/main" id="{1FB45526-34E2-44E4-B9DB-6A37BCCB4769}"/>
                </a:ext>
              </a:extLst>
            </p:cNvPr>
            <p:cNvSpPr txBox="1">
              <a:spLocks noChangeArrowheads="1"/>
            </p:cNvSpPr>
            <p:nvPr/>
          </p:nvSpPr>
          <p:spPr bwMode="auto">
            <a:xfrm>
              <a:off x="6302777" y="2566785"/>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400">
                  <a:solidFill>
                    <a:schemeClr val="bg1"/>
                  </a:solidFill>
                </a:rPr>
                <a:t>He was a friendly boy.</a:t>
              </a:r>
            </a:p>
          </p:txBody>
        </p:sp>
      </p:grpSp>
      <p:grpSp>
        <p:nvGrpSpPr>
          <p:cNvPr id="14341" name="Group 10">
            <a:extLst>
              <a:ext uri="{FF2B5EF4-FFF2-40B4-BE49-F238E27FC236}">
                <a16:creationId xmlns:a16="http://schemas.microsoft.com/office/drawing/2014/main" id="{94684672-914A-4DB0-9E62-E054FE37C615}"/>
              </a:ext>
            </a:extLst>
          </p:cNvPr>
          <p:cNvGrpSpPr>
            <a:grpSpLocks/>
          </p:cNvGrpSpPr>
          <p:nvPr/>
        </p:nvGrpSpPr>
        <p:grpSpPr bwMode="auto">
          <a:xfrm>
            <a:off x="2905125" y="2322513"/>
            <a:ext cx="3324225" cy="1479550"/>
            <a:chOff x="2904673" y="1936059"/>
            <a:chExt cx="3325124" cy="1480371"/>
          </a:xfrm>
        </p:grpSpPr>
        <p:pic>
          <p:nvPicPr>
            <p:cNvPr id="14352" name="Picture 2">
              <a:extLst>
                <a:ext uri="{FF2B5EF4-FFF2-40B4-BE49-F238E27FC236}">
                  <a16:creationId xmlns:a16="http://schemas.microsoft.com/office/drawing/2014/main" id="{0ED04E87-E8D5-44C7-8822-5953B61C14A4}"/>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3" name="TextBox 19">
              <a:extLst>
                <a:ext uri="{FF2B5EF4-FFF2-40B4-BE49-F238E27FC236}">
                  <a16:creationId xmlns:a16="http://schemas.microsoft.com/office/drawing/2014/main" id="{8648F99C-76D4-4137-9F1D-252352951212}"/>
                </a:ext>
              </a:extLst>
            </p:cNvPr>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6000">
                  <a:solidFill>
                    <a:schemeClr val="bg1"/>
                  </a:solidFill>
                </a:rPr>
                <a:t>?</a:t>
              </a:r>
            </a:p>
          </p:txBody>
        </p:sp>
      </p:grpSp>
      <p:sp>
        <p:nvSpPr>
          <p:cNvPr id="14342" name="Rectangle 22">
            <a:extLst>
              <a:ext uri="{FF2B5EF4-FFF2-40B4-BE49-F238E27FC236}">
                <a16:creationId xmlns:a16="http://schemas.microsoft.com/office/drawing/2014/main" id="{A00F4445-97AF-4B12-B8EC-A4133D2380C6}"/>
              </a:ext>
            </a:extLst>
          </p:cNvPr>
          <p:cNvSpPr>
            <a:spLocks noChangeArrowheads="1"/>
          </p:cNvSpPr>
          <p:nvPr/>
        </p:nvSpPr>
        <p:spPr bwMode="auto">
          <a:xfrm>
            <a:off x="750888" y="3919538"/>
            <a:ext cx="7632700" cy="835025"/>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Which co-ordinating conjunctions could be used to link these two main/independent clauses to create a compound sentence? </a:t>
            </a:r>
          </a:p>
        </p:txBody>
      </p:sp>
      <p:sp>
        <p:nvSpPr>
          <p:cNvPr id="14343" name="Rectangle 13">
            <a:extLst>
              <a:ext uri="{FF2B5EF4-FFF2-40B4-BE49-F238E27FC236}">
                <a16:creationId xmlns:a16="http://schemas.microsoft.com/office/drawing/2014/main" id="{8FC72B02-CF56-4FDB-AF2E-CBE7B53C63CC}"/>
              </a:ext>
            </a:extLst>
          </p:cNvPr>
          <p:cNvSpPr>
            <a:spLocks noChangeArrowheads="1"/>
          </p:cNvSpPr>
          <p:nvPr/>
        </p:nvSpPr>
        <p:spPr bwMode="auto">
          <a:xfrm>
            <a:off x="1498600" y="1403350"/>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for</a:t>
            </a:r>
          </a:p>
        </p:txBody>
      </p:sp>
      <p:sp>
        <p:nvSpPr>
          <p:cNvPr id="14344" name="Rectangle 15">
            <a:extLst>
              <a:ext uri="{FF2B5EF4-FFF2-40B4-BE49-F238E27FC236}">
                <a16:creationId xmlns:a16="http://schemas.microsoft.com/office/drawing/2014/main" id="{5B2CAAD2-0F0D-4F0B-B77E-7EB69A8CC5F9}"/>
              </a:ext>
            </a:extLst>
          </p:cNvPr>
          <p:cNvSpPr>
            <a:spLocks noChangeArrowheads="1"/>
          </p:cNvSpPr>
          <p:nvPr/>
        </p:nvSpPr>
        <p:spPr bwMode="auto">
          <a:xfrm>
            <a:off x="2401888" y="1403350"/>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and</a:t>
            </a:r>
          </a:p>
        </p:txBody>
      </p:sp>
      <p:sp>
        <p:nvSpPr>
          <p:cNvPr id="14345" name="Rectangle 16">
            <a:extLst>
              <a:ext uri="{FF2B5EF4-FFF2-40B4-BE49-F238E27FC236}">
                <a16:creationId xmlns:a16="http://schemas.microsoft.com/office/drawing/2014/main" id="{469A68EE-9364-4491-9B9B-C0EE06169DDC}"/>
              </a:ext>
            </a:extLst>
          </p:cNvPr>
          <p:cNvSpPr>
            <a:spLocks noChangeArrowheads="1"/>
          </p:cNvSpPr>
          <p:nvPr/>
        </p:nvSpPr>
        <p:spPr bwMode="auto">
          <a:xfrm>
            <a:off x="3306763" y="1412875"/>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nor</a:t>
            </a:r>
          </a:p>
        </p:txBody>
      </p:sp>
      <p:sp>
        <p:nvSpPr>
          <p:cNvPr id="14346" name="Rectangle 17">
            <a:extLst>
              <a:ext uri="{FF2B5EF4-FFF2-40B4-BE49-F238E27FC236}">
                <a16:creationId xmlns:a16="http://schemas.microsoft.com/office/drawing/2014/main" id="{560BD6C5-35E9-4EFF-8D2A-9B438CA95544}"/>
              </a:ext>
            </a:extLst>
          </p:cNvPr>
          <p:cNvSpPr>
            <a:spLocks noChangeArrowheads="1"/>
          </p:cNvSpPr>
          <p:nvPr/>
        </p:nvSpPr>
        <p:spPr bwMode="auto">
          <a:xfrm>
            <a:off x="4210050" y="1403350"/>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but</a:t>
            </a:r>
          </a:p>
        </p:txBody>
      </p:sp>
      <p:sp>
        <p:nvSpPr>
          <p:cNvPr id="14347" name="Rectangle 21">
            <a:extLst>
              <a:ext uri="{FF2B5EF4-FFF2-40B4-BE49-F238E27FC236}">
                <a16:creationId xmlns:a16="http://schemas.microsoft.com/office/drawing/2014/main" id="{35393B72-55B8-4243-945C-E39240CA04E8}"/>
              </a:ext>
            </a:extLst>
          </p:cNvPr>
          <p:cNvSpPr>
            <a:spLocks noChangeArrowheads="1"/>
          </p:cNvSpPr>
          <p:nvPr/>
        </p:nvSpPr>
        <p:spPr bwMode="auto">
          <a:xfrm>
            <a:off x="5113338" y="1403350"/>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or</a:t>
            </a:r>
          </a:p>
        </p:txBody>
      </p:sp>
      <p:sp>
        <p:nvSpPr>
          <p:cNvPr id="14348" name="Rectangle 23">
            <a:extLst>
              <a:ext uri="{FF2B5EF4-FFF2-40B4-BE49-F238E27FC236}">
                <a16:creationId xmlns:a16="http://schemas.microsoft.com/office/drawing/2014/main" id="{92265742-476E-4C8A-BD68-78D366EE806D}"/>
              </a:ext>
            </a:extLst>
          </p:cNvPr>
          <p:cNvSpPr>
            <a:spLocks noChangeArrowheads="1"/>
          </p:cNvSpPr>
          <p:nvPr/>
        </p:nvSpPr>
        <p:spPr bwMode="auto">
          <a:xfrm>
            <a:off x="6018213" y="1403350"/>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yet</a:t>
            </a:r>
          </a:p>
        </p:txBody>
      </p:sp>
      <p:sp>
        <p:nvSpPr>
          <p:cNvPr id="14349" name="Rectangle 24">
            <a:extLst>
              <a:ext uri="{FF2B5EF4-FFF2-40B4-BE49-F238E27FC236}">
                <a16:creationId xmlns:a16="http://schemas.microsoft.com/office/drawing/2014/main" id="{EEE48E94-A186-45B8-BF6F-8878CAC6B6DB}"/>
              </a:ext>
            </a:extLst>
          </p:cNvPr>
          <p:cNvSpPr>
            <a:spLocks noChangeArrowheads="1"/>
          </p:cNvSpPr>
          <p:nvPr/>
        </p:nvSpPr>
        <p:spPr bwMode="auto">
          <a:xfrm>
            <a:off x="6921500" y="1403350"/>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so</a:t>
            </a:r>
          </a:p>
        </p:txBody>
      </p:sp>
      <p:sp>
        <p:nvSpPr>
          <p:cNvPr id="14350" name="Rectangle 25">
            <a:extLst>
              <a:ext uri="{FF2B5EF4-FFF2-40B4-BE49-F238E27FC236}">
                <a16:creationId xmlns:a16="http://schemas.microsoft.com/office/drawing/2014/main" id="{B1DEEF80-D244-43B2-ABCD-EAAEF08A9DB4}"/>
              </a:ext>
            </a:extLst>
          </p:cNvPr>
          <p:cNvSpPr>
            <a:spLocks noChangeArrowheads="1"/>
          </p:cNvSpPr>
          <p:nvPr/>
        </p:nvSpPr>
        <p:spPr bwMode="auto">
          <a:xfrm>
            <a:off x="760413" y="4849813"/>
            <a:ext cx="7632700" cy="525462"/>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Is there one that fits best? </a:t>
            </a:r>
          </a:p>
        </p:txBody>
      </p:sp>
      <p:sp>
        <p:nvSpPr>
          <p:cNvPr id="14351" name="Rectangle 26">
            <a:extLst>
              <a:ext uri="{FF2B5EF4-FFF2-40B4-BE49-F238E27FC236}">
                <a16:creationId xmlns:a16="http://schemas.microsoft.com/office/drawing/2014/main" id="{BD9C7E51-1F4C-4367-8244-59C326784D6B}"/>
              </a:ext>
            </a:extLst>
          </p:cNvPr>
          <p:cNvSpPr>
            <a:spLocks noChangeArrowheads="1"/>
          </p:cNvSpPr>
          <p:nvPr/>
        </p:nvSpPr>
        <p:spPr bwMode="auto">
          <a:xfrm>
            <a:off x="750888" y="5470525"/>
            <a:ext cx="7632700" cy="525463"/>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Are some co-ordinating conjunctions easier to use than others?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FF8DCC04-A7E0-46D5-99FA-D9E6C13E30BB}"/>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Next Steps</a:t>
            </a:r>
          </a:p>
        </p:txBody>
      </p:sp>
      <p:grpSp>
        <p:nvGrpSpPr>
          <p:cNvPr id="15363" name="Group 5">
            <a:extLst>
              <a:ext uri="{FF2B5EF4-FFF2-40B4-BE49-F238E27FC236}">
                <a16:creationId xmlns:a16="http://schemas.microsoft.com/office/drawing/2014/main" id="{00ED7DC8-CB56-4B12-9979-2B26CFD5C3BE}"/>
              </a:ext>
            </a:extLst>
          </p:cNvPr>
          <p:cNvGrpSpPr>
            <a:grpSpLocks/>
          </p:cNvGrpSpPr>
          <p:nvPr/>
        </p:nvGrpSpPr>
        <p:grpSpPr bwMode="auto">
          <a:xfrm>
            <a:off x="622300" y="2297113"/>
            <a:ext cx="3008313" cy="1530350"/>
            <a:chOff x="622372" y="2167718"/>
            <a:chExt cx="3008861" cy="1530647"/>
          </a:xfrm>
        </p:grpSpPr>
        <p:pic>
          <p:nvPicPr>
            <p:cNvPr id="15380" name="Picture 1">
              <a:extLst>
                <a:ext uri="{FF2B5EF4-FFF2-40B4-BE49-F238E27FC236}">
                  <a16:creationId xmlns:a16="http://schemas.microsoft.com/office/drawing/2014/main" id="{80BDF82D-86A7-403B-BCE3-C8CBB86602F6}"/>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1" name="TextBox 6">
              <a:extLst>
                <a:ext uri="{FF2B5EF4-FFF2-40B4-BE49-F238E27FC236}">
                  <a16:creationId xmlns:a16="http://schemas.microsoft.com/office/drawing/2014/main" id="{5C3510CA-503B-4AFC-A30A-D7F676C945D2}"/>
                </a:ext>
              </a:extLst>
            </p:cNvPr>
            <p:cNvSpPr txBox="1">
              <a:spLocks noChangeArrowheads="1"/>
            </p:cNvSpPr>
            <p:nvPr/>
          </p:nvSpPr>
          <p:spPr bwMode="auto">
            <a:xfrm>
              <a:off x="823864" y="2332875"/>
              <a:ext cx="208557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Sally practised her spellings.</a:t>
              </a:r>
            </a:p>
          </p:txBody>
        </p:sp>
      </p:grpSp>
      <p:grpSp>
        <p:nvGrpSpPr>
          <p:cNvPr id="15364" name="Group 7">
            <a:extLst>
              <a:ext uri="{FF2B5EF4-FFF2-40B4-BE49-F238E27FC236}">
                <a16:creationId xmlns:a16="http://schemas.microsoft.com/office/drawing/2014/main" id="{9000F7DA-2696-4C89-8206-B736B46D8FCA}"/>
              </a:ext>
            </a:extLst>
          </p:cNvPr>
          <p:cNvGrpSpPr>
            <a:grpSpLocks/>
          </p:cNvGrpSpPr>
          <p:nvPr/>
        </p:nvGrpSpPr>
        <p:grpSpPr bwMode="auto">
          <a:xfrm>
            <a:off x="5362575" y="2339975"/>
            <a:ext cx="3325813" cy="1474788"/>
            <a:chOff x="5363132" y="2211012"/>
            <a:chExt cx="3325123" cy="1474784"/>
          </a:xfrm>
        </p:grpSpPr>
        <p:pic>
          <p:nvPicPr>
            <p:cNvPr id="15378" name="Picture 3">
              <a:extLst>
                <a:ext uri="{FF2B5EF4-FFF2-40B4-BE49-F238E27FC236}">
                  <a16:creationId xmlns:a16="http://schemas.microsoft.com/office/drawing/2014/main" id="{EE4246B9-F1FB-463A-9ACC-D1FEA5DC90D7}"/>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9" name="TextBox 18">
              <a:extLst>
                <a:ext uri="{FF2B5EF4-FFF2-40B4-BE49-F238E27FC236}">
                  <a16:creationId xmlns:a16="http://schemas.microsoft.com/office/drawing/2014/main" id="{B00BDA94-A5D9-4B32-86AD-A926148B0B75}"/>
                </a:ext>
              </a:extLst>
            </p:cNvPr>
            <p:cNvSpPr txBox="1">
              <a:spLocks noChangeArrowheads="1"/>
            </p:cNvSpPr>
            <p:nvPr/>
          </p:nvSpPr>
          <p:spPr bwMode="auto">
            <a:xfrm>
              <a:off x="6310265" y="2348237"/>
              <a:ext cx="20780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400">
                  <a:solidFill>
                    <a:schemeClr val="bg1"/>
                  </a:solidFill>
                </a:rPr>
                <a:t>She got full marks in </a:t>
              </a:r>
              <a:br>
                <a:rPr lang="en-GB" altLang="en-US" sz="2400">
                  <a:solidFill>
                    <a:schemeClr val="bg1"/>
                  </a:solidFill>
                </a:rPr>
              </a:br>
              <a:r>
                <a:rPr lang="en-GB" altLang="en-US" sz="2400">
                  <a:solidFill>
                    <a:schemeClr val="bg1"/>
                  </a:solidFill>
                </a:rPr>
                <a:t>the test.</a:t>
              </a:r>
            </a:p>
          </p:txBody>
        </p:sp>
      </p:grpSp>
      <p:grpSp>
        <p:nvGrpSpPr>
          <p:cNvPr id="15365" name="Group 10">
            <a:extLst>
              <a:ext uri="{FF2B5EF4-FFF2-40B4-BE49-F238E27FC236}">
                <a16:creationId xmlns:a16="http://schemas.microsoft.com/office/drawing/2014/main" id="{2BCDBD1A-0795-4250-9A34-216F64C1A0A3}"/>
              </a:ext>
            </a:extLst>
          </p:cNvPr>
          <p:cNvGrpSpPr>
            <a:grpSpLocks/>
          </p:cNvGrpSpPr>
          <p:nvPr/>
        </p:nvGrpSpPr>
        <p:grpSpPr bwMode="auto">
          <a:xfrm>
            <a:off x="2905125" y="2322513"/>
            <a:ext cx="3324225" cy="1479550"/>
            <a:chOff x="2904673" y="1936059"/>
            <a:chExt cx="3325124" cy="1480371"/>
          </a:xfrm>
        </p:grpSpPr>
        <p:pic>
          <p:nvPicPr>
            <p:cNvPr id="15376" name="Picture 2">
              <a:extLst>
                <a:ext uri="{FF2B5EF4-FFF2-40B4-BE49-F238E27FC236}">
                  <a16:creationId xmlns:a16="http://schemas.microsoft.com/office/drawing/2014/main" id="{2D64559B-638B-411A-8919-13227D006F16}"/>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7" name="TextBox 19">
              <a:extLst>
                <a:ext uri="{FF2B5EF4-FFF2-40B4-BE49-F238E27FC236}">
                  <a16:creationId xmlns:a16="http://schemas.microsoft.com/office/drawing/2014/main" id="{2CC49CEB-C090-48E4-9CF2-D940B2144D0A}"/>
                </a:ext>
              </a:extLst>
            </p:cNvPr>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6000">
                  <a:solidFill>
                    <a:schemeClr val="bg1"/>
                  </a:solidFill>
                </a:rPr>
                <a:t>?</a:t>
              </a:r>
            </a:p>
          </p:txBody>
        </p:sp>
      </p:grpSp>
      <p:sp>
        <p:nvSpPr>
          <p:cNvPr id="15366" name="Rectangle 22">
            <a:extLst>
              <a:ext uri="{FF2B5EF4-FFF2-40B4-BE49-F238E27FC236}">
                <a16:creationId xmlns:a16="http://schemas.microsoft.com/office/drawing/2014/main" id="{BF663599-9BA2-420B-BF33-467AA1324CAE}"/>
              </a:ext>
            </a:extLst>
          </p:cNvPr>
          <p:cNvSpPr>
            <a:spLocks noChangeArrowheads="1"/>
          </p:cNvSpPr>
          <p:nvPr/>
        </p:nvSpPr>
        <p:spPr bwMode="auto">
          <a:xfrm>
            <a:off x="750888" y="3919538"/>
            <a:ext cx="7632700" cy="835025"/>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Which co-ordinating conjunctions could be used to link these two main/independent clauses to create a compound sentence? </a:t>
            </a:r>
          </a:p>
        </p:txBody>
      </p:sp>
      <p:sp>
        <p:nvSpPr>
          <p:cNvPr id="15367" name="Rectangle 13">
            <a:extLst>
              <a:ext uri="{FF2B5EF4-FFF2-40B4-BE49-F238E27FC236}">
                <a16:creationId xmlns:a16="http://schemas.microsoft.com/office/drawing/2014/main" id="{1BC02A67-2457-4497-A322-B80520B93A42}"/>
              </a:ext>
            </a:extLst>
          </p:cNvPr>
          <p:cNvSpPr>
            <a:spLocks noChangeArrowheads="1"/>
          </p:cNvSpPr>
          <p:nvPr/>
        </p:nvSpPr>
        <p:spPr bwMode="auto">
          <a:xfrm>
            <a:off x="1498600" y="1403350"/>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for</a:t>
            </a:r>
          </a:p>
        </p:txBody>
      </p:sp>
      <p:sp>
        <p:nvSpPr>
          <p:cNvPr id="15368" name="Rectangle 15">
            <a:extLst>
              <a:ext uri="{FF2B5EF4-FFF2-40B4-BE49-F238E27FC236}">
                <a16:creationId xmlns:a16="http://schemas.microsoft.com/office/drawing/2014/main" id="{0706051D-09BF-44AC-BF0F-12AACD3C2ED0}"/>
              </a:ext>
            </a:extLst>
          </p:cNvPr>
          <p:cNvSpPr>
            <a:spLocks noChangeArrowheads="1"/>
          </p:cNvSpPr>
          <p:nvPr/>
        </p:nvSpPr>
        <p:spPr bwMode="auto">
          <a:xfrm>
            <a:off x="2401888" y="1403350"/>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and</a:t>
            </a:r>
          </a:p>
        </p:txBody>
      </p:sp>
      <p:sp>
        <p:nvSpPr>
          <p:cNvPr id="15369" name="Rectangle 16">
            <a:extLst>
              <a:ext uri="{FF2B5EF4-FFF2-40B4-BE49-F238E27FC236}">
                <a16:creationId xmlns:a16="http://schemas.microsoft.com/office/drawing/2014/main" id="{20DDC65F-C03E-4CAA-AB91-A12896042550}"/>
              </a:ext>
            </a:extLst>
          </p:cNvPr>
          <p:cNvSpPr>
            <a:spLocks noChangeArrowheads="1"/>
          </p:cNvSpPr>
          <p:nvPr/>
        </p:nvSpPr>
        <p:spPr bwMode="auto">
          <a:xfrm>
            <a:off x="3306763" y="1412875"/>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nor</a:t>
            </a:r>
          </a:p>
        </p:txBody>
      </p:sp>
      <p:sp>
        <p:nvSpPr>
          <p:cNvPr id="15370" name="Rectangle 17">
            <a:extLst>
              <a:ext uri="{FF2B5EF4-FFF2-40B4-BE49-F238E27FC236}">
                <a16:creationId xmlns:a16="http://schemas.microsoft.com/office/drawing/2014/main" id="{7E269480-A30D-4530-B0B7-C6F25FDCBFC5}"/>
              </a:ext>
            </a:extLst>
          </p:cNvPr>
          <p:cNvSpPr>
            <a:spLocks noChangeArrowheads="1"/>
          </p:cNvSpPr>
          <p:nvPr/>
        </p:nvSpPr>
        <p:spPr bwMode="auto">
          <a:xfrm>
            <a:off x="4210050" y="1403350"/>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but</a:t>
            </a:r>
          </a:p>
        </p:txBody>
      </p:sp>
      <p:sp>
        <p:nvSpPr>
          <p:cNvPr id="15371" name="Rectangle 21">
            <a:extLst>
              <a:ext uri="{FF2B5EF4-FFF2-40B4-BE49-F238E27FC236}">
                <a16:creationId xmlns:a16="http://schemas.microsoft.com/office/drawing/2014/main" id="{05D2DEC8-139F-4792-8B40-2D9E00015E3E}"/>
              </a:ext>
            </a:extLst>
          </p:cNvPr>
          <p:cNvSpPr>
            <a:spLocks noChangeArrowheads="1"/>
          </p:cNvSpPr>
          <p:nvPr/>
        </p:nvSpPr>
        <p:spPr bwMode="auto">
          <a:xfrm>
            <a:off x="5113338" y="1403350"/>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or</a:t>
            </a:r>
          </a:p>
        </p:txBody>
      </p:sp>
      <p:sp>
        <p:nvSpPr>
          <p:cNvPr id="15372" name="Rectangle 23">
            <a:extLst>
              <a:ext uri="{FF2B5EF4-FFF2-40B4-BE49-F238E27FC236}">
                <a16:creationId xmlns:a16="http://schemas.microsoft.com/office/drawing/2014/main" id="{2E2ACBBB-0051-4E58-9F79-33DAF3F8942A}"/>
              </a:ext>
            </a:extLst>
          </p:cNvPr>
          <p:cNvSpPr>
            <a:spLocks noChangeArrowheads="1"/>
          </p:cNvSpPr>
          <p:nvPr/>
        </p:nvSpPr>
        <p:spPr bwMode="auto">
          <a:xfrm>
            <a:off x="6018213" y="1403350"/>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yet</a:t>
            </a:r>
          </a:p>
        </p:txBody>
      </p:sp>
      <p:sp>
        <p:nvSpPr>
          <p:cNvPr id="15373" name="Rectangle 24">
            <a:extLst>
              <a:ext uri="{FF2B5EF4-FFF2-40B4-BE49-F238E27FC236}">
                <a16:creationId xmlns:a16="http://schemas.microsoft.com/office/drawing/2014/main" id="{66D2C9D6-3514-4D80-8873-6AA50CCB90B3}"/>
              </a:ext>
            </a:extLst>
          </p:cNvPr>
          <p:cNvSpPr>
            <a:spLocks noChangeArrowheads="1"/>
          </p:cNvSpPr>
          <p:nvPr/>
        </p:nvSpPr>
        <p:spPr bwMode="auto">
          <a:xfrm>
            <a:off x="6921500" y="1403350"/>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so</a:t>
            </a:r>
          </a:p>
        </p:txBody>
      </p:sp>
      <p:sp>
        <p:nvSpPr>
          <p:cNvPr id="15374" name="Rectangle 25">
            <a:extLst>
              <a:ext uri="{FF2B5EF4-FFF2-40B4-BE49-F238E27FC236}">
                <a16:creationId xmlns:a16="http://schemas.microsoft.com/office/drawing/2014/main" id="{F2FFE3C8-3791-453C-BAE5-AF0CEB931C6B}"/>
              </a:ext>
            </a:extLst>
          </p:cNvPr>
          <p:cNvSpPr>
            <a:spLocks noChangeArrowheads="1"/>
          </p:cNvSpPr>
          <p:nvPr/>
        </p:nvSpPr>
        <p:spPr bwMode="auto">
          <a:xfrm>
            <a:off x="760413" y="4849813"/>
            <a:ext cx="7632700" cy="525462"/>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Is there one that fits best? </a:t>
            </a:r>
          </a:p>
        </p:txBody>
      </p:sp>
      <p:sp>
        <p:nvSpPr>
          <p:cNvPr id="15375" name="Rectangle 26">
            <a:extLst>
              <a:ext uri="{FF2B5EF4-FFF2-40B4-BE49-F238E27FC236}">
                <a16:creationId xmlns:a16="http://schemas.microsoft.com/office/drawing/2014/main" id="{424A6B85-0FC8-467D-A59D-732032F0CE71}"/>
              </a:ext>
            </a:extLst>
          </p:cNvPr>
          <p:cNvSpPr>
            <a:spLocks noChangeArrowheads="1"/>
          </p:cNvSpPr>
          <p:nvPr/>
        </p:nvSpPr>
        <p:spPr bwMode="auto">
          <a:xfrm>
            <a:off x="750888" y="5470525"/>
            <a:ext cx="7632700" cy="525463"/>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Are some co-ordinating conjunctions easier to use than others?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id="{958D750F-6538-47AB-8274-17B09FE9BAAE}"/>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Next Steps</a:t>
            </a:r>
          </a:p>
        </p:txBody>
      </p:sp>
      <p:grpSp>
        <p:nvGrpSpPr>
          <p:cNvPr id="16387" name="Group 5">
            <a:extLst>
              <a:ext uri="{FF2B5EF4-FFF2-40B4-BE49-F238E27FC236}">
                <a16:creationId xmlns:a16="http://schemas.microsoft.com/office/drawing/2014/main" id="{1ABF6CF0-2416-41D5-8BC7-236651571999}"/>
              </a:ext>
            </a:extLst>
          </p:cNvPr>
          <p:cNvGrpSpPr>
            <a:grpSpLocks/>
          </p:cNvGrpSpPr>
          <p:nvPr/>
        </p:nvGrpSpPr>
        <p:grpSpPr bwMode="auto">
          <a:xfrm>
            <a:off x="622300" y="2297113"/>
            <a:ext cx="3008313" cy="1530350"/>
            <a:chOff x="622372" y="2167718"/>
            <a:chExt cx="3008861" cy="1530647"/>
          </a:xfrm>
        </p:grpSpPr>
        <p:pic>
          <p:nvPicPr>
            <p:cNvPr id="16404" name="Picture 1">
              <a:extLst>
                <a:ext uri="{FF2B5EF4-FFF2-40B4-BE49-F238E27FC236}">
                  <a16:creationId xmlns:a16="http://schemas.microsoft.com/office/drawing/2014/main" id="{F21E06E4-E35E-4047-887F-DA9EDC3CD318}"/>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5" name="TextBox 6">
              <a:extLst>
                <a:ext uri="{FF2B5EF4-FFF2-40B4-BE49-F238E27FC236}">
                  <a16:creationId xmlns:a16="http://schemas.microsoft.com/office/drawing/2014/main" id="{57456889-97A7-4687-AA2D-07191A59E8FE}"/>
                </a:ext>
              </a:extLst>
            </p:cNvPr>
            <p:cNvSpPr txBox="1">
              <a:spLocks noChangeArrowheads="1"/>
            </p:cNvSpPr>
            <p:nvPr/>
          </p:nvSpPr>
          <p:spPr bwMode="auto">
            <a:xfrm>
              <a:off x="823864" y="2594458"/>
              <a:ext cx="218188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You can choose vanilla ice cream.</a:t>
              </a:r>
            </a:p>
          </p:txBody>
        </p:sp>
      </p:grpSp>
      <p:grpSp>
        <p:nvGrpSpPr>
          <p:cNvPr id="16388" name="Group 7">
            <a:extLst>
              <a:ext uri="{FF2B5EF4-FFF2-40B4-BE49-F238E27FC236}">
                <a16:creationId xmlns:a16="http://schemas.microsoft.com/office/drawing/2014/main" id="{E8BC04A2-77DB-47B2-A009-7EF272617FE2}"/>
              </a:ext>
            </a:extLst>
          </p:cNvPr>
          <p:cNvGrpSpPr>
            <a:grpSpLocks/>
          </p:cNvGrpSpPr>
          <p:nvPr/>
        </p:nvGrpSpPr>
        <p:grpSpPr bwMode="auto">
          <a:xfrm>
            <a:off x="5362575" y="2339975"/>
            <a:ext cx="3325813" cy="1474788"/>
            <a:chOff x="5363132" y="2211012"/>
            <a:chExt cx="3325123" cy="1474784"/>
          </a:xfrm>
        </p:grpSpPr>
        <p:pic>
          <p:nvPicPr>
            <p:cNvPr id="16402" name="Picture 3">
              <a:extLst>
                <a:ext uri="{FF2B5EF4-FFF2-40B4-BE49-F238E27FC236}">
                  <a16:creationId xmlns:a16="http://schemas.microsoft.com/office/drawing/2014/main" id="{630EE222-69D1-48D0-9395-310C4F835D93}"/>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3" name="TextBox 18">
              <a:extLst>
                <a:ext uri="{FF2B5EF4-FFF2-40B4-BE49-F238E27FC236}">
                  <a16:creationId xmlns:a16="http://schemas.microsoft.com/office/drawing/2014/main" id="{A7612B86-36C6-4342-93D0-68D90CC9437E}"/>
                </a:ext>
              </a:extLst>
            </p:cNvPr>
            <p:cNvSpPr txBox="1">
              <a:spLocks noChangeArrowheads="1"/>
            </p:cNvSpPr>
            <p:nvPr/>
          </p:nvSpPr>
          <p:spPr bwMode="auto">
            <a:xfrm>
              <a:off x="6310265" y="2440571"/>
              <a:ext cx="207808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000">
                  <a:solidFill>
                    <a:schemeClr val="bg1"/>
                  </a:solidFill>
                </a:rPr>
                <a:t>You can choose strawberry </a:t>
              </a:r>
              <a:br>
                <a:rPr lang="en-GB" altLang="en-US" sz="2000">
                  <a:solidFill>
                    <a:schemeClr val="bg1"/>
                  </a:solidFill>
                </a:rPr>
              </a:br>
              <a:r>
                <a:rPr lang="en-GB" altLang="en-US" sz="2000">
                  <a:solidFill>
                    <a:schemeClr val="bg1"/>
                  </a:solidFill>
                </a:rPr>
                <a:t>ice cream.</a:t>
              </a:r>
            </a:p>
          </p:txBody>
        </p:sp>
      </p:grpSp>
      <p:grpSp>
        <p:nvGrpSpPr>
          <p:cNvPr id="16389" name="Group 10">
            <a:extLst>
              <a:ext uri="{FF2B5EF4-FFF2-40B4-BE49-F238E27FC236}">
                <a16:creationId xmlns:a16="http://schemas.microsoft.com/office/drawing/2014/main" id="{7FEA7C19-8A53-466F-86A6-B86715AF01A3}"/>
              </a:ext>
            </a:extLst>
          </p:cNvPr>
          <p:cNvGrpSpPr>
            <a:grpSpLocks/>
          </p:cNvGrpSpPr>
          <p:nvPr/>
        </p:nvGrpSpPr>
        <p:grpSpPr bwMode="auto">
          <a:xfrm>
            <a:off x="2905125" y="2322513"/>
            <a:ext cx="3324225" cy="1479550"/>
            <a:chOff x="2904673" y="1936059"/>
            <a:chExt cx="3325124" cy="1480371"/>
          </a:xfrm>
        </p:grpSpPr>
        <p:pic>
          <p:nvPicPr>
            <p:cNvPr id="16400" name="Picture 2">
              <a:extLst>
                <a:ext uri="{FF2B5EF4-FFF2-40B4-BE49-F238E27FC236}">
                  <a16:creationId xmlns:a16="http://schemas.microsoft.com/office/drawing/2014/main" id="{4FF25E5C-6F26-4BAB-B5FF-253FFA9A6206}"/>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1" name="TextBox 19">
              <a:extLst>
                <a:ext uri="{FF2B5EF4-FFF2-40B4-BE49-F238E27FC236}">
                  <a16:creationId xmlns:a16="http://schemas.microsoft.com/office/drawing/2014/main" id="{D26982E8-08BA-4DA7-A96E-5B8094CE024A}"/>
                </a:ext>
              </a:extLst>
            </p:cNvPr>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6000">
                  <a:solidFill>
                    <a:schemeClr val="bg1"/>
                  </a:solidFill>
                </a:rPr>
                <a:t>?</a:t>
              </a:r>
            </a:p>
          </p:txBody>
        </p:sp>
      </p:grpSp>
      <p:sp>
        <p:nvSpPr>
          <p:cNvPr id="16390" name="Rectangle 22">
            <a:extLst>
              <a:ext uri="{FF2B5EF4-FFF2-40B4-BE49-F238E27FC236}">
                <a16:creationId xmlns:a16="http://schemas.microsoft.com/office/drawing/2014/main" id="{99E7D12D-11C1-498C-BCCE-55091A0E83EF}"/>
              </a:ext>
            </a:extLst>
          </p:cNvPr>
          <p:cNvSpPr>
            <a:spLocks noChangeArrowheads="1"/>
          </p:cNvSpPr>
          <p:nvPr/>
        </p:nvSpPr>
        <p:spPr bwMode="auto">
          <a:xfrm>
            <a:off x="750888" y="3919538"/>
            <a:ext cx="7632700" cy="835025"/>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Which co-ordinating conjunctions could be used to link these two main/independent clauses to create a compound sentence? </a:t>
            </a:r>
          </a:p>
        </p:txBody>
      </p:sp>
      <p:sp>
        <p:nvSpPr>
          <p:cNvPr id="16391" name="Rectangle 13">
            <a:extLst>
              <a:ext uri="{FF2B5EF4-FFF2-40B4-BE49-F238E27FC236}">
                <a16:creationId xmlns:a16="http://schemas.microsoft.com/office/drawing/2014/main" id="{D1974E44-A518-4AE7-A72D-BB09FABF51F2}"/>
              </a:ext>
            </a:extLst>
          </p:cNvPr>
          <p:cNvSpPr>
            <a:spLocks noChangeArrowheads="1"/>
          </p:cNvSpPr>
          <p:nvPr/>
        </p:nvSpPr>
        <p:spPr bwMode="auto">
          <a:xfrm>
            <a:off x="1498600" y="1403350"/>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for</a:t>
            </a:r>
          </a:p>
        </p:txBody>
      </p:sp>
      <p:sp>
        <p:nvSpPr>
          <p:cNvPr id="16392" name="Rectangle 15">
            <a:extLst>
              <a:ext uri="{FF2B5EF4-FFF2-40B4-BE49-F238E27FC236}">
                <a16:creationId xmlns:a16="http://schemas.microsoft.com/office/drawing/2014/main" id="{6A94AFBE-DBD6-463B-A02A-99D3D6F22FB6}"/>
              </a:ext>
            </a:extLst>
          </p:cNvPr>
          <p:cNvSpPr>
            <a:spLocks noChangeArrowheads="1"/>
          </p:cNvSpPr>
          <p:nvPr/>
        </p:nvSpPr>
        <p:spPr bwMode="auto">
          <a:xfrm>
            <a:off x="2401888" y="1403350"/>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and</a:t>
            </a:r>
          </a:p>
        </p:txBody>
      </p:sp>
      <p:sp>
        <p:nvSpPr>
          <p:cNvPr id="16393" name="Rectangle 16">
            <a:extLst>
              <a:ext uri="{FF2B5EF4-FFF2-40B4-BE49-F238E27FC236}">
                <a16:creationId xmlns:a16="http://schemas.microsoft.com/office/drawing/2014/main" id="{3A0D675A-B040-4206-B12A-2DC3553FF832}"/>
              </a:ext>
            </a:extLst>
          </p:cNvPr>
          <p:cNvSpPr>
            <a:spLocks noChangeArrowheads="1"/>
          </p:cNvSpPr>
          <p:nvPr/>
        </p:nvSpPr>
        <p:spPr bwMode="auto">
          <a:xfrm>
            <a:off x="3306763" y="1412875"/>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nor</a:t>
            </a:r>
          </a:p>
        </p:txBody>
      </p:sp>
      <p:sp>
        <p:nvSpPr>
          <p:cNvPr id="16394" name="Rectangle 17">
            <a:extLst>
              <a:ext uri="{FF2B5EF4-FFF2-40B4-BE49-F238E27FC236}">
                <a16:creationId xmlns:a16="http://schemas.microsoft.com/office/drawing/2014/main" id="{12A2EED5-BFCD-4F4D-94D5-4D516DCA5268}"/>
              </a:ext>
            </a:extLst>
          </p:cNvPr>
          <p:cNvSpPr>
            <a:spLocks noChangeArrowheads="1"/>
          </p:cNvSpPr>
          <p:nvPr/>
        </p:nvSpPr>
        <p:spPr bwMode="auto">
          <a:xfrm>
            <a:off x="4210050" y="1403350"/>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but</a:t>
            </a:r>
          </a:p>
        </p:txBody>
      </p:sp>
      <p:sp>
        <p:nvSpPr>
          <p:cNvPr id="16395" name="Rectangle 21">
            <a:extLst>
              <a:ext uri="{FF2B5EF4-FFF2-40B4-BE49-F238E27FC236}">
                <a16:creationId xmlns:a16="http://schemas.microsoft.com/office/drawing/2014/main" id="{05BA1927-DE45-49AA-853F-8B1871555D6B}"/>
              </a:ext>
            </a:extLst>
          </p:cNvPr>
          <p:cNvSpPr>
            <a:spLocks noChangeArrowheads="1"/>
          </p:cNvSpPr>
          <p:nvPr/>
        </p:nvSpPr>
        <p:spPr bwMode="auto">
          <a:xfrm>
            <a:off x="5113338" y="1403350"/>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or</a:t>
            </a:r>
          </a:p>
        </p:txBody>
      </p:sp>
      <p:sp>
        <p:nvSpPr>
          <p:cNvPr id="16396" name="Rectangle 23">
            <a:extLst>
              <a:ext uri="{FF2B5EF4-FFF2-40B4-BE49-F238E27FC236}">
                <a16:creationId xmlns:a16="http://schemas.microsoft.com/office/drawing/2014/main" id="{CCA83428-5679-4A7A-9E71-D97D34007943}"/>
              </a:ext>
            </a:extLst>
          </p:cNvPr>
          <p:cNvSpPr>
            <a:spLocks noChangeArrowheads="1"/>
          </p:cNvSpPr>
          <p:nvPr/>
        </p:nvSpPr>
        <p:spPr bwMode="auto">
          <a:xfrm>
            <a:off x="6018213" y="1403350"/>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yet</a:t>
            </a:r>
          </a:p>
        </p:txBody>
      </p:sp>
      <p:sp>
        <p:nvSpPr>
          <p:cNvPr id="16397" name="Rectangle 24">
            <a:extLst>
              <a:ext uri="{FF2B5EF4-FFF2-40B4-BE49-F238E27FC236}">
                <a16:creationId xmlns:a16="http://schemas.microsoft.com/office/drawing/2014/main" id="{96880773-E921-4B7B-919D-FE6E5A387A93}"/>
              </a:ext>
            </a:extLst>
          </p:cNvPr>
          <p:cNvSpPr>
            <a:spLocks noChangeArrowheads="1"/>
          </p:cNvSpPr>
          <p:nvPr/>
        </p:nvSpPr>
        <p:spPr bwMode="auto">
          <a:xfrm>
            <a:off x="6921500" y="1403350"/>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so</a:t>
            </a:r>
          </a:p>
        </p:txBody>
      </p:sp>
      <p:sp>
        <p:nvSpPr>
          <p:cNvPr id="16398" name="Rectangle 25">
            <a:extLst>
              <a:ext uri="{FF2B5EF4-FFF2-40B4-BE49-F238E27FC236}">
                <a16:creationId xmlns:a16="http://schemas.microsoft.com/office/drawing/2014/main" id="{A31A5ACC-C0DE-473C-9D8D-6C9F793B819C}"/>
              </a:ext>
            </a:extLst>
          </p:cNvPr>
          <p:cNvSpPr>
            <a:spLocks noChangeArrowheads="1"/>
          </p:cNvSpPr>
          <p:nvPr/>
        </p:nvSpPr>
        <p:spPr bwMode="auto">
          <a:xfrm>
            <a:off x="760413" y="4849813"/>
            <a:ext cx="7632700" cy="525462"/>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Is there one that fits best? </a:t>
            </a:r>
          </a:p>
        </p:txBody>
      </p:sp>
      <p:sp>
        <p:nvSpPr>
          <p:cNvPr id="16399" name="Rectangle 26">
            <a:extLst>
              <a:ext uri="{FF2B5EF4-FFF2-40B4-BE49-F238E27FC236}">
                <a16:creationId xmlns:a16="http://schemas.microsoft.com/office/drawing/2014/main" id="{4630927F-EAC8-494A-828D-0B02F448745C}"/>
              </a:ext>
            </a:extLst>
          </p:cNvPr>
          <p:cNvSpPr>
            <a:spLocks noChangeArrowheads="1"/>
          </p:cNvSpPr>
          <p:nvPr/>
        </p:nvSpPr>
        <p:spPr bwMode="auto">
          <a:xfrm>
            <a:off x="750888" y="5470525"/>
            <a:ext cx="7632700" cy="525463"/>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Are some co-ordinating conjunctions easier to use than others?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CF5EB5C7-2CA2-4FA4-8740-2B044CFA7A6D}"/>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Next Steps</a:t>
            </a:r>
          </a:p>
        </p:txBody>
      </p:sp>
      <p:grpSp>
        <p:nvGrpSpPr>
          <p:cNvPr id="17411" name="Group 5">
            <a:extLst>
              <a:ext uri="{FF2B5EF4-FFF2-40B4-BE49-F238E27FC236}">
                <a16:creationId xmlns:a16="http://schemas.microsoft.com/office/drawing/2014/main" id="{AC839A96-13BD-4877-B1D4-38EAC1C961D2}"/>
              </a:ext>
            </a:extLst>
          </p:cNvPr>
          <p:cNvGrpSpPr>
            <a:grpSpLocks/>
          </p:cNvGrpSpPr>
          <p:nvPr/>
        </p:nvGrpSpPr>
        <p:grpSpPr bwMode="auto">
          <a:xfrm>
            <a:off x="622300" y="2297113"/>
            <a:ext cx="3008313" cy="1530350"/>
            <a:chOff x="622372" y="2167718"/>
            <a:chExt cx="3008861" cy="1530647"/>
          </a:xfrm>
        </p:grpSpPr>
        <p:pic>
          <p:nvPicPr>
            <p:cNvPr id="17427" name="Picture 1">
              <a:extLst>
                <a:ext uri="{FF2B5EF4-FFF2-40B4-BE49-F238E27FC236}">
                  <a16:creationId xmlns:a16="http://schemas.microsoft.com/office/drawing/2014/main" id="{F9AAFC77-08CC-4F61-B1F0-6E3BF264F4C5}"/>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8" name="TextBox 6">
              <a:extLst>
                <a:ext uri="{FF2B5EF4-FFF2-40B4-BE49-F238E27FC236}">
                  <a16:creationId xmlns:a16="http://schemas.microsoft.com/office/drawing/2014/main" id="{3AA1ACDB-57B0-4F28-A987-81A7473679F6}"/>
                </a:ext>
              </a:extLst>
            </p:cNvPr>
            <p:cNvSpPr txBox="1">
              <a:spLocks noChangeArrowheads="1"/>
            </p:cNvSpPr>
            <p:nvPr/>
          </p:nvSpPr>
          <p:spPr bwMode="auto">
            <a:xfrm>
              <a:off x="823864" y="2532903"/>
              <a:ext cx="20855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We can go swimming</a:t>
              </a:r>
              <a:r>
                <a:rPr lang="en-GB" altLang="en-US" sz="2000">
                  <a:solidFill>
                    <a:schemeClr val="tx1"/>
                  </a:solidFill>
                </a:rPr>
                <a:t>.</a:t>
              </a:r>
            </a:p>
          </p:txBody>
        </p:sp>
      </p:grpSp>
      <p:pic>
        <p:nvPicPr>
          <p:cNvPr id="17412" name="Picture 3">
            <a:extLst>
              <a:ext uri="{FF2B5EF4-FFF2-40B4-BE49-F238E27FC236}">
                <a16:creationId xmlns:a16="http://schemas.microsoft.com/office/drawing/2014/main" id="{9EF506C4-A28D-4881-993E-FCD715F3FF2A}"/>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2575" y="2330450"/>
            <a:ext cx="3325813"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13" name="Group 10">
            <a:extLst>
              <a:ext uri="{FF2B5EF4-FFF2-40B4-BE49-F238E27FC236}">
                <a16:creationId xmlns:a16="http://schemas.microsoft.com/office/drawing/2014/main" id="{56BDE458-7F1D-4084-BA8B-DD0E6465019A}"/>
              </a:ext>
            </a:extLst>
          </p:cNvPr>
          <p:cNvGrpSpPr>
            <a:grpSpLocks/>
          </p:cNvGrpSpPr>
          <p:nvPr/>
        </p:nvGrpSpPr>
        <p:grpSpPr bwMode="auto">
          <a:xfrm>
            <a:off x="2905125" y="2322513"/>
            <a:ext cx="3324225" cy="1479550"/>
            <a:chOff x="2904673" y="1936059"/>
            <a:chExt cx="3325124" cy="1480371"/>
          </a:xfrm>
        </p:grpSpPr>
        <p:pic>
          <p:nvPicPr>
            <p:cNvPr id="17425" name="Picture 2">
              <a:extLst>
                <a:ext uri="{FF2B5EF4-FFF2-40B4-BE49-F238E27FC236}">
                  <a16:creationId xmlns:a16="http://schemas.microsoft.com/office/drawing/2014/main" id="{8A439483-9495-4796-ACC7-7B189BB6EEE5}"/>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6" name="TextBox 19">
              <a:extLst>
                <a:ext uri="{FF2B5EF4-FFF2-40B4-BE49-F238E27FC236}">
                  <a16:creationId xmlns:a16="http://schemas.microsoft.com/office/drawing/2014/main" id="{21AFB20D-22C8-4312-9FA7-7D9DAD36A372}"/>
                </a:ext>
              </a:extLst>
            </p:cNvPr>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6000">
                  <a:solidFill>
                    <a:schemeClr val="bg1"/>
                  </a:solidFill>
                </a:rPr>
                <a:t>?</a:t>
              </a:r>
            </a:p>
          </p:txBody>
        </p:sp>
      </p:grpSp>
      <p:sp>
        <p:nvSpPr>
          <p:cNvPr id="17414" name="Rectangle 22">
            <a:extLst>
              <a:ext uri="{FF2B5EF4-FFF2-40B4-BE49-F238E27FC236}">
                <a16:creationId xmlns:a16="http://schemas.microsoft.com/office/drawing/2014/main" id="{7DF8CA0E-1775-4A2A-BAC9-CC0D281EA428}"/>
              </a:ext>
            </a:extLst>
          </p:cNvPr>
          <p:cNvSpPr>
            <a:spLocks noChangeArrowheads="1"/>
          </p:cNvSpPr>
          <p:nvPr/>
        </p:nvSpPr>
        <p:spPr bwMode="auto">
          <a:xfrm>
            <a:off x="750888" y="3919538"/>
            <a:ext cx="7632700" cy="835025"/>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Which co-ordinating conjunctions could be used to link these two main/independent clauses to create a compound sentence? </a:t>
            </a:r>
          </a:p>
        </p:txBody>
      </p:sp>
      <p:sp>
        <p:nvSpPr>
          <p:cNvPr id="17415" name="Rectangle 13">
            <a:extLst>
              <a:ext uri="{FF2B5EF4-FFF2-40B4-BE49-F238E27FC236}">
                <a16:creationId xmlns:a16="http://schemas.microsoft.com/office/drawing/2014/main" id="{87297276-3780-4F89-BB55-0A41E2081CEE}"/>
              </a:ext>
            </a:extLst>
          </p:cNvPr>
          <p:cNvSpPr>
            <a:spLocks noChangeArrowheads="1"/>
          </p:cNvSpPr>
          <p:nvPr/>
        </p:nvSpPr>
        <p:spPr bwMode="auto">
          <a:xfrm>
            <a:off x="1498600" y="1403350"/>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for</a:t>
            </a:r>
          </a:p>
        </p:txBody>
      </p:sp>
      <p:sp>
        <p:nvSpPr>
          <p:cNvPr id="17416" name="Rectangle 15">
            <a:extLst>
              <a:ext uri="{FF2B5EF4-FFF2-40B4-BE49-F238E27FC236}">
                <a16:creationId xmlns:a16="http://schemas.microsoft.com/office/drawing/2014/main" id="{6176EBFE-DDD9-4404-BAD4-749DD8F4FE46}"/>
              </a:ext>
            </a:extLst>
          </p:cNvPr>
          <p:cNvSpPr>
            <a:spLocks noChangeArrowheads="1"/>
          </p:cNvSpPr>
          <p:nvPr/>
        </p:nvSpPr>
        <p:spPr bwMode="auto">
          <a:xfrm>
            <a:off x="2401888" y="1403350"/>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and</a:t>
            </a:r>
          </a:p>
        </p:txBody>
      </p:sp>
      <p:sp>
        <p:nvSpPr>
          <p:cNvPr id="17417" name="Rectangle 16">
            <a:extLst>
              <a:ext uri="{FF2B5EF4-FFF2-40B4-BE49-F238E27FC236}">
                <a16:creationId xmlns:a16="http://schemas.microsoft.com/office/drawing/2014/main" id="{9DFC3F40-AB2C-4477-AE4A-3F9CA1207B76}"/>
              </a:ext>
            </a:extLst>
          </p:cNvPr>
          <p:cNvSpPr>
            <a:spLocks noChangeArrowheads="1"/>
          </p:cNvSpPr>
          <p:nvPr/>
        </p:nvSpPr>
        <p:spPr bwMode="auto">
          <a:xfrm>
            <a:off x="3306763" y="1412875"/>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nor</a:t>
            </a:r>
          </a:p>
        </p:txBody>
      </p:sp>
      <p:sp>
        <p:nvSpPr>
          <p:cNvPr id="17418" name="Rectangle 17">
            <a:extLst>
              <a:ext uri="{FF2B5EF4-FFF2-40B4-BE49-F238E27FC236}">
                <a16:creationId xmlns:a16="http://schemas.microsoft.com/office/drawing/2014/main" id="{E98B8613-48D4-43F8-94E1-81857260BE33}"/>
              </a:ext>
            </a:extLst>
          </p:cNvPr>
          <p:cNvSpPr>
            <a:spLocks noChangeArrowheads="1"/>
          </p:cNvSpPr>
          <p:nvPr/>
        </p:nvSpPr>
        <p:spPr bwMode="auto">
          <a:xfrm>
            <a:off x="4210050" y="1403350"/>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but</a:t>
            </a:r>
          </a:p>
        </p:txBody>
      </p:sp>
      <p:sp>
        <p:nvSpPr>
          <p:cNvPr id="17419" name="Rectangle 21">
            <a:extLst>
              <a:ext uri="{FF2B5EF4-FFF2-40B4-BE49-F238E27FC236}">
                <a16:creationId xmlns:a16="http://schemas.microsoft.com/office/drawing/2014/main" id="{80527E64-2B30-4F6C-9DEA-FCAF2B9FE8CD}"/>
              </a:ext>
            </a:extLst>
          </p:cNvPr>
          <p:cNvSpPr>
            <a:spLocks noChangeArrowheads="1"/>
          </p:cNvSpPr>
          <p:nvPr/>
        </p:nvSpPr>
        <p:spPr bwMode="auto">
          <a:xfrm>
            <a:off x="5113338" y="1403350"/>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or</a:t>
            </a:r>
          </a:p>
        </p:txBody>
      </p:sp>
      <p:sp>
        <p:nvSpPr>
          <p:cNvPr id="17420" name="Rectangle 23">
            <a:extLst>
              <a:ext uri="{FF2B5EF4-FFF2-40B4-BE49-F238E27FC236}">
                <a16:creationId xmlns:a16="http://schemas.microsoft.com/office/drawing/2014/main" id="{2A9675C9-6D15-4674-851F-B56ABE03693F}"/>
              </a:ext>
            </a:extLst>
          </p:cNvPr>
          <p:cNvSpPr>
            <a:spLocks noChangeArrowheads="1"/>
          </p:cNvSpPr>
          <p:nvPr/>
        </p:nvSpPr>
        <p:spPr bwMode="auto">
          <a:xfrm>
            <a:off x="6018213" y="1403350"/>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yet</a:t>
            </a:r>
          </a:p>
        </p:txBody>
      </p:sp>
      <p:sp>
        <p:nvSpPr>
          <p:cNvPr id="17421" name="Rectangle 24">
            <a:extLst>
              <a:ext uri="{FF2B5EF4-FFF2-40B4-BE49-F238E27FC236}">
                <a16:creationId xmlns:a16="http://schemas.microsoft.com/office/drawing/2014/main" id="{2C7A9C9C-9FA8-4C51-929C-16E09AD0EA75}"/>
              </a:ext>
            </a:extLst>
          </p:cNvPr>
          <p:cNvSpPr>
            <a:spLocks noChangeArrowheads="1"/>
          </p:cNvSpPr>
          <p:nvPr/>
        </p:nvSpPr>
        <p:spPr bwMode="auto">
          <a:xfrm>
            <a:off x="6921500" y="1403350"/>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so</a:t>
            </a:r>
          </a:p>
        </p:txBody>
      </p:sp>
      <p:sp>
        <p:nvSpPr>
          <p:cNvPr id="17422" name="Rectangle 25">
            <a:extLst>
              <a:ext uri="{FF2B5EF4-FFF2-40B4-BE49-F238E27FC236}">
                <a16:creationId xmlns:a16="http://schemas.microsoft.com/office/drawing/2014/main" id="{F294D36A-CF0B-4981-8F1B-F8327763591C}"/>
              </a:ext>
            </a:extLst>
          </p:cNvPr>
          <p:cNvSpPr>
            <a:spLocks noChangeArrowheads="1"/>
          </p:cNvSpPr>
          <p:nvPr/>
        </p:nvSpPr>
        <p:spPr bwMode="auto">
          <a:xfrm>
            <a:off x="760413" y="4849813"/>
            <a:ext cx="7632700" cy="525462"/>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Is there one that fits best? </a:t>
            </a:r>
          </a:p>
        </p:txBody>
      </p:sp>
      <p:sp>
        <p:nvSpPr>
          <p:cNvPr id="17423" name="Rectangle 26">
            <a:extLst>
              <a:ext uri="{FF2B5EF4-FFF2-40B4-BE49-F238E27FC236}">
                <a16:creationId xmlns:a16="http://schemas.microsoft.com/office/drawing/2014/main" id="{CC4DBB5A-3746-4060-BD5C-3E18CC7359D0}"/>
              </a:ext>
            </a:extLst>
          </p:cNvPr>
          <p:cNvSpPr>
            <a:spLocks noChangeArrowheads="1"/>
          </p:cNvSpPr>
          <p:nvPr/>
        </p:nvSpPr>
        <p:spPr bwMode="auto">
          <a:xfrm>
            <a:off x="750888" y="5470525"/>
            <a:ext cx="7632700" cy="525463"/>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Are some co-ordinating conjunctions easier to use than others?</a:t>
            </a:r>
          </a:p>
        </p:txBody>
      </p:sp>
      <p:sp>
        <p:nvSpPr>
          <p:cNvPr id="17424" name="TextBox 27">
            <a:extLst>
              <a:ext uri="{FF2B5EF4-FFF2-40B4-BE49-F238E27FC236}">
                <a16:creationId xmlns:a16="http://schemas.microsoft.com/office/drawing/2014/main" id="{6740100F-47B1-490D-B75F-5CF8038D0E6C}"/>
              </a:ext>
            </a:extLst>
          </p:cNvPr>
          <p:cNvSpPr txBox="1">
            <a:spLocks noChangeArrowheads="1"/>
          </p:cNvSpPr>
          <p:nvPr/>
        </p:nvSpPr>
        <p:spPr bwMode="auto">
          <a:xfrm>
            <a:off x="6229350" y="2662238"/>
            <a:ext cx="21637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400">
                <a:solidFill>
                  <a:schemeClr val="bg1"/>
                </a:solidFill>
              </a:rPr>
              <a:t>We can’t jump in the pool.</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id="{89E5A35B-9366-46DA-B53D-9DAE20E091D0}"/>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Next Steps</a:t>
            </a:r>
          </a:p>
        </p:txBody>
      </p:sp>
      <p:grpSp>
        <p:nvGrpSpPr>
          <p:cNvPr id="18435" name="Group 5">
            <a:extLst>
              <a:ext uri="{FF2B5EF4-FFF2-40B4-BE49-F238E27FC236}">
                <a16:creationId xmlns:a16="http://schemas.microsoft.com/office/drawing/2014/main" id="{B302AF22-67F6-4743-B20A-04DAD6903D91}"/>
              </a:ext>
            </a:extLst>
          </p:cNvPr>
          <p:cNvGrpSpPr>
            <a:grpSpLocks/>
          </p:cNvGrpSpPr>
          <p:nvPr/>
        </p:nvGrpSpPr>
        <p:grpSpPr bwMode="auto">
          <a:xfrm>
            <a:off x="622300" y="2297113"/>
            <a:ext cx="3008313" cy="1530350"/>
            <a:chOff x="622372" y="2167718"/>
            <a:chExt cx="3008861" cy="1530647"/>
          </a:xfrm>
        </p:grpSpPr>
        <p:pic>
          <p:nvPicPr>
            <p:cNvPr id="18451" name="Picture 1">
              <a:extLst>
                <a:ext uri="{FF2B5EF4-FFF2-40B4-BE49-F238E27FC236}">
                  <a16:creationId xmlns:a16="http://schemas.microsoft.com/office/drawing/2014/main" id="{263EFB69-1805-49FE-BE3A-8E1885B02953}"/>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2" name="TextBox 6">
              <a:extLst>
                <a:ext uri="{FF2B5EF4-FFF2-40B4-BE49-F238E27FC236}">
                  <a16:creationId xmlns:a16="http://schemas.microsoft.com/office/drawing/2014/main" id="{38841484-733F-4AF3-9111-1942CD1819E1}"/>
                </a:ext>
              </a:extLst>
            </p:cNvPr>
            <p:cNvSpPr txBox="1">
              <a:spLocks noChangeArrowheads="1"/>
            </p:cNvSpPr>
            <p:nvPr/>
          </p:nvSpPr>
          <p:spPr bwMode="auto">
            <a:xfrm>
              <a:off x="823864" y="2532903"/>
              <a:ext cx="231166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Max didn’t want to be late.</a:t>
              </a:r>
              <a:endParaRPr lang="en-GB" altLang="en-US" sz="2000">
                <a:solidFill>
                  <a:schemeClr val="tx1"/>
                </a:solidFill>
              </a:endParaRPr>
            </a:p>
          </p:txBody>
        </p:sp>
      </p:grpSp>
      <p:pic>
        <p:nvPicPr>
          <p:cNvPr id="18436" name="Picture 3">
            <a:extLst>
              <a:ext uri="{FF2B5EF4-FFF2-40B4-BE49-F238E27FC236}">
                <a16:creationId xmlns:a16="http://schemas.microsoft.com/office/drawing/2014/main" id="{0466719D-26B2-4CAA-BC5D-772DD0775899}"/>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2575" y="2330450"/>
            <a:ext cx="3325813" cy="147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7" name="Group 10">
            <a:extLst>
              <a:ext uri="{FF2B5EF4-FFF2-40B4-BE49-F238E27FC236}">
                <a16:creationId xmlns:a16="http://schemas.microsoft.com/office/drawing/2014/main" id="{8784013F-5C47-41BB-9CBF-CAE27CC8D698}"/>
              </a:ext>
            </a:extLst>
          </p:cNvPr>
          <p:cNvGrpSpPr>
            <a:grpSpLocks/>
          </p:cNvGrpSpPr>
          <p:nvPr/>
        </p:nvGrpSpPr>
        <p:grpSpPr bwMode="auto">
          <a:xfrm>
            <a:off x="2905125" y="2322513"/>
            <a:ext cx="3324225" cy="1479550"/>
            <a:chOff x="2904673" y="1936059"/>
            <a:chExt cx="3325124" cy="1480371"/>
          </a:xfrm>
        </p:grpSpPr>
        <p:pic>
          <p:nvPicPr>
            <p:cNvPr id="18449" name="Picture 2">
              <a:extLst>
                <a:ext uri="{FF2B5EF4-FFF2-40B4-BE49-F238E27FC236}">
                  <a16:creationId xmlns:a16="http://schemas.microsoft.com/office/drawing/2014/main" id="{2638A55C-1DF0-496F-B8CD-9ED982702495}"/>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0" name="TextBox 19">
              <a:extLst>
                <a:ext uri="{FF2B5EF4-FFF2-40B4-BE49-F238E27FC236}">
                  <a16:creationId xmlns:a16="http://schemas.microsoft.com/office/drawing/2014/main" id="{32252564-B24E-4D8F-8EF6-BD41D9B45E8E}"/>
                </a:ext>
              </a:extLst>
            </p:cNvPr>
            <p:cNvSpPr txBox="1">
              <a:spLocks noChangeArrowheads="1"/>
            </p:cNvSpPr>
            <p:nvPr/>
          </p:nvSpPr>
          <p:spPr bwMode="auto">
            <a:xfrm>
              <a:off x="3529213" y="2183775"/>
              <a:ext cx="208557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6000">
                  <a:solidFill>
                    <a:schemeClr val="bg1"/>
                  </a:solidFill>
                </a:rPr>
                <a:t>?</a:t>
              </a:r>
            </a:p>
          </p:txBody>
        </p:sp>
      </p:grpSp>
      <p:sp>
        <p:nvSpPr>
          <p:cNvPr id="18438" name="Rectangle 22">
            <a:extLst>
              <a:ext uri="{FF2B5EF4-FFF2-40B4-BE49-F238E27FC236}">
                <a16:creationId xmlns:a16="http://schemas.microsoft.com/office/drawing/2014/main" id="{D9FF6620-99D7-4BD3-B965-8E9BF204DC1A}"/>
              </a:ext>
            </a:extLst>
          </p:cNvPr>
          <p:cNvSpPr>
            <a:spLocks noChangeArrowheads="1"/>
          </p:cNvSpPr>
          <p:nvPr/>
        </p:nvSpPr>
        <p:spPr bwMode="auto">
          <a:xfrm>
            <a:off x="750888" y="3919538"/>
            <a:ext cx="7632700" cy="835025"/>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Which co-ordinating conjunctions could be used to link these two main/independent clauses to create a compound sentence? </a:t>
            </a:r>
          </a:p>
        </p:txBody>
      </p:sp>
      <p:sp>
        <p:nvSpPr>
          <p:cNvPr id="18439" name="Rectangle 13">
            <a:extLst>
              <a:ext uri="{FF2B5EF4-FFF2-40B4-BE49-F238E27FC236}">
                <a16:creationId xmlns:a16="http://schemas.microsoft.com/office/drawing/2014/main" id="{E595DAED-0FA1-49AE-AAF5-BD6C06F2D68A}"/>
              </a:ext>
            </a:extLst>
          </p:cNvPr>
          <p:cNvSpPr>
            <a:spLocks noChangeArrowheads="1"/>
          </p:cNvSpPr>
          <p:nvPr/>
        </p:nvSpPr>
        <p:spPr bwMode="auto">
          <a:xfrm>
            <a:off x="1498600" y="1403350"/>
            <a:ext cx="733425" cy="576263"/>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for</a:t>
            </a:r>
          </a:p>
        </p:txBody>
      </p:sp>
      <p:sp>
        <p:nvSpPr>
          <p:cNvPr id="18440" name="Rectangle 15">
            <a:extLst>
              <a:ext uri="{FF2B5EF4-FFF2-40B4-BE49-F238E27FC236}">
                <a16:creationId xmlns:a16="http://schemas.microsoft.com/office/drawing/2014/main" id="{71F208AF-45F6-4D4F-9F2F-DA3280D7D865}"/>
              </a:ext>
            </a:extLst>
          </p:cNvPr>
          <p:cNvSpPr>
            <a:spLocks noChangeArrowheads="1"/>
          </p:cNvSpPr>
          <p:nvPr/>
        </p:nvSpPr>
        <p:spPr bwMode="auto">
          <a:xfrm>
            <a:off x="2401888" y="1403350"/>
            <a:ext cx="733425" cy="576263"/>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and</a:t>
            </a:r>
          </a:p>
        </p:txBody>
      </p:sp>
      <p:sp>
        <p:nvSpPr>
          <p:cNvPr id="18441" name="Rectangle 16">
            <a:extLst>
              <a:ext uri="{FF2B5EF4-FFF2-40B4-BE49-F238E27FC236}">
                <a16:creationId xmlns:a16="http://schemas.microsoft.com/office/drawing/2014/main" id="{A4FF2F6D-23CE-4C3B-A832-06EBCE685565}"/>
              </a:ext>
            </a:extLst>
          </p:cNvPr>
          <p:cNvSpPr>
            <a:spLocks noChangeArrowheads="1"/>
          </p:cNvSpPr>
          <p:nvPr/>
        </p:nvSpPr>
        <p:spPr bwMode="auto">
          <a:xfrm>
            <a:off x="3306763" y="1412875"/>
            <a:ext cx="731837" cy="576263"/>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nor</a:t>
            </a:r>
          </a:p>
        </p:txBody>
      </p:sp>
      <p:sp>
        <p:nvSpPr>
          <p:cNvPr id="18442" name="Rectangle 17">
            <a:extLst>
              <a:ext uri="{FF2B5EF4-FFF2-40B4-BE49-F238E27FC236}">
                <a16:creationId xmlns:a16="http://schemas.microsoft.com/office/drawing/2014/main" id="{9B1E3A38-355F-4339-ADBC-9EA890612F07}"/>
              </a:ext>
            </a:extLst>
          </p:cNvPr>
          <p:cNvSpPr>
            <a:spLocks noChangeArrowheads="1"/>
          </p:cNvSpPr>
          <p:nvPr/>
        </p:nvSpPr>
        <p:spPr bwMode="auto">
          <a:xfrm>
            <a:off x="4210050" y="1403350"/>
            <a:ext cx="733425" cy="576263"/>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but</a:t>
            </a:r>
          </a:p>
        </p:txBody>
      </p:sp>
      <p:sp>
        <p:nvSpPr>
          <p:cNvPr id="18443" name="Rectangle 21">
            <a:extLst>
              <a:ext uri="{FF2B5EF4-FFF2-40B4-BE49-F238E27FC236}">
                <a16:creationId xmlns:a16="http://schemas.microsoft.com/office/drawing/2014/main" id="{4638A4A4-491B-4A88-9604-EFCDD215EA89}"/>
              </a:ext>
            </a:extLst>
          </p:cNvPr>
          <p:cNvSpPr>
            <a:spLocks noChangeArrowheads="1"/>
          </p:cNvSpPr>
          <p:nvPr/>
        </p:nvSpPr>
        <p:spPr bwMode="auto">
          <a:xfrm>
            <a:off x="5113338" y="1403350"/>
            <a:ext cx="733425" cy="576263"/>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or</a:t>
            </a:r>
          </a:p>
        </p:txBody>
      </p:sp>
      <p:sp>
        <p:nvSpPr>
          <p:cNvPr id="18444" name="Rectangle 23">
            <a:extLst>
              <a:ext uri="{FF2B5EF4-FFF2-40B4-BE49-F238E27FC236}">
                <a16:creationId xmlns:a16="http://schemas.microsoft.com/office/drawing/2014/main" id="{BE0E5D9F-7B37-49F8-B2D7-AF042E53C010}"/>
              </a:ext>
            </a:extLst>
          </p:cNvPr>
          <p:cNvSpPr>
            <a:spLocks noChangeArrowheads="1"/>
          </p:cNvSpPr>
          <p:nvPr/>
        </p:nvSpPr>
        <p:spPr bwMode="auto">
          <a:xfrm>
            <a:off x="6018213" y="1403350"/>
            <a:ext cx="733425" cy="576263"/>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yet</a:t>
            </a:r>
          </a:p>
        </p:txBody>
      </p:sp>
      <p:sp>
        <p:nvSpPr>
          <p:cNvPr id="18445" name="Rectangle 24">
            <a:extLst>
              <a:ext uri="{FF2B5EF4-FFF2-40B4-BE49-F238E27FC236}">
                <a16:creationId xmlns:a16="http://schemas.microsoft.com/office/drawing/2014/main" id="{4E5FF497-5597-4A47-BDA7-2DFCA49B25C6}"/>
              </a:ext>
            </a:extLst>
          </p:cNvPr>
          <p:cNvSpPr>
            <a:spLocks noChangeArrowheads="1"/>
          </p:cNvSpPr>
          <p:nvPr/>
        </p:nvSpPr>
        <p:spPr bwMode="auto">
          <a:xfrm>
            <a:off x="6921500" y="1403350"/>
            <a:ext cx="733425" cy="576263"/>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so</a:t>
            </a:r>
          </a:p>
        </p:txBody>
      </p:sp>
      <p:sp>
        <p:nvSpPr>
          <p:cNvPr id="18446" name="Rectangle 25">
            <a:extLst>
              <a:ext uri="{FF2B5EF4-FFF2-40B4-BE49-F238E27FC236}">
                <a16:creationId xmlns:a16="http://schemas.microsoft.com/office/drawing/2014/main" id="{A5339566-95E7-4C23-A778-A14CC06ED69A}"/>
              </a:ext>
            </a:extLst>
          </p:cNvPr>
          <p:cNvSpPr>
            <a:spLocks noChangeArrowheads="1"/>
          </p:cNvSpPr>
          <p:nvPr/>
        </p:nvSpPr>
        <p:spPr bwMode="auto">
          <a:xfrm>
            <a:off x="760413" y="4849813"/>
            <a:ext cx="7632700" cy="525462"/>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Is there one that fits best? </a:t>
            </a:r>
          </a:p>
        </p:txBody>
      </p:sp>
      <p:sp>
        <p:nvSpPr>
          <p:cNvPr id="18447" name="Rectangle 26">
            <a:extLst>
              <a:ext uri="{FF2B5EF4-FFF2-40B4-BE49-F238E27FC236}">
                <a16:creationId xmlns:a16="http://schemas.microsoft.com/office/drawing/2014/main" id="{46FF4E75-EDE7-4D0E-B541-5045D1C77801}"/>
              </a:ext>
            </a:extLst>
          </p:cNvPr>
          <p:cNvSpPr>
            <a:spLocks noChangeArrowheads="1"/>
          </p:cNvSpPr>
          <p:nvPr/>
        </p:nvSpPr>
        <p:spPr bwMode="auto">
          <a:xfrm>
            <a:off x="750888" y="5470525"/>
            <a:ext cx="7632700" cy="525463"/>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Are some co-ordinating conjunctions easier to use than others?</a:t>
            </a:r>
          </a:p>
        </p:txBody>
      </p:sp>
      <p:sp>
        <p:nvSpPr>
          <p:cNvPr id="18448" name="TextBox 27">
            <a:extLst>
              <a:ext uri="{FF2B5EF4-FFF2-40B4-BE49-F238E27FC236}">
                <a16:creationId xmlns:a16="http://schemas.microsoft.com/office/drawing/2014/main" id="{B8999D7C-2F14-4B08-8C53-D74781642580}"/>
              </a:ext>
            </a:extLst>
          </p:cNvPr>
          <p:cNvSpPr txBox="1">
            <a:spLocks noChangeArrowheads="1"/>
          </p:cNvSpPr>
          <p:nvPr/>
        </p:nvSpPr>
        <p:spPr bwMode="auto">
          <a:xfrm>
            <a:off x="6229350" y="2662238"/>
            <a:ext cx="21637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400">
                <a:solidFill>
                  <a:schemeClr val="bg1"/>
                </a:solidFill>
              </a:rPr>
              <a:t>He hurried </a:t>
            </a:r>
            <a:br>
              <a:rPr lang="en-GB" altLang="en-US" sz="2400">
                <a:solidFill>
                  <a:schemeClr val="bg1"/>
                </a:solidFill>
              </a:rPr>
            </a:br>
            <a:r>
              <a:rPr lang="en-GB" altLang="en-US" sz="2400">
                <a:solidFill>
                  <a:schemeClr val="bg1"/>
                </a:solidFill>
              </a:rPr>
              <a:t>to school.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a:extLst>
              <a:ext uri="{FF2B5EF4-FFF2-40B4-BE49-F238E27FC236}">
                <a16:creationId xmlns:a16="http://schemas.microsoft.com/office/drawing/2014/main" id="{3FC0EF80-B712-4ACD-B9F4-4D0CBF0438D8}"/>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Compound Sentence Hunt</a:t>
            </a:r>
          </a:p>
        </p:txBody>
      </p:sp>
      <p:sp>
        <p:nvSpPr>
          <p:cNvPr id="19459" name="TextBox 18">
            <a:extLst>
              <a:ext uri="{FF2B5EF4-FFF2-40B4-BE49-F238E27FC236}">
                <a16:creationId xmlns:a16="http://schemas.microsoft.com/office/drawing/2014/main" id="{615ED1BC-179A-4826-8C8B-FC6762AC63FB}"/>
              </a:ext>
            </a:extLst>
          </p:cNvPr>
          <p:cNvSpPr txBox="1">
            <a:spLocks noChangeArrowheads="1"/>
          </p:cNvSpPr>
          <p:nvPr/>
        </p:nvSpPr>
        <p:spPr bwMode="auto">
          <a:xfrm>
            <a:off x="6302375" y="2566988"/>
            <a:ext cx="20859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r" eaLnBrk="1" hangingPunct="1">
              <a:lnSpc>
                <a:spcPct val="100000"/>
              </a:lnSpc>
              <a:spcBef>
                <a:spcPct val="0"/>
              </a:spcBef>
              <a:buFontTx/>
              <a:buNone/>
            </a:pPr>
            <a:r>
              <a:rPr lang="en-GB" altLang="en-US" sz="2400">
                <a:solidFill>
                  <a:schemeClr val="bg1"/>
                </a:solidFill>
              </a:rPr>
              <a:t>Ben loves basketball.</a:t>
            </a:r>
          </a:p>
        </p:txBody>
      </p:sp>
      <p:sp>
        <p:nvSpPr>
          <p:cNvPr id="23" name="Rectangle 22">
            <a:extLst>
              <a:ext uri="{FF2B5EF4-FFF2-40B4-BE49-F238E27FC236}">
                <a16:creationId xmlns:a16="http://schemas.microsoft.com/office/drawing/2014/main" id="{EAD49E39-0227-488C-86AB-1753F7614FD4}"/>
              </a:ext>
            </a:extLst>
          </p:cNvPr>
          <p:cNvSpPr>
            <a:spLocks noChangeArrowheads="1"/>
          </p:cNvSpPr>
          <p:nvPr/>
        </p:nvSpPr>
        <p:spPr bwMode="auto">
          <a:xfrm>
            <a:off x="750888" y="1377950"/>
            <a:ext cx="7632700" cy="454025"/>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Can you spot the </a:t>
            </a:r>
            <a:r>
              <a:rPr lang="en-GB" altLang="en-US" sz="2000" u="sng">
                <a:solidFill>
                  <a:schemeClr val="tx1"/>
                </a:solidFill>
              </a:rPr>
              <a:t>compound sentences</a:t>
            </a:r>
            <a:r>
              <a:rPr lang="en-GB" altLang="en-US" sz="2000">
                <a:solidFill>
                  <a:schemeClr val="tx1"/>
                </a:solidFill>
              </a:rPr>
              <a:t> in this piece of text?</a:t>
            </a:r>
          </a:p>
        </p:txBody>
      </p:sp>
      <p:sp>
        <p:nvSpPr>
          <p:cNvPr id="12" name="Rectangle 11">
            <a:extLst>
              <a:ext uri="{FF2B5EF4-FFF2-40B4-BE49-F238E27FC236}">
                <a16:creationId xmlns:a16="http://schemas.microsoft.com/office/drawing/2014/main" id="{16BA6428-C094-4C77-9996-DA591CA68BE7}"/>
              </a:ext>
            </a:extLst>
          </p:cNvPr>
          <p:cNvSpPr>
            <a:spLocks noChangeArrowheads="1"/>
          </p:cNvSpPr>
          <p:nvPr/>
        </p:nvSpPr>
        <p:spPr bwMode="auto">
          <a:xfrm>
            <a:off x="750888" y="1911350"/>
            <a:ext cx="7632700" cy="452438"/>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Which </a:t>
            </a:r>
            <a:r>
              <a:rPr lang="en-GB" altLang="en-US" sz="2000" b="1">
                <a:solidFill>
                  <a:srgbClr val="653B8F"/>
                </a:solidFill>
              </a:rPr>
              <a:t>co-ordinating conjunctions</a:t>
            </a:r>
            <a:r>
              <a:rPr lang="en-GB" altLang="en-US" sz="2000">
                <a:solidFill>
                  <a:schemeClr val="tx1"/>
                </a:solidFill>
              </a:rPr>
              <a:t> have been used?</a:t>
            </a:r>
          </a:p>
        </p:txBody>
      </p:sp>
      <p:sp>
        <p:nvSpPr>
          <p:cNvPr id="6" name="TextBox 5">
            <a:extLst>
              <a:ext uri="{FF2B5EF4-FFF2-40B4-BE49-F238E27FC236}">
                <a16:creationId xmlns:a16="http://schemas.microsoft.com/office/drawing/2014/main" id="{6A688B92-AF13-40D8-84B8-6063BD0AD1A8}"/>
              </a:ext>
            </a:extLst>
          </p:cNvPr>
          <p:cNvSpPr txBox="1">
            <a:spLocks noChangeArrowheads="1"/>
          </p:cNvSpPr>
          <p:nvPr/>
        </p:nvSpPr>
        <p:spPr bwMode="auto">
          <a:xfrm>
            <a:off x="750888" y="2443163"/>
            <a:ext cx="7632700" cy="3632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300">
                <a:solidFill>
                  <a:schemeClr val="tx1"/>
                </a:solidFill>
              </a:rPr>
              <a:t>It was a hot, sunny day and the park was very busy. Izaac played on the swings but he didn’t go on the vertical slide. It was too scary. It was soon dinner time so Dad got out their picnic. Izaac could have ham sandwiches or he could have cheese sandwiches. He chose cheese for he loved the stuff! There was soon no food left so Izaac went back on the swings. He would have liked a turn on the rope swing yet there was a big queue. Dad said it was time to go home. Izaac rode his scooter through the park gates and he smiled.</a:t>
            </a:r>
          </a:p>
        </p:txBody>
      </p:sp>
      <p:sp>
        <p:nvSpPr>
          <p:cNvPr id="14" name="TextBox 13">
            <a:extLst>
              <a:ext uri="{FF2B5EF4-FFF2-40B4-BE49-F238E27FC236}">
                <a16:creationId xmlns:a16="http://schemas.microsoft.com/office/drawing/2014/main" id="{30CC4507-CCC6-4516-9CC1-183D0210E39D}"/>
              </a:ext>
            </a:extLst>
          </p:cNvPr>
          <p:cNvSpPr txBox="1">
            <a:spLocks noChangeArrowheads="1"/>
          </p:cNvSpPr>
          <p:nvPr/>
        </p:nvSpPr>
        <p:spPr bwMode="auto">
          <a:xfrm>
            <a:off x="755650" y="2443163"/>
            <a:ext cx="7632700" cy="3632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300" u="sng">
                <a:solidFill>
                  <a:schemeClr val="tx1"/>
                </a:solidFill>
              </a:rPr>
              <a:t>It was a hot, sunny day and the park was very busy</a:t>
            </a:r>
            <a:r>
              <a:rPr lang="en-GB" altLang="en-US" sz="2300">
                <a:solidFill>
                  <a:schemeClr val="tx1"/>
                </a:solidFill>
              </a:rPr>
              <a:t>. </a:t>
            </a:r>
            <a:r>
              <a:rPr lang="en-GB" altLang="en-US" sz="2300" u="sng">
                <a:solidFill>
                  <a:schemeClr val="tx1"/>
                </a:solidFill>
              </a:rPr>
              <a:t>Izaac played on the swings but he didn’t go on the vertical slide</a:t>
            </a:r>
            <a:r>
              <a:rPr lang="en-GB" altLang="en-US" sz="2300">
                <a:solidFill>
                  <a:schemeClr val="tx1"/>
                </a:solidFill>
              </a:rPr>
              <a:t>. It was too scary. </a:t>
            </a:r>
            <a:r>
              <a:rPr lang="en-GB" altLang="en-US" sz="2300" u="sng">
                <a:solidFill>
                  <a:schemeClr val="tx1"/>
                </a:solidFill>
              </a:rPr>
              <a:t>It was soon dinner time so Dad got out their picnic</a:t>
            </a:r>
            <a:r>
              <a:rPr lang="en-GB" altLang="en-US" sz="2300">
                <a:solidFill>
                  <a:schemeClr val="tx1"/>
                </a:solidFill>
              </a:rPr>
              <a:t>. </a:t>
            </a:r>
            <a:r>
              <a:rPr lang="en-GB" altLang="en-US" sz="2300" u="sng">
                <a:solidFill>
                  <a:schemeClr val="tx1"/>
                </a:solidFill>
              </a:rPr>
              <a:t>Izaac could have ham sandwiches or he could have cheese sandwiches</a:t>
            </a:r>
            <a:r>
              <a:rPr lang="en-GB" altLang="en-US" sz="2300">
                <a:solidFill>
                  <a:schemeClr val="tx1"/>
                </a:solidFill>
              </a:rPr>
              <a:t>. </a:t>
            </a:r>
            <a:r>
              <a:rPr lang="en-GB" altLang="en-US" sz="2300" u="sng">
                <a:solidFill>
                  <a:schemeClr val="tx1"/>
                </a:solidFill>
              </a:rPr>
              <a:t>He chose cheese for he loved the stuff</a:t>
            </a:r>
            <a:r>
              <a:rPr lang="en-GB" altLang="en-US" sz="2300">
                <a:solidFill>
                  <a:schemeClr val="tx1"/>
                </a:solidFill>
              </a:rPr>
              <a:t>! </a:t>
            </a:r>
            <a:r>
              <a:rPr lang="en-GB" altLang="en-US" sz="2300" u="sng">
                <a:solidFill>
                  <a:schemeClr val="tx1"/>
                </a:solidFill>
              </a:rPr>
              <a:t>There was soon no food left so Izaac went back on the swings</a:t>
            </a:r>
            <a:r>
              <a:rPr lang="en-GB" altLang="en-US" sz="2300">
                <a:solidFill>
                  <a:schemeClr val="tx1"/>
                </a:solidFill>
              </a:rPr>
              <a:t>. </a:t>
            </a:r>
            <a:r>
              <a:rPr lang="en-GB" altLang="en-US" sz="2300" u="sng">
                <a:solidFill>
                  <a:schemeClr val="tx1"/>
                </a:solidFill>
              </a:rPr>
              <a:t>He would have liked a turn on the rope swing yet there was a big queue</a:t>
            </a:r>
            <a:r>
              <a:rPr lang="en-GB" altLang="en-US" sz="2300">
                <a:solidFill>
                  <a:schemeClr val="tx1"/>
                </a:solidFill>
              </a:rPr>
              <a:t>. Dad said it was time to go home. </a:t>
            </a:r>
            <a:r>
              <a:rPr lang="en-GB" altLang="en-US" sz="2300" u="sng">
                <a:solidFill>
                  <a:schemeClr val="tx1"/>
                </a:solidFill>
              </a:rPr>
              <a:t>Izaac rode his scooter through the park gates and he smiled</a:t>
            </a:r>
            <a:r>
              <a:rPr lang="en-GB" altLang="en-US" sz="2300">
                <a:solidFill>
                  <a:schemeClr val="tx1"/>
                </a:solidFill>
              </a:rPr>
              <a:t>.</a:t>
            </a:r>
          </a:p>
        </p:txBody>
      </p:sp>
      <p:sp>
        <p:nvSpPr>
          <p:cNvPr id="15" name="TextBox 14">
            <a:extLst>
              <a:ext uri="{FF2B5EF4-FFF2-40B4-BE49-F238E27FC236}">
                <a16:creationId xmlns:a16="http://schemas.microsoft.com/office/drawing/2014/main" id="{4C247E9B-01C9-4456-9E0D-2B7271687E9C}"/>
              </a:ext>
            </a:extLst>
          </p:cNvPr>
          <p:cNvSpPr txBox="1">
            <a:spLocks noChangeArrowheads="1"/>
          </p:cNvSpPr>
          <p:nvPr/>
        </p:nvSpPr>
        <p:spPr bwMode="auto">
          <a:xfrm>
            <a:off x="746125" y="2443163"/>
            <a:ext cx="7632700" cy="3632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300" u="sng">
                <a:solidFill>
                  <a:schemeClr val="tx1"/>
                </a:solidFill>
              </a:rPr>
              <a:t>It was a hot, sunny day</a:t>
            </a:r>
            <a:r>
              <a:rPr lang="en-GB" altLang="en-US" sz="2300">
                <a:solidFill>
                  <a:schemeClr val="tx1"/>
                </a:solidFill>
              </a:rPr>
              <a:t> </a:t>
            </a:r>
            <a:r>
              <a:rPr lang="en-GB" altLang="en-US" sz="2300" b="1">
                <a:solidFill>
                  <a:srgbClr val="653B8F"/>
                </a:solidFill>
              </a:rPr>
              <a:t>and</a:t>
            </a:r>
            <a:r>
              <a:rPr lang="en-GB" altLang="en-US" sz="2300">
                <a:solidFill>
                  <a:schemeClr val="tx1"/>
                </a:solidFill>
              </a:rPr>
              <a:t> </a:t>
            </a:r>
            <a:r>
              <a:rPr lang="en-GB" altLang="en-US" sz="2300" u="sng">
                <a:solidFill>
                  <a:schemeClr val="tx1"/>
                </a:solidFill>
              </a:rPr>
              <a:t>the park was very busy</a:t>
            </a:r>
            <a:r>
              <a:rPr lang="en-GB" altLang="en-US" sz="2300">
                <a:solidFill>
                  <a:schemeClr val="tx1"/>
                </a:solidFill>
              </a:rPr>
              <a:t>. </a:t>
            </a:r>
            <a:r>
              <a:rPr lang="en-GB" altLang="en-US" sz="2300" u="sng">
                <a:solidFill>
                  <a:schemeClr val="tx1"/>
                </a:solidFill>
              </a:rPr>
              <a:t>Izaac played on the swings</a:t>
            </a:r>
            <a:r>
              <a:rPr lang="en-GB" altLang="en-US" sz="2300">
                <a:solidFill>
                  <a:schemeClr val="tx1"/>
                </a:solidFill>
              </a:rPr>
              <a:t> </a:t>
            </a:r>
            <a:r>
              <a:rPr lang="en-GB" altLang="en-US" sz="2300" b="1">
                <a:solidFill>
                  <a:srgbClr val="653B8F"/>
                </a:solidFill>
              </a:rPr>
              <a:t>but</a:t>
            </a:r>
            <a:r>
              <a:rPr lang="en-GB" altLang="en-US" sz="2300">
                <a:solidFill>
                  <a:schemeClr val="tx1"/>
                </a:solidFill>
              </a:rPr>
              <a:t> </a:t>
            </a:r>
            <a:r>
              <a:rPr lang="en-GB" altLang="en-US" sz="2300" u="sng">
                <a:solidFill>
                  <a:schemeClr val="tx1"/>
                </a:solidFill>
              </a:rPr>
              <a:t>he didn’t go on the vertical slide</a:t>
            </a:r>
            <a:r>
              <a:rPr lang="en-GB" altLang="en-US" sz="2300">
                <a:solidFill>
                  <a:schemeClr val="tx1"/>
                </a:solidFill>
              </a:rPr>
              <a:t>. It was too scary. </a:t>
            </a:r>
            <a:r>
              <a:rPr lang="en-GB" altLang="en-US" sz="2300" u="sng">
                <a:solidFill>
                  <a:schemeClr val="tx1"/>
                </a:solidFill>
              </a:rPr>
              <a:t>It was soon dinner time </a:t>
            </a:r>
            <a:r>
              <a:rPr lang="en-GB" altLang="en-US" sz="2300" b="1">
                <a:solidFill>
                  <a:srgbClr val="653B8F"/>
                </a:solidFill>
              </a:rPr>
              <a:t>so</a:t>
            </a:r>
            <a:r>
              <a:rPr lang="en-GB" altLang="en-US" sz="2300">
                <a:solidFill>
                  <a:schemeClr val="tx1"/>
                </a:solidFill>
              </a:rPr>
              <a:t> </a:t>
            </a:r>
            <a:r>
              <a:rPr lang="en-GB" altLang="en-US" sz="2300" u="sng">
                <a:solidFill>
                  <a:schemeClr val="tx1"/>
                </a:solidFill>
              </a:rPr>
              <a:t>Dad got out their picnic</a:t>
            </a:r>
            <a:r>
              <a:rPr lang="en-GB" altLang="en-US" sz="2300">
                <a:solidFill>
                  <a:schemeClr val="tx1"/>
                </a:solidFill>
              </a:rPr>
              <a:t>. </a:t>
            </a:r>
            <a:r>
              <a:rPr lang="en-GB" altLang="en-US" sz="2300" u="sng">
                <a:solidFill>
                  <a:schemeClr val="tx1"/>
                </a:solidFill>
              </a:rPr>
              <a:t>Izaac could have ham sandwiches</a:t>
            </a:r>
            <a:r>
              <a:rPr lang="en-GB" altLang="en-US" sz="2300">
                <a:solidFill>
                  <a:schemeClr val="tx1"/>
                </a:solidFill>
              </a:rPr>
              <a:t> </a:t>
            </a:r>
            <a:r>
              <a:rPr lang="en-GB" altLang="en-US" sz="2300" b="1">
                <a:solidFill>
                  <a:srgbClr val="653B8F"/>
                </a:solidFill>
              </a:rPr>
              <a:t>or</a:t>
            </a:r>
            <a:r>
              <a:rPr lang="en-GB" altLang="en-US" sz="2300">
                <a:solidFill>
                  <a:schemeClr val="tx1"/>
                </a:solidFill>
              </a:rPr>
              <a:t> </a:t>
            </a:r>
            <a:r>
              <a:rPr lang="en-GB" altLang="en-US" sz="2300" u="sng">
                <a:solidFill>
                  <a:schemeClr val="tx1"/>
                </a:solidFill>
              </a:rPr>
              <a:t>he could have cheese sandwiches</a:t>
            </a:r>
            <a:r>
              <a:rPr lang="en-GB" altLang="en-US" sz="2300">
                <a:solidFill>
                  <a:schemeClr val="tx1"/>
                </a:solidFill>
              </a:rPr>
              <a:t>. </a:t>
            </a:r>
            <a:r>
              <a:rPr lang="en-GB" altLang="en-US" sz="2300" u="sng">
                <a:solidFill>
                  <a:schemeClr val="tx1"/>
                </a:solidFill>
              </a:rPr>
              <a:t>He chose cheese</a:t>
            </a:r>
            <a:r>
              <a:rPr lang="en-GB" altLang="en-US" sz="2300">
                <a:solidFill>
                  <a:schemeClr val="tx1"/>
                </a:solidFill>
              </a:rPr>
              <a:t> </a:t>
            </a:r>
            <a:r>
              <a:rPr lang="en-GB" altLang="en-US" sz="2300" b="1">
                <a:solidFill>
                  <a:srgbClr val="653B8F"/>
                </a:solidFill>
              </a:rPr>
              <a:t>for</a:t>
            </a:r>
            <a:r>
              <a:rPr lang="en-GB" altLang="en-US" sz="2300">
                <a:solidFill>
                  <a:schemeClr val="tx1"/>
                </a:solidFill>
              </a:rPr>
              <a:t> </a:t>
            </a:r>
            <a:r>
              <a:rPr lang="en-GB" altLang="en-US" sz="2300" u="sng">
                <a:solidFill>
                  <a:schemeClr val="tx1"/>
                </a:solidFill>
              </a:rPr>
              <a:t>he loved the stuff</a:t>
            </a:r>
            <a:r>
              <a:rPr lang="en-GB" altLang="en-US" sz="2300">
                <a:solidFill>
                  <a:schemeClr val="tx1"/>
                </a:solidFill>
              </a:rPr>
              <a:t>! </a:t>
            </a:r>
            <a:r>
              <a:rPr lang="en-GB" altLang="en-US" sz="2300" u="sng">
                <a:solidFill>
                  <a:schemeClr val="tx1"/>
                </a:solidFill>
              </a:rPr>
              <a:t>There was soon no food left</a:t>
            </a:r>
            <a:r>
              <a:rPr lang="en-GB" altLang="en-US" sz="2300">
                <a:solidFill>
                  <a:schemeClr val="tx1"/>
                </a:solidFill>
              </a:rPr>
              <a:t> </a:t>
            </a:r>
            <a:r>
              <a:rPr lang="en-GB" altLang="en-US" sz="2300" b="1">
                <a:solidFill>
                  <a:srgbClr val="653B8F"/>
                </a:solidFill>
              </a:rPr>
              <a:t>so</a:t>
            </a:r>
            <a:r>
              <a:rPr lang="en-GB" altLang="en-US" sz="2300">
                <a:solidFill>
                  <a:schemeClr val="tx1"/>
                </a:solidFill>
              </a:rPr>
              <a:t> </a:t>
            </a:r>
            <a:r>
              <a:rPr lang="en-GB" altLang="en-US" sz="2300" u="sng">
                <a:solidFill>
                  <a:schemeClr val="tx1"/>
                </a:solidFill>
              </a:rPr>
              <a:t>Izaac went back on the swings</a:t>
            </a:r>
            <a:r>
              <a:rPr lang="en-GB" altLang="en-US" sz="2300">
                <a:solidFill>
                  <a:schemeClr val="tx1"/>
                </a:solidFill>
              </a:rPr>
              <a:t>. </a:t>
            </a:r>
            <a:r>
              <a:rPr lang="en-GB" altLang="en-US" sz="2300" u="sng">
                <a:solidFill>
                  <a:schemeClr val="tx1"/>
                </a:solidFill>
              </a:rPr>
              <a:t>He would have liked a turn on the rope swing</a:t>
            </a:r>
            <a:r>
              <a:rPr lang="en-GB" altLang="en-US" sz="2300">
                <a:solidFill>
                  <a:schemeClr val="tx1"/>
                </a:solidFill>
              </a:rPr>
              <a:t> </a:t>
            </a:r>
            <a:r>
              <a:rPr lang="en-GB" altLang="en-US" sz="2300" b="1">
                <a:solidFill>
                  <a:srgbClr val="653B8F"/>
                </a:solidFill>
              </a:rPr>
              <a:t>yet</a:t>
            </a:r>
            <a:r>
              <a:rPr lang="en-GB" altLang="en-US" sz="2300">
                <a:solidFill>
                  <a:schemeClr val="tx1"/>
                </a:solidFill>
              </a:rPr>
              <a:t> </a:t>
            </a:r>
            <a:r>
              <a:rPr lang="en-GB" altLang="en-US" sz="2300" u="sng">
                <a:solidFill>
                  <a:schemeClr val="tx1"/>
                </a:solidFill>
              </a:rPr>
              <a:t>there was a big queue</a:t>
            </a:r>
            <a:r>
              <a:rPr lang="en-GB" altLang="en-US" sz="2300">
                <a:solidFill>
                  <a:schemeClr val="tx1"/>
                </a:solidFill>
              </a:rPr>
              <a:t>. Dad said it was time to go home. </a:t>
            </a:r>
            <a:r>
              <a:rPr lang="en-GB" altLang="en-US" sz="2300" u="sng">
                <a:solidFill>
                  <a:schemeClr val="tx1"/>
                </a:solidFill>
              </a:rPr>
              <a:t>Izaac rode his scooter through the park gates</a:t>
            </a:r>
            <a:r>
              <a:rPr lang="en-GB" altLang="en-US" sz="2300">
                <a:solidFill>
                  <a:schemeClr val="tx1"/>
                </a:solidFill>
              </a:rPr>
              <a:t> </a:t>
            </a:r>
            <a:r>
              <a:rPr lang="en-GB" altLang="en-US" sz="2300" b="1">
                <a:solidFill>
                  <a:srgbClr val="653B8F"/>
                </a:solidFill>
              </a:rPr>
              <a:t>and</a:t>
            </a:r>
            <a:r>
              <a:rPr lang="en-GB" altLang="en-US" sz="2300">
                <a:solidFill>
                  <a:schemeClr val="tx1"/>
                </a:solidFill>
              </a:rPr>
              <a:t> </a:t>
            </a:r>
            <a:r>
              <a:rPr lang="en-GB" altLang="en-US" sz="2300" u="sng">
                <a:solidFill>
                  <a:schemeClr val="tx1"/>
                </a:solidFill>
              </a:rPr>
              <a:t>he smiled</a:t>
            </a:r>
            <a:r>
              <a:rPr lang="en-GB" altLang="en-US" sz="2300">
                <a:solidFill>
                  <a:schemeClr val="tx1"/>
                </a:solidFill>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12" grpId="0" animBg="1"/>
      <p:bldP spid="6"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0">
            <a:extLst>
              <a:ext uri="{FF2B5EF4-FFF2-40B4-BE49-F238E27FC236}">
                <a16:creationId xmlns:a16="http://schemas.microsoft.com/office/drawing/2014/main" id="{E0C6821E-4D7A-4884-A9CD-E3B7FBBD6281}"/>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Practise Your Skills</a:t>
            </a:r>
          </a:p>
        </p:txBody>
      </p:sp>
      <p:sp>
        <p:nvSpPr>
          <p:cNvPr id="20483" name="Rectangle 4">
            <a:extLst>
              <a:ext uri="{FF2B5EF4-FFF2-40B4-BE49-F238E27FC236}">
                <a16:creationId xmlns:a16="http://schemas.microsoft.com/office/drawing/2014/main" id="{82CE56BE-F4C8-477F-B5BD-F234B20C553C}"/>
              </a:ext>
            </a:extLst>
          </p:cNvPr>
          <p:cNvSpPr>
            <a:spLocks noChangeArrowheads="1"/>
          </p:cNvSpPr>
          <p:nvPr/>
        </p:nvSpPr>
        <p:spPr bwMode="auto">
          <a:xfrm>
            <a:off x="755650" y="1350963"/>
            <a:ext cx="76327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Now, it’s your turn. How could you add a co-ordinating conjunction and another main/independent clause to create a compound sentence?</a:t>
            </a:r>
          </a:p>
        </p:txBody>
      </p:sp>
      <p:grpSp>
        <p:nvGrpSpPr>
          <p:cNvPr id="6" name="Group 5">
            <a:extLst>
              <a:ext uri="{FF2B5EF4-FFF2-40B4-BE49-F238E27FC236}">
                <a16:creationId xmlns:a16="http://schemas.microsoft.com/office/drawing/2014/main" id="{56791FE4-DEBC-45C8-87D9-66A4EDE13278}"/>
              </a:ext>
            </a:extLst>
          </p:cNvPr>
          <p:cNvGrpSpPr>
            <a:grpSpLocks/>
          </p:cNvGrpSpPr>
          <p:nvPr/>
        </p:nvGrpSpPr>
        <p:grpSpPr bwMode="auto">
          <a:xfrm>
            <a:off x="622300" y="2663825"/>
            <a:ext cx="3008313" cy="1530350"/>
            <a:chOff x="622372" y="2167718"/>
            <a:chExt cx="3008861" cy="1530647"/>
          </a:xfrm>
        </p:grpSpPr>
        <p:pic>
          <p:nvPicPr>
            <p:cNvPr id="20493" name="Picture 1">
              <a:extLst>
                <a:ext uri="{FF2B5EF4-FFF2-40B4-BE49-F238E27FC236}">
                  <a16:creationId xmlns:a16="http://schemas.microsoft.com/office/drawing/2014/main" id="{4F7606E4-8ED5-4D35-A9C0-02C430042E44}"/>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4" name="TextBox 6">
              <a:extLst>
                <a:ext uri="{FF2B5EF4-FFF2-40B4-BE49-F238E27FC236}">
                  <a16:creationId xmlns:a16="http://schemas.microsoft.com/office/drawing/2014/main" id="{5157CCE5-9614-40C3-96AB-74A8C9E30C6E}"/>
                </a:ext>
              </a:extLst>
            </p:cNvPr>
            <p:cNvSpPr txBox="1">
              <a:spLocks noChangeArrowheads="1"/>
            </p:cNvSpPr>
            <p:nvPr/>
          </p:nvSpPr>
          <p:spPr bwMode="auto">
            <a:xfrm>
              <a:off x="823864" y="2332874"/>
              <a:ext cx="220904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My bed </a:t>
              </a:r>
              <a:br>
                <a:rPr lang="en-GB" altLang="en-US" sz="2400">
                  <a:solidFill>
                    <a:schemeClr val="tx1"/>
                  </a:solidFill>
                </a:rPr>
              </a:br>
              <a:r>
                <a:rPr lang="en-GB" altLang="en-US" sz="2400">
                  <a:solidFill>
                    <a:schemeClr val="tx1"/>
                  </a:solidFill>
                </a:rPr>
                <a:t>was very comfortable.</a:t>
              </a:r>
            </a:p>
          </p:txBody>
        </p:sp>
      </p:grpSp>
      <p:grpSp>
        <p:nvGrpSpPr>
          <p:cNvPr id="8" name="Group 7">
            <a:extLst>
              <a:ext uri="{FF2B5EF4-FFF2-40B4-BE49-F238E27FC236}">
                <a16:creationId xmlns:a16="http://schemas.microsoft.com/office/drawing/2014/main" id="{F00C60C0-8C88-4E0B-83F0-661E5DB9372D}"/>
              </a:ext>
            </a:extLst>
          </p:cNvPr>
          <p:cNvGrpSpPr>
            <a:grpSpLocks/>
          </p:cNvGrpSpPr>
          <p:nvPr/>
        </p:nvGrpSpPr>
        <p:grpSpPr bwMode="auto">
          <a:xfrm>
            <a:off x="5362575" y="2706688"/>
            <a:ext cx="3325813" cy="1474787"/>
            <a:chOff x="5363132" y="2211012"/>
            <a:chExt cx="3325123" cy="1474784"/>
          </a:xfrm>
        </p:grpSpPr>
        <p:pic>
          <p:nvPicPr>
            <p:cNvPr id="20491" name="Picture 3">
              <a:extLst>
                <a:ext uri="{FF2B5EF4-FFF2-40B4-BE49-F238E27FC236}">
                  <a16:creationId xmlns:a16="http://schemas.microsoft.com/office/drawing/2014/main" id="{993C6681-FF0E-47B7-9D28-A4774AADC358}"/>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2" name="TextBox 18">
              <a:extLst>
                <a:ext uri="{FF2B5EF4-FFF2-40B4-BE49-F238E27FC236}">
                  <a16:creationId xmlns:a16="http://schemas.microsoft.com/office/drawing/2014/main" id="{C8FD4F1D-FAAB-4E41-A209-D67A26FC1B69}"/>
                </a:ext>
              </a:extLst>
            </p:cNvPr>
            <p:cNvSpPr txBox="1">
              <a:spLocks noChangeArrowheads="1"/>
            </p:cNvSpPr>
            <p:nvPr/>
          </p:nvSpPr>
          <p:spPr bwMode="auto">
            <a:xfrm>
              <a:off x="6302777" y="2485307"/>
              <a:ext cx="20078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5400">
                  <a:solidFill>
                    <a:schemeClr val="bg1"/>
                  </a:solidFill>
                </a:rPr>
                <a:t>?</a:t>
              </a:r>
            </a:p>
          </p:txBody>
        </p:sp>
      </p:grpSp>
      <p:grpSp>
        <p:nvGrpSpPr>
          <p:cNvPr id="11" name="Group 10">
            <a:extLst>
              <a:ext uri="{FF2B5EF4-FFF2-40B4-BE49-F238E27FC236}">
                <a16:creationId xmlns:a16="http://schemas.microsoft.com/office/drawing/2014/main" id="{C8548EB1-5B66-40DD-910C-052FDC9CCED4}"/>
              </a:ext>
            </a:extLst>
          </p:cNvPr>
          <p:cNvGrpSpPr>
            <a:grpSpLocks/>
          </p:cNvGrpSpPr>
          <p:nvPr/>
        </p:nvGrpSpPr>
        <p:grpSpPr bwMode="auto">
          <a:xfrm>
            <a:off x="2905125" y="2689225"/>
            <a:ext cx="3324225" cy="1479550"/>
            <a:chOff x="2904673" y="1936059"/>
            <a:chExt cx="3325124" cy="1480371"/>
          </a:xfrm>
        </p:grpSpPr>
        <p:pic>
          <p:nvPicPr>
            <p:cNvPr id="20488" name="Picture 2">
              <a:extLst>
                <a:ext uri="{FF2B5EF4-FFF2-40B4-BE49-F238E27FC236}">
                  <a16:creationId xmlns:a16="http://schemas.microsoft.com/office/drawing/2014/main" id="{A24C4755-D41E-4345-B50A-C344A2D493E0}"/>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9" name="TextBox 19">
              <a:extLst>
                <a:ext uri="{FF2B5EF4-FFF2-40B4-BE49-F238E27FC236}">
                  <a16:creationId xmlns:a16="http://schemas.microsoft.com/office/drawing/2014/main" id="{4FC71ED4-62C0-49C1-AF02-285F6ACAF269}"/>
                </a:ext>
              </a:extLst>
            </p:cNvPr>
            <p:cNvSpPr txBox="1">
              <a:spLocks noChangeArrowheads="1"/>
            </p:cNvSpPr>
            <p:nvPr/>
          </p:nvSpPr>
          <p:spPr bwMode="auto">
            <a:xfrm>
              <a:off x="3664374" y="2076078"/>
              <a:ext cx="11152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for</a:t>
              </a:r>
            </a:p>
            <a:p>
              <a:pPr algn="ctr" eaLnBrk="1" hangingPunct="1">
                <a:lnSpc>
                  <a:spcPct val="100000"/>
                </a:lnSpc>
                <a:spcBef>
                  <a:spcPct val="0"/>
                </a:spcBef>
                <a:buFontTx/>
                <a:buNone/>
              </a:pPr>
              <a:r>
                <a:rPr lang="en-GB" altLang="en-US">
                  <a:solidFill>
                    <a:schemeClr val="tx1"/>
                  </a:solidFill>
                </a:rPr>
                <a:t>and</a:t>
              </a:r>
            </a:p>
            <a:p>
              <a:pPr algn="ctr" eaLnBrk="1" hangingPunct="1">
                <a:lnSpc>
                  <a:spcPct val="100000"/>
                </a:lnSpc>
                <a:spcBef>
                  <a:spcPct val="0"/>
                </a:spcBef>
                <a:buFontTx/>
                <a:buNone/>
              </a:pPr>
              <a:r>
                <a:rPr lang="en-GB" altLang="en-US">
                  <a:solidFill>
                    <a:schemeClr val="tx1"/>
                  </a:solidFill>
                </a:rPr>
                <a:t>nor</a:t>
              </a:r>
            </a:p>
            <a:p>
              <a:pPr algn="ctr" eaLnBrk="1" hangingPunct="1">
                <a:lnSpc>
                  <a:spcPct val="100000"/>
                </a:lnSpc>
                <a:spcBef>
                  <a:spcPct val="0"/>
                </a:spcBef>
                <a:buFontTx/>
                <a:buNone/>
              </a:pPr>
              <a:r>
                <a:rPr lang="en-GB" altLang="en-US">
                  <a:solidFill>
                    <a:schemeClr val="tx1"/>
                  </a:solidFill>
                </a:rPr>
                <a:t>but</a:t>
              </a:r>
            </a:p>
          </p:txBody>
        </p:sp>
        <p:sp>
          <p:nvSpPr>
            <p:cNvPr id="20490" name="TextBox 13">
              <a:extLst>
                <a:ext uri="{FF2B5EF4-FFF2-40B4-BE49-F238E27FC236}">
                  <a16:creationId xmlns:a16="http://schemas.microsoft.com/office/drawing/2014/main" id="{5B3954DF-0936-41E8-BA99-7AC73CEDAA3C}"/>
                </a:ext>
              </a:extLst>
            </p:cNvPr>
            <p:cNvSpPr txBox="1">
              <a:spLocks noChangeArrowheads="1"/>
            </p:cNvSpPr>
            <p:nvPr/>
          </p:nvSpPr>
          <p:spPr bwMode="auto">
            <a:xfrm>
              <a:off x="4377197" y="2076078"/>
              <a:ext cx="11152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or</a:t>
              </a:r>
            </a:p>
            <a:p>
              <a:pPr algn="ctr" eaLnBrk="1" hangingPunct="1">
                <a:lnSpc>
                  <a:spcPct val="100000"/>
                </a:lnSpc>
                <a:spcBef>
                  <a:spcPct val="0"/>
                </a:spcBef>
                <a:buFontTx/>
                <a:buNone/>
              </a:pPr>
              <a:r>
                <a:rPr lang="en-GB" altLang="en-US">
                  <a:solidFill>
                    <a:schemeClr val="tx1"/>
                  </a:solidFill>
                </a:rPr>
                <a:t>yet</a:t>
              </a:r>
            </a:p>
            <a:p>
              <a:pPr algn="ctr" eaLnBrk="1" hangingPunct="1">
                <a:lnSpc>
                  <a:spcPct val="100000"/>
                </a:lnSpc>
                <a:spcBef>
                  <a:spcPct val="0"/>
                </a:spcBef>
                <a:buFontTx/>
                <a:buNone/>
              </a:pPr>
              <a:r>
                <a:rPr lang="en-GB" altLang="en-US">
                  <a:solidFill>
                    <a:schemeClr val="tx1"/>
                  </a:solidFill>
                </a:rPr>
                <a:t>so</a:t>
              </a:r>
            </a:p>
          </p:txBody>
        </p:sp>
      </p:grpSp>
      <p:pic>
        <p:nvPicPr>
          <p:cNvPr id="20487" name="Picture 8">
            <a:extLst>
              <a:ext uri="{FF2B5EF4-FFF2-40B4-BE49-F238E27FC236}">
                <a16:creationId xmlns:a16="http://schemas.microsoft.com/office/drawing/2014/main" id="{CE4DDEC9-D2D0-4C1F-8BF7-D9E86289ACD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53063" y="3873500"/>
            <a:ext cx="3346450"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75F2AC2B-8214-46E8-9C1D-2BA2D766CC49}"/>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Practise Your Skills</a:t>
            </a:r>
          </a:p>
        </p:txBody>
      </p:sp>
      <p:sp>
        <p:nvSpPr>
          <p:cNvPr id="21507" name="Rectangle 4">
            <a:extLst>
              <a:ext uri="{FF2B5EF4-FFF2-40B4-BE49-F238E27FC236}">
                <a16:creationId xmlns:a16="http://schemas.microsoft.com/office/drawing/2014/main" id="{628F1DE7-29FA-4C05-A13E-F4F6F1FE5398}"/>
              </a:ext>
            </a:extLst>
          </p:cNvPr>
          <p:cNvSpPr>
            <a:spLocks noChangeArrowheads="1"/>
          </p:cNvSpPr>
          <p:nvPr/>
        </p:nvSpPr>
        <p:spPr bwMode="auto">
          <a:xfrm>
            <a:off x="755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How could you add a co-ordinating conjunction and another main/independent clause to create a compound sentence?</a:t>
            </a:r>
          </a:p>
        </p:txBody>
      </p:sp>
      <p:grpSp>
        <p:nvGrpSpPr>
          <p:cNvPr id="6" name="Group 5">
            <a:extLst>
              <a:ext uri="{FF2B5EF4-FFF2-40B4-BE49-F238E27FC236}">
                <a16:creationId xmlns:a16="http://schemas.microsoft.com/office/drawing/2014/main" id="{54FF5180-4A4D-4D86-9ADD-4F23D8E292A6}"/>
              </a:ext>
            </a:extLst>
          </p:cNvPr>
          <p:cNvGrpSpPr>
            <a:grpSpLocks/>
          </p:cNvGrpSpPr>
          <p:nvPr/>
        </p:nvGrpSpPr>
        <p:grpSpPr bwMode="auto">
          <a:xfrm>
            <a:off x="622300" y="2663825"/>
            <a:ext cx="3008313" cy="1530350"/>
            <a:chOff x="622372" y="2167718"/>
            <a:chExt cx="3008861" cy="1530647"/>
          </a:xfrm>
        </p:grpSpPr>
        <p:pic>
          <p:nvPicPr>
            <p:cNvPr id="21517" name="Picture 1">
              <a:extLst>
                <a:ext uri="{FF2B5EF4-FFF2-40B4-BE49-F238E27FC236}">
                  <a16:creationId xmlns:a16="http://schemas.microsoft.com/office/drawing/2014/main" id="{A0B88A8C-6558-4FCB-898A-BB3E301C7DE6}"/>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8" name="TextBox 6">
              <a:extLst>
                <a:ext uri="{FF2B5EF4-FFF2-40B4-BE49-F238E27FC236}">
                  <a16:creationId xmlns:a16="http://schemas.microsoft.com/office/drawing/2014/main" id="{F2DE001A-BC4D-4897-BB99-EB3BA712DD67}"/>
                </a:ext>
              </a:extLst>
            </p:cNvPr>
            <p:cNvSpPr txBox="1">
              <a:spLocks noChangeArrowheads="1"/>
            </p:cNvSpPr>
            <p:nvPr/>
          </p:nvSpPr>
          <p:spPr bwMode="auto">
            <a:xfrm>
              <a:off x="823864" y="2531473"/>
              <a:ext cx="22090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I love to eat chocolate.</a:t>
              </a:r>
            </a:p>
          </p:txBody>
        </p:sp>
      </p:grpSp>
      <p:grpSp>
        <p:nvGrpSpPr>
          <p:cNvPr id="8" name="Group 7">
            <a:extLst>
              <a:ext uri="{FF2B5EF4-FFF2-40B4-BE49-F238E27FC236}">
                <a16:creationId xmlns:a16="http://schemas.microsoft.com/office/drawing/2014/main" id="{DD28F680-4CF8-46CB-B191-7E16F19AABC9}"/>
              </a:ext>
            </a:extLst>
          </p:cNvPr>
          <p:cNvGrpSpPr>
            <a:grpSpLocks/>
          </p:cNvGrpSpPr>
          <p:nvPr/>
        </p:nvGrpSpPr>
        <p:grpSpPr bwMode="auto">
          <a:xfrm>
            <a:off x="5362575" y="2706688"/>
            <a:ext cx="3325813" cy="1474787"/>
            <a:chOff x="5363132" y="2211012"/>
            <a:chExt cx="3325123" cy="1474784"/>
          </a:xfrm>
        </p:grpSpPr>
        <p:pic>
          <p:nvPicPr>
            <p:cNvPr id="21515" name="Picture 3">
              <a:extLst>
                <a:ext uri="{FF2B5EF4-FFF2-40B4-BE49-F238E27FC236}">
                  <a16:creationId xmlns:a16="http://schemas.microsoft.com/office/drawing/2014/main" id="{E0B1580C-FEB7-4732-84B3-B68F240DDC57}"/>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6" name="TextBox 18">
              <a:extLst>
                <a:ext uri="{FF2B5EF4-FFF2-40B4-BE49-F238E27FC236}">
                  <a16:creationId xmlns:a16="http://schemas.microsoft.com/office/drawing/2014/main" id="{00C90CC6-D22E-42DA-AC40-39991D8DFABA}"/>
                </a:ext>
              </a:extLst>
            </p:cNvPr>
            <p:cNvSpPr txBox="1">
              <a:spLocks noChangeArrowheads="1"/>
            </p:cNvSpPr>
            <p:nvPr/>
          </p:nvSpPr>
          <p:spPr bwMode="auto">
            <a:xfrm>
              <a:off x="6302777" y="2485307"/>
              <a:ext cx="20078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5400">
                  <a:solidFill>
                    <a:schemeClr val="bg1"/>
                  </a:solidFill>
                </a:rPr>
                <a:t>?</a:t>
              </a:r>
            </a:p>
          </p:txBody>
        </p:sp>
      </p:grpSp>
      <p:grpSp>
        <p:nvGrpSpPr>
          <p:cNvPr id="11" name="Group 10">
            <a:extLst>
              <a:ext uri="{FF2B5EF4-FFF2-40B4-BE49-F238E27FC236}">
                <a16:creationId xmlns:a16="http://schemas.microsoft.com/office/drawing/2014/main" id="{25648EB9-0319-40F9-8D8D-49180C7245DC}"/>
              </a:ext>
            </a:extLst>
          </p:cNvPr>
          <p:cNvGrpSpPr>
            <a:grpSpLocks/>
          </p:cNvGrpSpPr>
          <p:nvPr/>
        </p:nvGrpSpPr>
        <p:grpSpPr bwMode="auto">
          <a:xfrm>
            <a:off x="2905125" y="2689225"/>
            <a:ext cx="3324225" cy="1479550"/>
            <a:chOff x="2904673" y="1936059"/>
            <a:chExt cx="3325124" cy="1480371"/>
          </a:xfrm>
        </p:grpSpPr>
        <p:pic>
          <p:nvPicPr>
            <p:cNvPr id="21512" name="Picture 2">
              <a:extLst>
                <a:ext uri="{FF2B5EF4-FFF2-40B4-BE49-F238E27FC236}">
                  <a16:creationId xmlns:a16="http://schemas.microsoft.com/office/drawing/2014/main" id="{16419C75-D082-4317-9829-7ED57E07E6AC}"/>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3" name="TextBox 19">
              <a:extLst>
                <a:ext uri="{FF2B5EF4-FFF2-40B4-BE49-F238E27FC236}">
                  <a16:creationId xmlns:a16="http://schemas.microsoft.com/office/drawing/2014/main" id="{FB5A1DD4-D246-4DE8-ADAB-C245AA3B8283}"/>
                </a:ext>
              </a:extLst>
            </p:cNvPr>
            <p:cNvSpPr txBox="1">
              <a:spLocks noChangeArrowheads="1"/>
            </p:cNvSpPr>
            <p:nvPr/>
          </p:nvSpPr>
          <p:spPr bwMode="auto">
            <a:xfrm>
              <a:off x="3664374" y="2076078"/>
              <a:ext cx="11152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for</a:t>
              </a:r>
            </a:p>
            <a:p>
              <a:pPr algn="ctr" eaLnBrk="1" hangingPunct="1">
                <a:lnSpc>
                  <a:spcPct val="100000"/>
                </a:lnSpc>
                <a:spcBef>
                  <a:spcPct val="0"/>
                </a:spcBef>
                <a:buFontTx/>
                <a:buNone/>
              </a:pPr>
              <a:r>
                <a:rPr lang="en-GB" altLang="en-US">
                  <a:solidFill>
                    <a:schemeClr val="tx1"/>
                  </a:solidFill>
                </a:rPr>
                <a:t>and</a:t>
              </a:r>
            </a:p>
            <a:p>
              <a:pPr algn="ctr" eaLnBrk="1" hangingPunct="1">
                <a:lnSpc>
                  <a:spcPct val="100000"/>
                </a:lnSpc>
                <a:spcBef>
                  <a:spcPct val="0"/>
                </a:spcBef>
                <a:buFontTx/>
                <a:buNone/>
              </a:pPr>
              <a:r>
                <a:rPr lang="en-GB" altLang="en-US">
                  <a:solidFill>
                    <a:schemeClr val="tx1"/>
                  </a:solidFill>
                </a:rPr>
                <a:t>nor</a:t>
              </a:r>
            </a:p>
            <a:p>
              <a:pPr algn="ctr" eaLnBrk="1" hangingPunct="1">
                <a:lnSpc>
                  <a:spcPct val="100000"/>
                </a:lnSpc>
                <a:spcBef>
                  <a:spcPct val="0"/>
                </a:spcBef>
                <a:buFontTx/>
                <a:buNone/>
              </a:pPr>
              <a:r>
                <a:rPr lang="en-GB" altLang="en-US">
                  <a:solidFill>
                    <a:schemeClr val="tx1"/>
                  </a:solidFill>
                </a:rPr>
                <a:t>but</a:t>
              </a:r>
            </a:p>
          </p:txBody>
        </p:sp>
        <p:sp>
          <p:nvSpPr>
            <p:cNvPr id="21514" name="TextBox 13">
              <a:extLst>
                <a:ext uri="{FF2B5EF4-FFF2-40B4-BE49-F238E27FC236}">
                  <a16:creationId xmlns:a16="http://schemas.microsoft.com/office/drawing/2014/main" id="{F8D35329-0390-4E57-B20B-8724BECEC42B}"/>
                </a:ext>
              </a:extLst>
            </p:cNvPr>
            <p:cNvSpPr txBox="1">
              <a:spLocks noChangeArrowheads="1"/>
            </p:cNvSpPr>
            <p:nvPr/>
          </p:nvSpPr>
          <p:spPr bwMode="auto">
            <a:xfrm>
              <a:off x="4377197" y="2076078"/>
              <a:ext cx="11152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or</a:t>
              </a:r>
            </a:p>
            <a:p>
              <a:pPr algn="ctr" eaLnBrk="1" hangingPunct="1">
                <a:lnSpc>
                  <a:spcPct val="100000"/>
                </a:lnSpc>
                <a:spcBef>
                  <a:spcPct val="0"/>
                </a:spcBef>
                <a:buFontTx/>
                <a:buNone/>
              </a:pPr>
              <a:r>
                <a:rPr lang="en-GB" altLang="en-US">
                  <a:solidFill>
                    <a:schemeClr val="tx1"/>
                  </a:solidFill>
                </a:rPr>
                <a:t>yet</a:t>
              </a:r>
            </a:p>
            <a:p>
              <a:pPr algn="ctr" eaLnBrk="1" hangingPunct="1">
                <a:lnSpc>
                  <a:spcPct val="100000"/>
                </a:lnSpc>
                <a:spcBef>
                  <a:spcPct val="0"/>
                </a:spcBef>
                <a:buFontTx/>
                <a:buNone/>
              </a:pPr>
              <a:r>
                <a:rPr lang="en-GB" altLang="en-US">
                  <a:solidFill>
                    <a:schemeClr val="tx1"/>
                  </a:solidFill>
                </a:rPr>
                <a:t>so</a:t>
              </a:r>
            </a:p>
          </p:txBody>
        </p:sp>
      </p:grpSp>
      <p:pic>
        <p:nvPicPr>
          <p:cNvPr id="21511" name="Picture 9">
            <a:extLst>
              <a:ext uri="{FF2B5EF4-FFF2-40B4-BE49-F238E27FC236}">
                <a16:creationId xmlns:a16="http://schemas.microsoft.com/office/drawing/2014/main" id="{326E8CFE-EBBB-4600-9F90-438448309B9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10225" y="4443413"/>
            <a:ext cx="3392488" cy="213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a:extLst>
              <a:ext uri="{FF2B5EF4-FFF2-40B4-BE49-F238E27FC236}">
                <a16:creationId xmlns:a16="http://schemas.microsoft.com/office/drawing/2014/main" id="{2761CCEC-E2E7-43C5-8073-7BA5053B15C4}"/>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Practise Your Skills</a:t>
            </a:r>
          </a:p>
        </p:txBody>
      </p:sp>
      <p:sp>
        <p:nvSpPr>
          <p:cNvPr id="22531" name="Rectangle 4">
            <a:extLst>
              <a:ext uri="{FF2B5EF4-FFF2-40B4-BE49-F238E27FC236}">
                <a16:creationId xmlns:a16="http://schemas.microsoft.com/office/drawing/2014/main" id="{D4269390-2A8A-41D1-AD36-D0E9476A8019}"/>
              </a:ext>
            </a:extLst>
          </p:cNvPr>
          <p:cNvSpPr>
            <a:spLocks noChangeArrowheads="1"/>
          </p:cNvSpPr>
          <p:nvPr/>
        </p:nvSpPr>
        <p:spPr bwMode="auto">
          <a:xfrm>
            <a:off x="755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How could you add a co-ordinating conjunction and another main/independent clause to create a compound sentence?</a:t>
            </a:r>
          </a:p>
        </p:txBody>
      </p:sp>
      <p:grpSp>
        <p:nvGrpSpPr>
          <p:cNvPr id="6" name="Group 5">
            <a:extLst>
              <a:ext uri="{FF2B5EF4-FFF2-40B4-BE49-F238E27FC236}">
                <a16:creationId xmlns:a16="http://schemas.microsoft.com/office/drawing/2014/main" id="{9EE42845-8AC4-46B2-935F-6FAD2C38A07B}"/>
              </a:ext>
            </a:extLst>
          </p:cNvPr>
          <p:cNvGrpSpPr>
            <a:grpSpLocks/>
          </p:cNvGrpSpPr>
          <p:nvPr/>
        </p:nvGrpSpPr>
        <p:grpSpPr bwMode="auto">
          <a:xfrm>
            <a:off x="622300" y="2663825"/>
            <a:ext cx="3008313" cy="1530350"/>
            <a:chOff x="622372" y="2167718"/>
            <a:chExt cx="3008861" cy="1530647"/>
          </a:xfrm>
        </p:grpSpPr>
        <p:pic>
          <p:nvPicPr>
            <p:cNvPr id="22541" name="Picture 1">
              <a:extLst>
                <a:ext uri="{FF2B5EF4-FFF2-40B4-BE49-F238E27FC236}">
                  <a16:creationId xmlns:a16="http://schemas.microsoft.com/office/drawing/2014/main" id="{2C040466-1CCE-4D1D-98D1-DA693BF8134E}"/>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2" name="TextBox 6">
              <a:extLst>
                <a:ext uri="{FF2B5EF4-FFF2-40B4-BE49-F238E27FC236}">
                  <a16:creationId xmlns:a16="http://schemas.microsoft.com/office/drawing/2014/main" id="{1A0B70A4-2611-400B-B81D-AE599CE3B0A7}"/>
                </a:ext>
              </a:extLst>
            </p:cNvPr>
            <p:cNvSpPr txBox="1">
              <a:spLocks noChangeArrowheads="1"/>
            </p:cNvSpPr>
            <p:nvPr/>
          </p:nvSpPr>
          <p:spPr bwMode="auto">
            <a:xfrm>
              <a:off x="823864" y="2531473"/>
              <a:ext cx="22090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The pig rolled in the mud.</a:t>
              </a:r>
            </a:p>
          </p:txBody>
        </p:sp>
      </p:grpSp>
      <p:grpSp>
        <p:nvGrpSpPr>
          <p:cNvPr id="8" name="Group 7">
            <a:extLst>
              <a:ext uri="{FF2B5EF4-FFF2-40B4-BE49-F238E27FC236}">
                <a16:creationId xmlns:a16="http://schemas.microsoft.com/office/drawing/2014/main" id="{5F0E1A4C-2BA6-4A81-A0D2-D9A1C248193D}"/>
              </a:ext>
            </a:extLst>
          </p:cNvPr>
          <p:cNvGrpSpPr>
            <a:grpSpLocks/>
          </p:cNvGrpSpPr>
          <p:nvPr/>
        </p:nvGrpSpPr>
        <p:grpSpPr bwMode="auto">
          <a:xfrm>
            <a:off x="5362575" y="2706688"/>
            <a:ext cx="3325813" cy="1474787"/>
            <a:chOff x="5363132" y="2211012"/>
            <a:chExt cx="3325123" cy="1474784"/>
          </a:xfrm>
        </p:grpSpPr>
        <p:pic>
          <p:nvPicPr>
            <p:cNvPr id="22539" name="Picture 3">
              <a:extLst>
                <a:ext uri="{FF2B5EF4-FFF2-40B4-BE49-F238E27FC236}">
                  <a16:creationId xmlns:a16="http://schemas.microsoft.com/office/drawing/2014/main" id="{499B3B46-17D6-4C03-B6CD-1CC550F3C74B}"/>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0" name="TextBox 18">
              <a:extLst>
                <a:ext uri="{FF2B5EF4-FFF2-40B4-BE49-F238E27FC236}">
                  <a16:creationId xmlns:a16="http://schemas.microsoft.com/office/drawing/2014/main" id="{0661EBC3-8B7C-4C7D-8A23-B1B6B746BB12}"/>
                </a:ext>
              </a:extLst>
            </p:cNvPr>
            <p:cNvSpPr txBox="1">
              <a:spLocks noChangeArrowheads="1"/>
            </p:cNvSpPr>
            <p:nvPr/>
          </p:nvSpPr>
          <p:spPr bwMode="auto">
            <a:xfrm>
              <a:off x="6302777" y="2485307"/>
              <a:ext cx="20078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5400">
                  <a:solidFill>
                    <a:schemeClr val="bg1"/>
                  </a:solidFill>
                </a:rPr>
                <a:t>?</a:t>
              </a:r>
            </a:p>
          </p:txBody>
        </p:sp>
      </p:grpSp>
      <p:grpSp>
        <p:nvGrpSpPr>
          <p:cNvPr id="11" name="Group 10">
            <a:extLst>
              <a:ext uri="{FF2B5EF4-FFF2-40B4-BE49-F238E27FC236}">
                <a16:creationId xmlns:a16="http://schemas.microsoft.com/office/drawing/2014/main" id="{93CD756C-04DC-459A-B46A-8B358DC77AA3}"/>
              </a:ext>
            </a:extLst>
          </p:cNvPr>
          <p:cNvGrpSpPr>
            <a:grpSpLocks/>
          </p:cNvGrpSpPr>
          <p:nvPr/>
        </p:nvGrpSpPr>
        <p:grpSpPr bwMode="auto">
          <a:xfrm>
            <a:off x="2905125" y="2689225"/>
            <a:ext cx="3324225" cy="1479550"/>
            <a:chOff x="2904673" y="1936059"/>
            <a:chExt cx="3325124" cy="1480371"/>
          </a:xfrm>
        </p:grpSpPr>
        <p:pic>
          <p:nvPicPr>
            <p:cNvPr id="22536" name="Picture 2">
              <a:extLst>
                <a:ext uri="{FF2B5EF4-FFF2-40B4-BE49-F238E27FC236}">
                  <a16:creationId xmlns:a16="http://schemas.microsoft.com/office/drawing/2014/main" id="{083E321A-34D4-4AAC-A45C-0B9051FDE292}"/>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TextBox 19">
              <a:extLst>
                <a:ext uri="{FF2B5EF4-FFF2-40B4-BE49-F238E27FC236}">
                  <a16:creationId xmlns:a16="http://schemas.microsoft.com/office/drawing/2014/main" id="{4AF63B11-8EA3-47C4-962A-263012C4CA97}"/>
                </a:ext>
              </a:extLst>
            </p:cNvPr>
            <p:cNvSpPr txBox="1">
              <a:spLocks noChangeArrowheads="1"/>
            </p:cNvSpPr>
            <p:nvPr/>
          </p:nvSpPr>
          <p:spPr bwMode="auto">
            <a:xfrm>
              <a:off x="3664374" y="2076078"/>
              <a:ext cx="11152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for</a:t>
              </a:r>
            </a:p>
            <a:p>
              <a:pPr algn="ctr" eaLnBrk="1" hangingPunct="1">
                <a:lnSpc>
                  <a:spcPct val="100000"/>
                </a:lnSpc>
                <a:spcBef>
                  <a:spcPct val="0"/>
                </a:spcBef>
                <a:buFontTx/>
                <a:buNone/>
              </a:pPr>
              <a:r>
                <a:rPr lang="en-GB" altLang="en-US">
                  <a:solidFill>
                    <a:schemeClr val="tx1"/>
                  </a:solidFill>
                </a:rPr>
                <a:t>and</a:t>
              </a:r>
            </a:p>
            <a:p>
              <a:pPr algn="ctr" eaLnBrk="1" hangingPunct="1">
                <a:lnSpc>
                  <a:spcPct val="100000"/>
                </a:lnSpc>
                <a:spcBef>
                  <a:spcPct val="0"/>
                </a:spcBef>
                <a:buFontTx/>
                <a:buNone/>
              </a:pPr>
              <a:r>
                <a:rPr lang="en-GB" altLang="en-US">
                  <a:solidFill>
                    <a:schemeClr val="tx1"/>
                  </a:solidFill>
                </a:rPr>
                <a:t>nor</a:t>
              </a:r>
            </a:p>
            <a:p>
              <a:pPr algn="ctr" eaLnBrk="1" hangingPunct="1">
                <a:lnSpc>
                  <a:spcPct val="100000"/>
                </a:lnSpc>
                <a:spcBef>
                  <a:spcPct val="0"/>
                </a:spcBef>
                <a:buFontTx/>
                <a:buNone/>
              </a:pPr>
              <a:r>
                <a:rPr lang="en-GB" altLang="en-US">
                  <a:solidFill>
                    <a:schemeClr val="tx1"/>
                  </a:solidFill>
                </a:rPr>
                <a:t>but</a:t>
              </a:r>
            </a:p>
          </p:txBody>
        </p:sp>
        <p:sp>
          <p:nvSpPr>
            <p:cNvPr id="22538" name="TextBox 13">
              <a:extLst>
                <a:ext uri="{FF2B5EF4-FFF2-40B4-BE49-F238E27FC236}">
                  <a16:creationId xmlns:a16="http://schemas.microsoft.com/office/drawing/2014/main" id="{2D8F27B7-8725-4A15-A944-2A1CC782441B}"/>
                </a:ext>
              </a:extLst>
            </p:cNvPr>
            <p:cNvSpPr txBox="1">
              <a:spLocks noChangeArrowheads="1"/>
            </p:cNvSpPr>
            <p:nvPr/>
          </p:nvSpPr>
          <p:spPr bwMode="auto">
            <a:xfrm>
              <a:off x="4377197" y="2076078"/>
              <a:ext cx="11152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or</a:t>
              </a:r>
            </a:p>
            <a:p>
              <a:pPr algn="ctr" eaLnBrk="1" hangingPunct="1">
                <a:lnSpc>
                  <a:spcPct val="100000"/>
                </a:lnSpc>
                <a:spcBef>
                  <a:spcPct val="0"/>
                </a:spcBef>
                <a:buFontTx/>
                <a:buNone/>
              </a:pPr>
              <a:r>
                <a:rPr lang="en-GB" altLang="en-US">
                  <a:solidFill>
                    <a:schemeClr val="tx1"/>
                  </a:solidFill>
                </a:rPr>
                <a:t>yet</a:t>
              </a:r>
            </a:p>
            <a:p>
              <a:pPr algn="ctr" eaLnBrk="1" hangingPunct="1">
                <a:lnSpc>
                  <a:spcPct val="100000"/>
                </a:lnSpc>
                <a:spcBef>
                  <a:spcPct val="0"/>
                </a:spcBef>
                <a:buFontTx/>
                <a:buNone/>
              </a:pPr>
              <a:r>
                <a:rPr lang="en-GB" altLang="en-US">
                  <a:solidFill>
                    <a:schemeClr val="tx1"/>
                  </a:solidFill>
                </a:rPr>
                <a:t>so</a:t>
              </a:r>
            </a:p>
          </p:txBody>
        </p:sp>
      </p:grpSp>
      <p:pic>
        <p:nvPicPr>
          <p:cNvPr id="22535" name="Picture 8">
            <a:extLst>
              <a:ext uri="{FF2B5EF4-FFF2-40B4-BE49-F238E27FC236}">
                <a16:creationId xmlns:a16="http://schemas.microsoft.com/office/drawing/2014/main" id="{9B561ED9-1B0B-4F6B-8FB2-1AD04142697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64175" y="4016375"/>
            <a:ext cx="3503613" cy="265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a:extLst>
              <a:ext uri="{FF2B5EF4-FFF2-40B4-BE49-F238E27FC236}">
                <a16:creationId xmlns:a16="http://schemas.microsoft.com/office/drawing/2014/main" id="{E6D0716D-F3E5-43A1-AFFB-1BE7D2458613}"/>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Practise Your Skills</a:t>
            </a:r>
          </a:p>
        </p:txBody>
      </p:sp>
      <p:sp>
        <p:nvSpPr>
          <p:cNvPr id="23555" name="Rectangle 4">
            <a:extLst>
              <a:ext uri="{FF2B5EF4-FFF2-40B4-BE49-F238E27FC236}">
                <a16:creationId xmlns:a16="http://schemas.microsoft.com/office/drawing/2014/main" id="{5B262A37-CEC6-41A5-9AA4-96F3BE510C55}"/>
              </a:ext>
            </a:extLst>
          </p:cNvPr>
          <p:cNvSpPr>
            <a:spLocks noChangeArrowheads="1"/>
          </p:cNvSpPr>
          <p:nvPr/>
        </p:nvSpPr>
        <p:spPr bwMode="auto">
          <a:xfrm>
            <a:off x="755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How could you add a co-ordinating conjunction and another main/independent clause to create a compound sentence?</a:t>
            </a:r>
          </a:p>
        </p:txBody>
      </p:sp>
      <p:grpSp>
        <p:nvGrpSpPr>
          <p:cNvPr id="6" name="Group 5">
            <a:extLst>
              <a:ext uri="{FF2B5EF4-FFF2-40B4-BE49-F238E27FC236}">
                <a16:creationId xmlns:a16="http://schemas.microsoft.com/office/drawing/2014/main" id="{EC22D2D9-7E34-48F2-A21B-E6218E717374}"/>
              </a:ext>
            </a:extLst>
          </p:cNvPr>
          <p:cNvGrpSpPr>
            <a:grpSpLocks/>
          </p:cNvGrpSpPr>
          <p:nvPr/>
        </p:nvGrpSpPr>
        <p:grpSpPr bwMode="auto">
          <a:xfrm>
            <a:off x="622300" y="2663825"/>
            <a:ext cx="3008313" cy="1530350"/>
            <a:chOff x="622372" y="2167718"/>
            <a:chExt cx="3008861" cy="1530647"/>
          </a:xfrm>
        </p:grpSpPr>
        <p:pic>
          <p:nvPicPr>
            <p:cNvPr id="23565" name="Picture 1">
              <a:extLst>
                <a:ext uri="{FF2B5EF4-FFF2-40B4-BE49-F238E27FC236}">
                  <a16:creationId xmlns:a16="http://schemas.microsoft.com/office/drawing/2014/main" id="{123364D0-F1AB-409D-BB0B-82A8AFD5BB8C}"/>
                </a:ext>
              </a:extLst>
            </p:cNvPr>
            <p:cNvPicPr>
              <a:picLocks noChangeAspect="1"/>
            </p:cNvPicPr>
            <p:nvPr/>
          </p:nvPicPr>
          <p:blipFill>
            <a:blip r:embed="rId2">
              <a:extLst>
                <a:ext uri="{28A0092B-C50C-407E-A947-70E740481C1C}">
                  <a14:useLocalDpi xmlns:a14="http://schemas.microsoft.com/office/drawing/2010/main" val="0"/>
                </a:ext>
              </a:extLst>
            </a:blip>
            <a:srcRect l="9512" t="14401" b="14270"/>
            <a:stretch>
              <a:fillRect/>
            </a:stretch>
          </p:blipFill>
          <p:spPr bwMode="auto">
            <a:xfrm>
              <a:off x="622372" y="2167718"/>
              <a:ext cx="3008861" cy="1530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6" name="TextBox 6">
              <a:extLst>
                <a:ext uri="{FF2B5EF4-FFF2-40B4-BE49-F238E27FC236}">
                  <a16:creationId xmlns:a16="http://schemas.microsoft.com/office/drawing/2014/main" id="{1BAF7809-BBA1-4167-9808-E0BACC5E32F1}"/>
                </a:ext>
              </a:extLst>
            </p:cNvPr>
            <p:cNvSpPr txBox="1">
              <a:spLocks noChangeArrowheads="1"/>
            </p:cNvSpPr>
            <p:nvPr/>
          </p:nvSpPr>
          <p:spPr bwMode="auto">
            <a:xfrm>
              <a:off x="823864" y="2346807"/>
              <a:ext cx="220904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There was a mysterious sound.</a:t>
              </a:r>
            </a:p>
          </p:txBody>
        </p:sp>
      </p:grpSp>
      <p:grpSp>
        <p:nvGrpSpPr>
          <p:cNvPr id="8" name="Group 7">
            <a:extLst>
              <a:ext uri="{FF2B5EF4-FFF2-40B4-BE49-F238E27FC236}">
                <a16:creationId xmlns:a16="http://schemas.microsoft.com/office/drawing/2014/main" id="{D2FDBAA2-87D5-4DAF-BB2C-FA6D760C22E7}"/>
              </a:ext>
            </a:extLst>
          </p:cNvPr>
          <p:cNvGrpSpPr>
            <a:grpSpLocks/>
          </p:cNvGrpSpPr>
          <p:nvPr/>
        </p:nvGrpSpPr>
        <p:grpSpPr bwMode="auto">
          <a:xfrm>
            <a:off x="5362575" y="2706688"/>
            <a:ext cx="3325813" cy="1474787"/>
            <a:chOff x="5363132" y="2211012"/>
            <a:chExt cx="3325123" cy="1474784"/>
          </a:xfrm>
        </p:grpSpPr>
        <p:pic>
          <p:nvPicPr>
            <p:cNvPr id="23563" name="Picture 3">
              <a:extLst>
                <a:ext uri="{FF2B5EF4-FFF2-40B4-BE49-F238E27FC236}">
                  <a16:creationId xmlns:a16="http://schemas.microsoft.com/office/drawing/2014/main" id="{8FB9067E-BB03-40ED-950E-97BF9727BC24}"/>
                </a:ext>
              </a:extLst>
            </p:cNvPr>
            <p:cNvPicPr>
              <a:picLocks noChangeAspect="1"/>
            </p:cNvPicPr>
            <p:nvPr/>
          </p:nvPicPr>
          <p:blipFill>
            <a:blip r:embed="rId3">
              <a:extLst>
                <a:ext uri="{28A0092B-C50C-407E-A947-70E740481C1C}">
                  <a14:useLocalDpi xmlns:a14="http://schemas.microsoft.com/office/drawing/2010/main" val="0"/>
                </a:ext>
              </a:extLst>
            </a:blip>
            <a:srcRect t="15508" b="15767"/>
            <a:stretch>
              <a:fillRect/>
            </a:stretch>
          </p:blipFill>
          <p:spPr bwMode="auto">
            <a:xfrm>
              <a:off x="5363132" y="2211012"/>
              <a:ext cx="3325123" cy="1474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4" name="TextBox 18">
              <a:extLst>
                <a:ext uri="{FF2B5EF4-FFF2-40B4-BE49-F238E27FC236}">
                  <a16:creationId xmlns:a16="http://schemas.microsoft.com/office/drawing/2014/main" id="{75DC213D-9DD4-4E2D-BF75-AC65E0E4500E}"/>
                </a:ext>
              </a:extLst>
            </p:cNvPr>
            <p:cNvSpPr txBox="1">
              <a:spLocks noChangeArrowheads="1"/>
            </p:cNvSpPr>
            <p:nvPr/>
          </p:nvSpPr>
          <p:spPr bwMode="auto">
            <a:xfrm>
              <a:off x="6302777" y="2485307"/>
              <a:ext cx="20078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5400">
                  <a:solidFill>
                    <a:schemeClr val="bg1"/>
                  </a:solidFill>
                </a:rPr>
                <a:t>?</a:t>
              </a:r>
            </a:p>
          </p:txBody>
        </p:sp>
      </p:grpSp>
      <p:grpSp>
        <p:nvGrpSpPr>
          <p:cNvPr id="11" name="Group 10">
            <a:extLst>
              <a:ext uri="{FF2B5EF4-FFF2-40B4-BE49-F238E27FC236}">
                <a16:creationId xmlns:a16="http://schemas.microsoft.com/office/drawing/2014/main" id="{7308E841-1793-4ED1-B4FD-AA150200364E}"/>
              </a:ext>
            </a:extLst>
          </p:cNvPr>
          <p:cNvGrpSpPr>
            <a:grpSpLocks/>
          </p:cNvGrpSpPr>
          <p:nvPr/>
        </p:nvGrpSpPr>
        <p:grpSpPr bwMode="auto">
          <a:xfrm>
            <a:off x="2905125" y="2689225"/>
            <a:ext cx="3324225" cy="1479550"/>
            <a:chOff x="2904673" y="1936059"/>
            <a:chExt cx="3325124" cy="1480371"/>
          </a:xfrm>
        </p:grpSpPr>
        <p:pic>
          <p:nvPicPr>
            <p:cNvPr id="23560" name="Picture 2">
              <a:extLst>
                <a:ext uri="{FF2B5EF4-FFF2-40B4-BE49-F238E27FC236}">
                  <a16:creationId xmlns:a16="http://schemas.microsoft.com/office/drawing/2014/main" id="{9F1ACF43-A01B-44B9-B13E-F082B8906B76}"/>
                </a:ext>
              </a:extLst>
            </p:cNvPr>
            <p:cNvPicPr>
              <a:picLocks noChangeAspect="1"/>
            </p:cNvPicPr>
            <p:nvPr/>
          </p:nvPicPr>
          <p:blipFill>
            <a:blip r:embed="rId4">
              <a:extLst>
                <a:ext uri="{28A0092B-C50C-407E-A947-70E740481C1C}">
                  <a14:useLocalDpi xmlns:a14="http://schemas.microsoft.com/office/drawing/2010/main" val="0"/>
                </a:ext>
              </a:extLst>
            </a:blip>
            <a:srcRect t="15364" b="15649"/>
            <a:stretch>
              <a:fillRect/>
            </a:stretch>
          </p:blipFill>
          <p:spPr bwMode="auto">
            <a:xfrm>
              <a:off x="2904673" y="1936059"/>
              <a:ext cx="3325124" cy="1480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TextBox 19">
              <a:extLst>
                <a:ext uri="{FF2B5EF4-FFF2-40B4-BE49-F238E27FC236}">
                  <a16:creationId xmlns:a16="http://schemas.microsoft.com/office/drawing/2014/main" id="{A35C2043-B128-4A5B-8723-1799DDAED6AA}"/>
                </a:ext>
              </a:extLst>
            </p:cNvPr>
            <p:cNvSpPr txBox="1">
              <a:spLocks noChangeArrowheads="1"/>
            </p:cNvSpPr>
            <p:nvPr/>
          </p:nvSpPr>
          <p:spPr bwMode="auto">
            <a:xfrm>
              <a:off x="3664374" y="2076078"/>
              <a:ext cx="111521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for</a:t>
              </a:r>
            </a:p>
            <a:p>
              <a:pPr algn="ctr" eaLnBrk="1" hangingPunct="1">
                <a:lnSpc>
                  <a:spcPct val="100000"/>
                </a:lnSpc>
                <a:spcBef>
                  <a:spcPct val="0"/>
                </a:spcBef>
                <a:buFontTx/>
                <a:buNone/>
              </a:pPr>
              <a:r>
                <a:rPr lang="en-GB" altLang="en-US">
                  <a:solidFill>
                    <a:schemeClr val="tx1"/>
                  </a:solidFill>
                </a:rPr>
                <a:t>and</a:t>
              </a:r>
            </a:p>
            <a:p>
              <a:pPr algn="ctr" eaLnBrk="1" hangingPunct="1">
                <a:lnSpc>
                  <a:spcPct val="100000"/>
                </a:lnSpc>
                <a:spcBef>
                  <a:spcPct val="0"/>
                </a:spcBef>
                <a:buFontTx/>
                <a:buNone/>
              </a:pPr>
              <a:r>
                <a:rPr lang="en-GB" altLang="en-US">
                  <a:solidFill>
                    <a:schemeClr val="tx1"/>
                  </a:solidFill>
                </a:rPr>
                <a:t>nor</a:t>
              </a:r>
            </a:p>
            <a:p>
              <a:pPr algn="ctr" eaLnBrk="1" hangingPunct="1">
                <a:lnSpc>
                  <a:spcPct val="100000"/>
                </a:lnSpc>
                <a:spcBef>
                  <a:spcPct val="0"/>
                </a:spcBef>
                <a:buFontTx/>
                <a:buNone/>
              </a:pPr>
              <a:r>
                <a:rPr lang="en-GB" altLang="en-US">
                  <a:solidFill>
                    <a:schemeClr val="tx1"/>
                  </a:solidFill>
                </a:rPr>
                <a:t>but</a:t>
              </a:r>
            </a:p>
          </p:txBody>
        </p:sp>
        <p:sp>
          <p:nvSpPr>
            <p:cNvPr id="23562" name="TextBox 13">
              <a:extLst>
                <a:ext uri="{FF2B5EF4-FFF2-40B4-BE49-F238E27FC236}">
                  <a16:creationId xmlns:a16="http://schemas.microsoft.com/office/drawing/2014/main" id="{304E3C5C-47F7-4322-A757-B82E3EB40A3F}"/>
                </a:ext>
              </a:extLst>
            </p:cNvPr>
            <p:cNvSpPr txBox="1">
              <a:spLocks noChangeArrowheads="1"/>
            </p:cNvSpPr>
            <p:nvPr/>
          </p:nvSpPr>
          <p:spPr bwMode="auto">
            <a:xfrm>
              <a:off x="4377197" y="2076078"/>
              <a:ext cx="111521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or</a:t>
              </a:r>
            </a:p>
            <a:p>
              <a:pPr algn="ctr" eaLnBrk="1" hangingPunct="1">
                <a:lnSpc>
                  <a:spcPct val="100000"/>
                </a:lnSpc>
                <a:spcBef>
                  <a:spcPct val="0"/>
                </a:spcBef>
                <a:buFontTx/>
                <a:buNone/>
              </a:pPr>
              <a:r>
                <a:rPr lang="en-GB" altLang="en-US">
                  <a:solidFill>
                    <a:schemeClr val="tx1"/>
                  </a:solidFill>
                </a:rPr>
                <a:t>yet</a:t>
              </a:r>
            </a:p>
            <a:p>
              <a:pPr algn="ctr" eaLnBrk="1" hangingPunct="1">
                <a:lnSpc>
                  <a:spcPct val="100000"/>
                </a:lnSpc>
                <a:spcBef>
                  <a:spcPct val="0"/>
                </a:spcBef>
                <a:buFontTx/>
                <a:buNone/>
              </a:pPr>
              <a:r>
                <a:rPr lang="en-GB" altLang="en-US">
                  <a:solidFill>
                    <a:schemeClr val="tx1"/>
                  </a:solidFill>
                </a:rPr>
                <a:t>so</a:t>
              </a:r>
            </a:p>
          </p:txBody>
        </p:sp>
      </p:grpSp>
      <p:pic>
        <p:nvPicPr>
          <p:cNvPr id="23559" name="Picture 9">
            <a:extLst>
              <a:ext uri="{FF2B5EF4-FFF2-40B4-BE49-F238E27FC236}">
                <a16:creationId xmlns:a16="http://schemas.microsoft.com/office/drawing/2014/main" id="{E966EEE7-D3E4-48D9-96CE-BDFD80005FE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34225" y="3984625"/>
            <a:ext cx="2009775" cy="287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
            <a:extLst>
              <a:ext uri="{FF2B5EF4-FFF2-40B4-BE49-F238E27FC236}">
                <a16:creationId xmlns:a16="http://schemas.microsoft.com/office/drawing/2014/main" id="{1EE54639-D849-43B4-9933-620A66B827E1}"/>
              </a:ext>
            </a:extLst>
          </p:cNvPr>
          <p:cNvSpPr/>
          <p:nvPr/>
        </p:nvSpPr>
        <p:spPr>
          <a:xfrm>
            <a:off x="755650" y="2263775"/>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6" name="2">
            <a:extLst>
              <a:ext uri="{FF2B5EF4-FFF2-40B4-BE49-F238E27FC236}">
                <a16:creationId xmlns:a16="http://schemas.microsoft.com/office/drawing/2014/main" id="{AC73230D-FA97-4BB1-8557-54DA22E12E23}"/>
              </a:ext>
            </a:extLst>
          </p:cNvPr>
          <p:cNvSpPr/>
          <p:nvPr/>
        </p:nvSpPr>
        <p:spPr>
          <a:xfrm>
            <a:off x="755650" y="2741613"/>
            <a:ext cx="3752850" cy="423862"/>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3">
            <a:extLst>
              <a:ext uri="{FF2B5EF4-FFF2-40B4-BE49-F238E27FC236}">
                <a16:creationId xmlns:a16="http://schemas.microsoft.com/office/drawing/2014/main" id="{09ED0481-0CEB-4EF1-A114-BB145FF90B54}"/>
              </a:ext>
            </a:extLst>
          </p:cNvPr>
          <p:cNvSpPr/>
          <p:nvPr/>
        </p:nvSpPr>
        <p:spPr>
          <a:xfrm>
            <a:off x="755650" y="3227388"/>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4">
            <a:extLst>
              <a:ext uri="{FF2B5EF4-FFF2-40B4-BE49-F238E27FC236}">
                <a16:creationId xmlns:a16="http://schemas.microsoft.com/office/drawing/2014/main" id="{29F065A7-352D-4615-92E8-8A9444967941}"/>
              </a:ext>
            </a:extLst>
          </p:cNvPr>
          <p:cNvSpPr/>
          <p:nvPr/>
        </p:nvSpPr>
        <p:spPr>
          <a:xfrm>
            <a:off x="755650" y="3711575"/>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9" name="5">
            <a:extLst>
              <a:ext uri="{FF2B5EF4-FFF2-40B4-BE49-F238E27FC236}">
                <a16:creationId xmlns:a16="http://schemas.microsoft.com/office/drawing/2014/main" id="{506DD643-D527-40FF-8E72-D2A0603A2455}"/>
              </a:ext>
            </a:extLst>
          </p:cNvPr>
          <p:cNvSpPr/>
          <p:nvPr/>
        </p:nvSpPr>
        <p:spPr>
          <a:xfrm>
            <a:off x="755650" y="4206875"/>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0" name="6">
            <a:extLst>
              <a:ext uri="{FF2B5EF4-FFF2-40B4-BE49-F238E27FC236}">
                <a16:creationId xmlns:a16="http://schemas.microsoft.com/office/drawing/2014/main" id="{6B17E462-9B5E-485F-A64E-ADF2C7648AD8}"/>
              </a:ext>
            </a:extLst>
          </p:cNvPr>
          <p:cNvSpPr/>
          <p:nvPr/>
        </p:nvSpPr>
        <p:spPr>
          <a:xfrm>
            <a:off x="755650" y="4691063"/>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1" name="7">
            <a:extLst>
              <a:ext uri="{FF2B5EF4-FFF2-40B4-BE49-F238E27FC236}">
                <a16:creationId xmlns:a16="http://schemas.microsoft.com/office/drawing/2014/main" id="{5FAAB650-8479-4781-9419-0F5D6F16F6B5}"/>
              </a:ext>
            </a:extLst>
          </p:cNvPr>
          <p:cNvSpPr/>
          <p:nvPr/>
        </p:nvSpPr>
        <p:spPr>
          <a:xfrm>
            <a:off x="755650" y="5176838"/>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8">
            <a:extLst>
              <a:ext uri="{FF2B5EF4-FFF2-40B4-BE49-F238E27FC236}">
                <a16:creationId xmlns:a16="http://schemas.microsoft.com/office/drawing/2014/main" id="{D786C7AB-BD0F-4098-8054-FF6B82CBBBD6}"/>
              </a:ext>
            </a:extLst>
          </p:cNvPr>
          <p:cNvSpPr/>
          <p:nvPr/>
        </p:nvSpPr>
        <p:spPr>
          <a:xfrm>
            <a:off x="755650" y="5670550"/>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3" name="9">
            <a:extLst>
              <a:ext uri="{FF2B5EF4-FFF2-40B4-BE49-F238E27FC236}">
                <a16:creationId xmlns:a16="http://schemas.microsoft.com/office/drawing/2014/main" id="{53B19EEE-5656-4D87-AD47-57C7D1497EC0}"/>
              </a:ext>
            </a:extLst>
          </p:cNvPr>
          <p:cNvSpPr/>
          <p:nvPr/>
        </p:nvSpPr>
        <p:spPr>
          <a:xfrm>
            <a:off x="4635500" y="2263775"/>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4" name="10">
            <a:extLst>
              <a:ext uri="{FF2B5EF4-FFF2-40B4-BE49-F238E27FC236}">
                <a16:creationId xmlns:a16="http://schemas.microsoft.com/office/drawing/2014/main" id="{A7A21BC0-3724-4B2E-9E13-340DFB203A2D}"/>
              </a:ext>
            </a:extLst>
          </p:cNvPr>
          <p:cNvSpPr/>
          <p:nvPr/>
        </p:nvSpPr>
        <p:spPr>
          <a:xfrm>
            <a:off x="4635500" y="2741613"/>
            <a:ext cx="3752850" cy="423862"/>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5" name="11">
            <a:extLst>
              <a:ext uri="{FF2B5EF4-FFF2-40B4-BE49-F238E27FC236}">
                <a16:creationId xmlns:a16="http://schemas.microsoft.com/office/drawing/2014/main" id="{04438137-405F-420C-830B-182174093F98}"/>
              </a:ext>
            </a:extLst>
          </p:cNvPr>
          <p:cNvSpPr/>
          <p:nvPr/>
        </p:nvSpPr>
        <p:spPr>
          <a:xfrm>
            <a:off x="4635500" y="3227388"/>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6" name="12">
            <a:extLst>
              <a:ext uri="{FF2B5EF4-FFF2-40B4-BE49-F238E27FC236}">
                <a16:creationId xmlns:a16="http://schemas.microsoft.com/office/drawing/2014/main" id="{2C883AB5-5E74-406A-B3AA-023FBD1509DA}"/>
              </a:ext>
            </a:extLst>
          </p:cNvPr>
          <p:cNvSpPr/>
          <p:nvPr/>
        </p:nvSpPr>
        <p:spPr>
          <a:xfrm>
            <a:off x="4635500" y="3711575"/>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7" name="13">
            <a:extLst>
              <a:ext uri="{FF2B5EF4-FFF2-40B4-BE49-F238E27FC236}">
                <a16:creationId xmlns:a16="http://schemas.microsoft.com/office/drawing/2014/main" id="{C843D5BB-4E2A-43B0-B783-13C47D0F3171}"/>
              </a:ext>
            </a:extLst>
          </p:cNvPr>
          <p:cNvSpPr/>
          <p:nvPr/>
        </p:nvSpPr>
        <p:spPr>
          <a:xfrm>
            <a:off x="4635500" y="4206875"/>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8" name="14">
            <a:extLst>
              <a:ext uri="{FF2B5EF4-FFF2-40B4-BE49-F238E27FC236}">
                <a16:creationId xmlns:a16="http://schemas.microsoft.com/office/drawing/2014/main" id="{1B4B9290-6803-45F1-A6AC-435A182441D8}"/>
              </a:ext>
            </a:extLst>
          </p:cNvPr>
          <p:cNvSpPr/>
          <p:nvPr/>
        </p:nvSpPr>
        <p:spPr>
          <a:xfrm>
            <a:off x="4635500" y="4691063"/>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9" name="15">
            <a:extLst>
              <a:ext uri="{FF2B5EF4-FFF2-40B4-BE49-F238E27FC236}">
                <a16:creationId xmlns:a16="http://schemas.microsoft.com/office/drawing/2014/main" id="{32A8E16C-C63F-403A-8854-EC67A4800D0C}"/>
              </a:ext>
            </a:extLst>
          </p:cNvPr>
          <p:cNvSpPr/>
          <p:nvPr/>
        </p:nvSpPr>
        <p:spPr>
          <a:xfrm>
            <a:off x="4635500" y="5176838"/>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0" name="16">
            <a:extLst>
              <a:ext uri="{FF2B5EF4-FFF2-40B4-BE49-F238E27FC236}">
                <a16:creationId xmlns:a16="http://schemas.microsoft.com/office/drawing/2014/main" id="{7AFDDAA4-8BC0-49CD-A829-4B621CE1D953}"/>
              </a:ext>
            </a:extLst>
          </p:cNvPr>
          <p:cNvSpPr/>
          <p:nvPr/>
        </p:nvSpPr>
        <p:spPr>
          <a:xfrm>
            <a:off x="4635500" y="5670550"/>
            <a:ext cx="3752850" cy="422275"/>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94" name="Title 20">
            <a:extLst>
              <a:ext uri="{FF2B5EF4-FFF2-40B4-BE49-F238E27FC236}">
                <a16:creationId xmlns:a16="http://schemas.microsoft.com/office/drawing/2014/main" id="{AE46F163-094A-4293-9D3F-D604E2FEB0F3}"/>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Let’s Play</a:t>
            </a:r>
          </a:p>
        </p:txBody>
      </p:sp>
      <p:sp>
        <p:nvSpPr>
          <p:cNvPr id="24595" name="Rectangle 4">
            <a:extLst>
              <a:ext uri="{FF2B5EF4-FFF2-40B4-BE49-F238E27FC236}">
                <a16:creationId xmlns:a16="http://schemas.microsoft.com/office/drawing/2014/main" id="{72B41970-C9BE-467C-A6E1-98CD9DC4796D}"/>
              </a:ext>
            </a:extLst>
          </p:cNvPr>
          <p:cNvSpPr>
            <a:spLocks noChangeArrowheads="1"/>
          </p:cNvSpPr>
          <p:nvPr/>
        </p:nvSpPr>
        <p:spPr bwMode="auto">
          <a:xfrm>
            <a:off x="755650" y="1243013"/>
            <a:ext cx="763270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Click on two rectangles to reveal two different main/independent clauses. Can you combine them using a co-ordinating conjunction to create a sensible compound sentence?</a:t>
            </a:r>
          </a:p>
        </p:txBody>
      </p:sp>
      <p:sp>
        <p:nvSpPr>
          <p:cNvPr id="15" name="Sentence 1">
            <a:extLst>
              <a:ext uri="{FF2B5EF4-FFF2-40B4-BE49-F238E27FC236}">
                <a16:creationId xmlns:a16="http://schemas.microsoft.com/office/drawing/2014/main" id="{4AF0DF60-0962-43B0-AF98-3AD8C0DE7ACF}"/>
              </a:ext>
            </a:extLst>
          </p:cNvPr>
          <p:cNvSpPr>
            <a:spLocks noChangeArrowheads="1"/>
          </p:cNvSpPr>
          <p:nvPr/>
        </p:nvSpPr>
        <p:spPr bwMode="auto">
          <a:xfrm>
            <a:off x="755650" y="2263775"/>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Sam was feeling very hungry.</a:t>
            </a:r>
          </a:p>
        </p:txBody>
      </p:sp>
      <p:sp>
        <p:nvSpPr>
          <p:cNvPr id="16" name="Sentence 2">
            <a:extLst>
              <a:ext uri="{FF2B5EF4-FFF2-40B4-BE49-F238E27FC236}">
                <a16:creationId xmlns:a16="http://schemas.microsoft.com/office/drawing/2014/main" id="{D8CA3B43-B0C9-4E63-B4C2-FCCC95AF2ABD}"/>
              </a:ext>
            </a:extLst>
          </p:cNvPr>
          <p:cNvSpPr>
            <a:spLocks noChangeArrowheads="1"/>
          </p:cNvSpPr>
          <p:nvPr/>
        </p:nvSpPr>
        <p:spPr bwMode="auto">
          <a:xfrm>
            <a:off x="755650" y="2747963"/>
            <a:ext cx="3752850" cy="407987"/>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a:solidFill>
                  <a:schemeClr val="tx1"/>
                </a:solidFill>
              </a:rPr>
              <a:t>He ate a huge piece of chocolate cake.</a:t>
            </a:r>
          </a:p>
        </p:txBody>
      </p:sp>
      <p:sp>
        <p:nvSpPr>
          <p:cNvPr id="18" name="Sentence 3">
            <a:extLst>
              <a:ext uri="{FF2B5EF4-FFF2-40B4-BE49-F238E27FC236}">
                <a16:creationId xmlns:a16="http://schemas.microsoft.com/office/drawing/2014/main" id="{4A6A0C9C-C08B-443B-B898-7DD637F2AC3B}"/>
              </a:ext>
            </a:extLst>
          </p:cNvPr>
          <p:cNvSpPr>
            <a:spLocks noChangeArrowheads="1"/>
          </p:cNvSpPr>
          <p:nvPr/>
        </p:nvSpPr>
        <p:spPr bwMode="auto">
          <a:xfrm>
            <a:off x="755650" y="3227388"/>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He felt very poorly.</a:t>
            </a:r>
          </a:p>
        </p:txBody>
      </p:sp>
      <p:sp>
        <p:nvSpPr>
          <p:cNvPr id="22" name="Sentence 4">
            <a:extLst>
              <a:ext uri="{FF2B5EF4-FFF2-40B4-BE49-F238E27FC236}">
                <a16:creationId xmlns:a16="http://schemas.microsoft.com/office/drawing/2014/main" id="{1A8C32E4-A7F0-456A-A2E8-9646F8361F37}"/>
              </a:ext>
            </a:extLst>
          </p:cNvPr>
          <p:cNvSpPr>
            <a:spLocks noChangeArrowheads="1"/>
          </p:cNvSpPr>
          <p:nvPr/>
        </p:nvSpPr>
        <p:spPr bwMode="auto">
          <a:xfrm>
            <a:off x="755650" y="3711575"/>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Grandad went to the doctors.</a:t>
            </a:r>
          </a:p>
        </p:txBody>
      </p:sp>
      <p:sp>
        <p:nvSpPr>
          <p:cNvPr id="23" name="Sentence 5">
            <a:extLst>
              <a:ext uri="{FF2B5EF4-FFF2-40B4-BE49-F238E27FC236}">
                <a16:creationId xmlns:a16="http://schemas.microsoft.com/office/drawing/2014/main" id="{CDA3FAB9-2654-433D-AE00-3D088A92741F}"/>
              </a:ext>
            </a:extLst>
          </p:cNvPr>
          <p:cNvSpPr>
            <a:spLocks noChangeArrowheads="1"/>
          </p:cNvSpPr>
          <p:nvPr/>
        </p:nvSpPr>
        <p:spPr bwMode="auto">
          <a:xfrm>
            <a:off x="755650" y="4214813"/>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dustbin blew over.</a:t>
            </a:r>
          </a:p>
        </p:txBody>
      </p:sp>
      <p:sp>
        <p:nvSpPr>
          <p:cNvPr id="24" name="Sentence 6">
            <a:extLst>
              <a:ext uri="{FF2B5EF4-FFF2-40B4-BE49-F238E27FC236}">
                <a16:creationId xmlns:a16="http://schemas.microsoft.com/office/drawing/2014/main" id="{0AD02ACF-D90A-488D-9403-16DF08F73136}"/>
              </a:ext>
            </a:extLst>
          </p:cNvPr>
          <p:cNvSpPr>
            <a:spLocks noChangeArrowheads="1"/>
          </p:cNvSpPr>
          <p:nvPr/>
        </p:nvSpPr>
        <p:spPr bwMode="auto">
          <a:xfrm>
            <a:off x="755650" y="4699000"/>
            <a:ext cx="3752850" cy="406400"/>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a:solidFill>
                  <a:schemeClr val="tx1"/>
                </a:solidFill>
              </a:rPr>
              <a:t>Everyone laughed.</a:t>
            </a:r>
          </a:p>
        </p:txBody>
      </p:sp>
      <p:sp>
        <p:nvSpPr>
          <p:cNvPr id="25" name="Sentence 7">
            <a:extLst>
              <a:ext uri="{FF2B5EF4-FFF2-40B4-BE49-F238E27FC236}">
                <a16:creationId xmlns:a16="http://schemas.microsoft.com/office/drawing/2014/main" id="{F78F9C73-8369-4BFB-89CC-B556341FBCB4}"/>
              </a:ext>
            </a:extLst>
          </p:cNvPr>
          <p:cNvSpPr>
            <a:spLocks noChangeArrowheads="1"/>
          </p:cNvSpPr>
          <p:nvPr/>
        </p:nvSpPr>
        <p:spPr bwMode="auto">
          <a:xfrm>
            <a:off x="755650" y="5176838"/>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circus clown was hilarious.</a:t>
            </a:r>
          </a:p>
        </p:txBody>
      </p:sp>
      <p:sp>
        <p:nvSpPr>
          <p:cNvPr id="26" name="Sentence 8">
            <a:extLst>
              <a:ext uri="{FF2B5EF4-FFF2-40B4-BE49-F238E27FC236}">
                <a16:creationId xmlns:a16="http://schemas.microsoft.com/office/drawing/2014/main" id="{1456FFB7-B646-4CAB-822B-622A5EB9ED0C}"/>
              </a:ext>
            </a:extLst>
          </p:cNvPr>
          <p:cNvSpPr>
            <a:spLocks noChangeArrowheads="1"/>
          </p:cNvSpPr>
          <p:nvPr/>
        </p:nvSpPr>
        <p:spPr bwMode="auto">
          <a:xfrm>
            <a:off x="755650" y="5670550"/>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It was a beautiful day.</a:t>
            </a:r>
          </a:p>
        </p:txBody>
      </p:sp>
      <p:sp>
        <p:nvSpPr>
          <p:cNvPr id="27" name="Sentence 9">
            <a:extLst>
              <a:ext uri="{FF2B5EF4-FFF2-40B4-BE49-F238E27FC236}">
                <a16:creationId xmlns:a16="http://schemas.microsoft.com/office/drawing/2014/main" id="{625AFA85-D135-42C1-AD30-8FBC52E44FCC}"/>
              </a:ext>
            </a:extLst>
          </p:cNvPr>
          <p:cNvSpPr>
            <a:spLocks noChangeArrowheads="1"/>
          </p:cNvSpPr>
          <p:nvPr/>
        </p:nvSpPr>
        <p:spPr bwMode="auto">
          <a:xfrm>
            <a:off x="4635500" y="2263775"/>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was a knock on the door.</a:t>
            </a:r>
          </a:p>
        </p:txBody>
      </p:sp>
      <p:sp>
        <p:nvSpPr>
          <p:cNvPr id="28" name="Sentence 10">
            <a:extLst>
              <a:ext uri="{FF2B5EF4-FFF2-40B4-BE49-F238E27FC236}">
                <a16:creationId xmlns:a16="http://schemas.microsoft.com/office/drawing/2014/main" id="{5CD6C47E-39E1-49F7-864A-AF724C2850ED}"/>
              </a:ext>
            </a:extLst>
          </p:cNvPr>
          <p:cNvSpPr>
            <a:spLocks noChangeArrowheads="1"/>
          </p:cNvSpPr>
          <p:nvPr/>
        </p:nvSpPr>
        <p:spPr bwMode="auto">
          <a:xfrm>
            <a:off x="4635500" y="2740025"/>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was no one there.</a:t>
            </a:r>
          </a:p>
        </p:txBody>
      </p:sp>
      <p:sp>
        <p:nvSpPr>
          <p:cNvPr id="29" name="Sentence 11">
            <a:extLst>
              <a:ext uri="{FF2B5EF4-FFF2-40B4-BE49-F238E27FC236}">
                <a16:creationId xmlns:a16="http://schemas.microsoft.com/office/drawing/2014/main" id="{DC126E05-F68A-47C2-B979-C502FC359DF6}"/>
              </a:ext>
            </a:extLst>
          </p:cNvPr>
          <p:cNvSpPr>
            <a:spLocks noChangeArrowheads="1"/>
          </p:cNvSpPr>
          <p:nvPr/>
        </p:nvSpPr>
        <p:spPr bwMode="auto">
          <a:xfrm>
            <a:off x="4635500" y="3227388"/>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It was a very loud noise.</a:t>
            </a:r>
          </a:p>
        </p:txBody>
      </p:sp>
      <p:sp>
        <p:nvSpPr>
          <p:cNvPr id="30" name="Sentence 12">
            <a:extLst>
              <a:ext uri="{FF2B5EF4-FFF2-40B4-BE49-F238E27FC236}">
                <a16:creationId xmlns:a16="http://schemas.microsoft.com/office/drawing/2014/main" id="{88BD666C-0A12-4EB7-B1C8-008A695F1463}"/>
              </a:ext>
            </a:extLst>
          </p:cNvPr>
          <p:cNvSpPr>
            <a:spLocks noChangeArrowheads="1"/>
          </p:cNvSpPr>
          <p:nvPr/>
        </p:nvSpPr>
        <p:spPr bwMode="auto">
          <a:xfrm>
            <a:off x="4635500" y="3711575"/>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My Uncle Tony snores.</a:t>
            </a:r>
          </a:p>
        </p:txBody>
      </p:sp>
      <p:sp>
        <p:nvSpPr>
          <p:cNvPr id="31" name="Sentence 13">
            <a:extLst>
              <a:ext uri="{FF2B5EF4-FFF2-40B4-BE49-F238E27FC236}">
                <a16:creationId xmlns:a16="http://schemas.microsoft.com/office/drawing/2014/main" id="{518A7DA9-D783-469E-B531-9A105C26E4D5}"/>
              </a:ext>
            </a:extLst>
          </p:cNvPr>
          <p:cNvSpPr>
            <a:spLocks noChangeArrowheads="1"/>
          </p:cNvSpPr>
          <p:nvPr/>
        </p:nvSpPr>
        <p:spPr bwMode="auto">
          <a:xfrm>
            <a:off x="4635500" y="4214813"/>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I couldn’t get to sleep.</a:t>
            </a:r>
          </a:p>
        </p:txBody>
      </p:sp>
      <p:sp>
        <p:nvSpPr>
          <p:cNvPr id="32" name="Sentence 14">
            <a:extLst>
              <a:ext uri="{FF2B5EF4-FFF2-40B4-BE49-F238E27FC236}">
                <a16:creationId xmlns:a16="http://schemas.microsoft.com/office/drawing/2014/main" id="{7B2E76AA-41CB-43DA-BFD1-0C9A0680A6E8}"/>
              </a:ext>
            </a:extLst>
          </p:cNvPr>
          <p:cNvSpPr>
            <a:spLocks noChangeArrowheads="1"/>
          </p:cNvSpPr>
          <p:nvPr/>
        </p:nvSpPr>
        <p:spPr bwMode="auto">
          <a:xfrm>
            <a:off x="4635500" y="4699000"/>
            <a:ext cx="3752850" cy="406400"/>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1700">
                <a:solidFill>
                  <a:schemeClr val="tx1"/>
                </a:solidFill>
              </a:rPr>
              <a:t>My curtains were not closed.</a:t>
            </a:r>
          </a:p>
        </p:txBody>
      </p:sp>
      <p:sp>
        <p:nvSpPr>
          <p:cNvPr id="33" name="Sentence 15">
            <a:extLst>
              <a:ext uri="{FF2B5EF4-FFF2-40B4-BE49-F238E27FC236}">
                <a16:creationId xmlns:a16="http://schemas.microsoft.com/office/drawing/2014/main" id="{7D67C45E-AEDC-4B4F-9282-D6BBA146B139}"/>
              </a:ext>
            </a:extLst>
          </p:cNvPr>
          <p:cNvSpPr>
            <a:spLocks noChangeArrowheads="1"/>
          </p:cNvSpPr>
          <p:nvPr/>
        </p:nvSpPr>
        <p:spPr bwMode="auto">
          <a:xfrm>
            <a:off x="4635500" y="5176838"/>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light shone.</a:t>
            </a:r>
          </a:p>
        </p:txBody>
      </p:sp>
      <p:sp>
        <p:nvSpPr>
          <p:cNvPr id="34" name="Sentence 16">
            <a:extLst>
              <a:ext uri="{FF2B5EF4-FFF2-40B4-BE49-F238E27FC236}">
                <a16:creationId xmlns:a16="http://schemas.microsoft.com/office/drawing/2014/main" id="{C2DA4BFC-6983-4F10-BF0E-1874EE0CBD54}"/>
              </a:ext>
            </a:extLst>
          </p:cNvPr>
          <p:cNvSpPr>
            <a:spLocks noChangeArrowheads="1"/>
          </p:cNvSpPr>
          <p:nvPr/>
        </p:nvSpPr>
        <p:spPr bwMode="auto">
          <a:xfrm>
            <a:off x="4635500" y="5670550"/>
            <a:ext cx="3752850" cy="422275"/>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 wind was very strong.</a:t>
            </a:r>
          </a:p>
        </p:txBody>
      </p:sp>
      <p:sp>
        <p:nvSpPr>
          <p:cNvPr id="51" name="Reset">
            <a:extLst>
              <a:ext uri="{FF2B5EF4-FFF2-40B4-BE49-F238E27FC236}">
                <a16:creationId xmlns:a16="http://schemas.microsoft.com/office/drawing/2014/main" id="{628BA82B-0511-4717-8622-A1FF13E72368}"/>
              </a:ext>
            </a:extLst>
          </p:cNvPr>
          <p:cNvSpPr>
            <a:spLocks noChangeArrowheads="1"/>
          </p:cNvSpPr>
          <p:nvPr/>
        </p:nvSpPr>
        <p:spPr bwMode="auto">
          <a:xfrm>
            <a:off x="3875088" y="6192838"/>
            <a:ext cx="1403350" cy="466725"/>
          </a:xfrm>
          <a:prstGeom prst="roundRect">
            <a:avLst>
              <a:gd name="adj" fmla="val 16667"/>
            </a:avLst>
          </a:prstGeom>
          <a:solidFill>
            <a:srgbClr val="8D358B"/>
          </a:solidFill>
          <a:ln>
            <a:noFill/>
          </a:ln>
          <a:extLst>
            <a:ext uri="{91240B29-F687-4F45-9708-019B960494DF}">
              <a14:hiddenLine xmlns:a14="http://schemas.microsoft.com/office/drawing/2010/main" w="9525">
                <a:solidFill>
                  <a:srgbClr val="000000"/>
                </a:solidFill>
                <a:round/>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b="1">
                <a:solidFill>
                  <a:schemeClr val="bg1"/>
                </a:solidFill>
              </a:rPr>
              <a:t>Reset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9"/>
                  </p:tgtEl>
                </p:cond>
              </p:nextCondLst>
            </p:seq>
            <p:seq concurrent="1" nextAc="seek">
              <p:cTn id="8" restart="whenNotActive" fill="hold" evtFilter="cancelBubble" nodeType="interactiveSeq">
                <p:stCondLst>
                  <p:cond evt="onClick" delay="0">
                    <p:tgtEl>
                      <p:spTgt spid="36"/>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36"/>
                  </p:tgtEl>
                </p:cond>
              </p:nextCondLst>
            </p:seq>
            <p:seq concurrent="1" nextAc="seek">
              <p:cTn id="14" restart="whenNotActive" fill="hold" evtFilter="cancelBubble" nodeType="interactiveSeq">
                <p:stCondLst>
                  <p:cond evt="onClick" delay="0">
                    <p:tgtEl>
                      <p:spTgt spid="37"/>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nextCondLst>
                <p:cond evt="onClick" delay="0">
                  <p:tgtEl>
                    <p:spTgt spid="37"/>
                  </p:tgtEl>
                </p:cond>
              </p:nextCondLst>
            </p:seq>
            <p:seq concurrent="1" nextAc="seek">
              <p:cTn id="20" restart="whenNotActive" fill="hold" evtFilter="cancelBubble" nodeType="interactiveSeq">
                <p:stCondLst>
                  <p:cond evt="onClick" delay="0">
                    <p:tgtEl>
                      <p:spTgt spid="3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nextCondLst>
                <p:cond evt="onClick" delay="0">
                  <p:tgtEl>
                    <p:spTgt spid="38"/>
                  </p:tgtEl>
                </p:cond>
              </p:nextCondLst>
            </p:seq>
            <p:seq concurrent="1" nextAc="seek">
              <p:cTn id="26" restart="whenNotActive" fill="hold" evtFilter="cancelBubble" nodeType="interactiveSeq">
                <p:stCondLst>
                  <p:cond evt="onClick" delay="0">
                    <p:tgtEl>
                      <p:spTgt spid="40"/>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childTnLst>
                    </p:cTn>
                  </p:par>
                </p:childTnLst>
              </p:cTn>
              <p:nextCondLst>
                <p:cond evt="onClick" delay="0">
                  <p:tgtEl>
                    <p:spTgt spid="40"/>
                  </p:tgtEl>
                </p:cond>
              </p:nextCondLst>
            </p:seq>
            <p:seq concurrent="1" nextAc="seek">
              <p:cTn id="32" restart="whenNotActive" fill="hold" evtFilter="cancelBubble" nodeType="interactiveSeq">
                <p:stCondLst>
                  <p:cond evt="onClick" delay="0">
                    <p:tgtEl>
                      <p:spTgt spid="41"/>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childTnLst>
              </p:cTn>
              <p:nextCondLst>
                <p:cond evt="onClick" delay="0">
                  <p:tgtEl>
                    <p:spTgt spid="41"/>
                  </p:tgtEl>
                </p:cond>
              </p:nextCondLst>
            </p:seq>
            <p:seq concurrent="1" nextAc="seek">
              <p:cTn id="38" restart="whenNotActive" fill="hold" evtFilter="cancelBubble" nodeType="interactiveSeq">
                <p:stCondLst>
                  <p:cond evt="onClick" delay="0">
                    <p:tgtEl>
                      <p:spTgt spid="42"/>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500"/>
                                        <p:tgtEl>
                                          <p:spTgt spid="26"/>
                                        </p:tgtEl>
                                      </p:cBhvr>
                                    </p:animEffect>
                                  </p:childTnLst>
                                </p:cTn>
                              </p:par>
                            </p:childTnLst>
                          </p:cTn>
                        </p:par>
                      </p:childTnLst>
                    </p:cTn>
                  </p:par>
                </p:childTnLst>
              </p:cTn>
              <p:nextCondLst>
                <p:cond evt="onClick" delay="0">
                  <p:tgtEl>
                    <p:spTgt spid="42"/>
                  </p:tgtEl>
                </p:cond>
              </p:nextCondLst>
            </p:seq>
            <p:seq concurrent="1" nextAc="seek">
              <p:cTn id="44" restart="whenNotActive" fill="hold" evtFilter="cancelBubble" nodeType="interactiveSeq">
                <p:stCondLst>
                  <p:cond evt="onClick" delay="0">
                    <p:tgtEl>
                      <p:spTgt spid="43"/>
                    </p:tgtEl>
                  </p:cond>
                </p:stCondLst>
                <p:endSync evt="end" delay="0">
                  <p:rtn val="all"/>
                </p:endSync>
                <p:childTnLst>
                  <p:par>
                    <p:cTn id="45" fill="hold" nodeType="clickPar">
                      <p:stCondLst>
                        <p:cond delay="0"/>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childTnLst>
              </p:cTn>
              <p:nextCondLst>
                <p:cond evt="onClick" delay="0">
                  <p:tgtEl>
                    <p:spTgt spid="43"/>
                  </p:tgtEl>
                </p:cond>
              </p:nextCondLst>
            </p:seq>
            <p:seq concurrent="1" nextAc="seek">
              <p:cTn id="50" restart="whenNotActive" fill="hold" evtFilter="cancelBubble" nodeType="interactiveSeq">
                <p:stCondLst>
                  <p:cond evt="onClick" delay="0">
                    <p:tgtEl>
                      <p:spTgt spid="44"/>
                    </p:tgtEl>
                  </p:cond>
                </p:stCondLst>
                <p:endSync evt="end" delay="0">
                  <p:rtn val="all"/>
                </p:endSync>
                <p:childTnLst>
                  <p:par>
                    <p:cTn id="51" fill="hold" nodeType="clickPar">
                      <p:stCondLst>
                        <p:cond delay="0"/>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childTnLst>
                          </p:cTn>
                        </p:par>
                      </p:childTnLst>
                    </p:cTn>
                  </p:par>
                </p:childTnLst>
              </p:cTn>
              <p:nextCondLst>
                <p:cond evt="onClick" delay="0">
                  <p:tgtEl>
                    <p:spTgt spid="44"/>
                  </p:tgtEl>
                </p:cond>
              </p:nextCondLst>
            </p:seq>
            <p:seq concurrent="1" nextAc="seek">
              <p:cTn id="56" restart="whenNotActive" fill="hold" evtFilter="cancelBubble" nodeType="interactiveSeq">
                <p:stCondLst>
                  <p:cond evt="onClick" delay="0">
                    <p:tgtEl>
                      <p:spTgt spid="45"/>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Effect transition="in" filter="fade">
                                      <p:cBhvr>
                                        <p:cTn id="61" dur="500"/>
                                        <p:tgtEl>
                                          <p:spTgt spid="29"/>
                                        </p:tgtEl>
                                      </p:cBhvr>
                                    </p:animEffect>
                                  </p:childTnLst>
                                </p:cTn>
                              </p:par>
                            </p:childTnLst>
                          </p:cTn>
                        </p:par>
                      </p:childTnLst>
                    </p:cTn>
                  </p:par>
                </p:childTnLst>
              </p:cTn>
              <p:nextCondLst>
                <p:cond evt="onClick" delay="0">
                  <p:tgtEl>
                    <p:spTgt spid="45"/>
                  </p:tgtEl>
                </p:cond>
              </p:nextCondLst>
            </p:seq>
            <p:seq concurrent="1" nextAc="seek">
              <p:cTn id="62" restart="whenNotActive" fill="hold" evtFilter="cancelBubble" nodeType="interactiveSeq">
                <p:stCondLst>
                  <p:cond evt="onClick" delay="0">
                    <p:tgtEl>
                      <p:spTgt spid="46"/>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childTnLst>
                          </p:cTn>
                        </p:par>
                      </p:childTnLst>
                    </p:cTn>
                  </p:par>
                </p:childTnLst>
              </p:cTn>
              <p:nextCondLst>
                <p:cond evt="onClick" delay="0">
                  <p:tgtEl>
                    <p:spTgt spid="46"/>
                  </p:tgtEl>
                </p:cond>
              </p:nextCondLst>
            </p:seq>
            <p:seq concurrent="1" nextAc="seek">
              <p:cTn id="68" restart="whenNotActive" fill="hold" evtFilter="cancelBubble" nodeType="interactiveSeq">
                <p:stCondLst>
                  <p:cond evt="onClick" delay="0">
                    <p:tgtEl>
                      <p:spTgt spid="47"/>
                    </p:tgtEl>
                  </p:cond>
                </p:stCondLst>
                <p:endSync evt="end" delay="0">
                  <p:rtn val="all"/>
                </p:endSync>
                <p:childTnLst>
                  <p:par>
                    <p:cTn id="69" fill="hold" nodeType="clickPar">
                      <p:stCondLst>
                        <p:cond delay="0"/>
                      </p:stCondLst>
                      <p:childTnLst>
                        <p:par>
                          <p:cTn id="70" fill="hold" nodeType="withGroup">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childTnLst>
                          </p:cTn>
                        </p:par>
                      </p:childTnLst>
                    </p:cTn>
                  </p:par>
                </p:childTnLst>
              </p:cTn>
              <p:nextCondLst>
                <p:cond evt="onClick" delay="0">
                  <p:tgtEl>
                    <p:spTgt spid="47"/>
                  </p:tgtEl>
                </p:cond>
              </p:nextCondLst>
            </p:seq>
            <p:seq concurrent="1" nextAc="seek">
              <p:cTn id="74" restart="whenNotActive" fill="hold" evtFilter="cancelBubble" nodeType="interactiveSeq">
                <p:stCondLst>
                  <p:cond evt="onClick" delay="0">
                    <p:tgtEl>
                      <p:spTgt spid="48"/>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10" presetClass="entr" presetSubtype="0" fill="hold" grpId="0" nodeType="click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childTnLst>
                    </p:cTn>
                  </p:par>
                </p:childTnLst>
              </p:cTn>
              <p:nextCondLst>
                <p:cond evt="onClick" delay="0">
                  <p:tgtEl>
                    <p:spTgt spid="48"/>
                  </p:tgtEl>
                </p:cond>
              </p:nextCondLst>
            </p:seq>
            <p:seq concurrent="1" nextAc="seek">
              <p:cTn id="80" restart="whenNotActive" fill="hold" evtFilter="cancelBubble" nodeType="interactiveSeq">
                <p:stCondLst>
                  <p:cond evt="onClick" delay="0">
                    <p:tgtEl>
                      <p:spTgt spid="49"/>
                    </p:tgtEl>
                  </p:cond>
                </p:stCondLst>
                <p:endSync evt="end" delay="0">
                  <p:rtn val="all"/>
                </p:endSync>
                <p:childTnLst>
                  <p:par>
                    <p:cTn id="81" fill="hold" nodeType="clickPar">
                      <p:stCondLst>
                        <p:cond delay="0"/>
                      </p:stCondLst>
                      <p:childTnLst>
                        <p:par>
                          <p:cTn id="82" fill="hold" nodeType="withGroup">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500"/>
                                        <p:tgtEl>
                                          <p:spTgt spid="33"/>
                                        </p:tgtEl>
                                      </p:cBhvr>
                                    </p:animEffect>
                                  </p:childTnLst>
                                </p:cTn>
                              </p:par>
                            </p:childTnLst>
                          </p:cTn>
                        </p:par>
                      </p:childTnLst>
                    </p:cTn>
                  </p:par>
                </p:childTnLst>
              </p:cTn>
              <p:nextCondLst>
                <p:cond evt="onClick" delay="0">
                  <p:tgtEl>
                    <p:spTgt spid="49"/>
                  </p:tgtEl>
                </p:cond>
              </p:nextCondLst>
            </p:seq>
            <p:seq concurrent="1" nextAc="seek">
              <p:cTn id="86" restart="whenNotActive" fill="hold" evtFilter="cancelBubble" nodeType="interactiveSeq">
                <p:stCondLst>
                  <p:cond evt="onClick" delay="0">
                    <p:tgtEl>
                      <p:spTgt spid="50"/>
                    </p:tgtEl>
                  </p:cond>
                </p:stCondLst>
                <p:endSync evt="end" delay="0">
                  <p:rtn val="all"/>
                </p:endSync>
                <p:childTnLst>
                  <p:par>
                    <p:cTn id="87" fill="hold" nodeType="clickPar">
                      <p:stCondLst>
                        <p:cond delay="0"/>
                      </p:stCondLst>
                      <p:childTnLst>
                        <p:par>
                          <p:cTn id="88" fill="hold" nodeType="withGroup">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nextCondLst>
                <p:cond evt="onClick" delay="0">
                  <p:tgtEl>
                    <p:spTgt spid="50"/>
                  </p:tgtEl>
                </p:cond>
              </p:nextCondLst>
            </p:seq>
            <p:seq concurrent="1" nextAc="seek">
              <p:cTn id="92" restart="whenNotActive" fill="hold" evtFilter="cancelBubble" nodeType="interactiveSeq">
                <p:stCondLst>
                  <p:cond evt="onClick" delay="0">
                    <p:tgtEl>
                      <p:spTgt spid="39"/>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fade">
                                      <p:cBhvr>
                                        <p:cTn id="97" dur="500"/>
                                        <p:tgtEl>
                                          <p:spTgt spid="23"/>
                                        </p:tgtEl>
                                      </p:cBhvr>
                                    </p:animEffect>
                                  </p:childTnLst>
                                </p:cTn>
                              </p:par>
                            </p:childTnLst>
                          </p:cTn>
                        </p:par>
                      </p:childTnLst>
                    </p:cTn>
                  </p:par>
                </p:childTnLst>
              </p:cTn>
              <p:nextCondLst>
                <p:cond evt="onClick" delay="0">
                  <p:tgtEl>
                    <p:spTgt spid="39"/>
                  </p:tgtEl>
                </p:cond>
              </p:nextCondLst>
            </p:seq>
            <p:seq concurrent="1" nextAc="seek">
              <p:cTn id="98" restart="whenNotActive" fill="hold" evtFilter="cancelBubble" nodeType="interactiveSeq">
                <p:stCondLst>
                  <p:cond evt="onClick" delay="0">
                    <p:tgtEl>
                      <p:spTgt spid="51"/>
                    </p:tgtEl>
                  </p:cond>
                </p:stCondLst>
                <p:endSync evt="end" delay="0">
                  <p:rtn val="all"/>
                </p:endSync>
                <p:childTnLst>
                  <p:par>
                    <p:cTn id="99" fill="hold" nodeType="clickPar">
                      <p:stCondLst>
                        <p:cond delay="0"/>
                      </p:stCondLst>
                      <p:childTnLst>
                        <p:par>
                          <p:cTn id="100" fill="hold" nodeType="withGroup">
                            <p:stCondLst>
                              <p:cond delay="0"/>
                            </p:stCondLst>
                            <p:childTnLst>
                              <p:par>
                                <p:cTn id="101" presetID="1" presetClass="exit" presetSubtype="0" fill="hold" grpId="1" nodeType="clickEffect">
                                  <p:stCondLst>
                                    <p:cond delay="0"/>
                                  </p:stCondLst>
                                  <p:childTnLst>
                                    <p:set>
                                      <p:cBhvr>
                                        <p:cTn id="102" dur="1" fill="hold">
                                          <p:stCondLst>
                                            <p:cond delay="0"/>
                                          </p:stCondLst>
                                        </p:cTn>
                                        <p:tgtEl>
                                          <p:spTgt spid="15"/>
                                        </p:tgtEl>
                                        <p:attrNameLst>
                                          <p:attrName>style.visibility</p:attrName>
                                        </p:attrNameLst>
                                      </p:cBhvr>
                                      <p:to>
                                        <p:strVal val="hidden"/>
                                      </p:to>
                                    </p:set>
                                  </p:childTnLst>
                                </p:cTn>
                              </p:par>
                              <p:par>
                                <p:cTn id="103" presetID="1" presetClass="exit" presetSubtype="0" fill="hold" grpId="1" nodeType="withEffect">
                                  <p:stCondLst>
                                    <p:cond delay="0"/>
                                  </p:stCondLst>
                                  <p:childTnLst>
                                    <p:set>
                                      <p:cBhvr>
                                        <p:cTn id="104" dur="1" fill="hold">
                                          <p:stCondLst>
                                            <p:cond delay="0"/>
                                          </p:stCondLst>
                                        </p:cTn>
                                        <p:tgtEl>
                                          <p:spTgt spid="16"/>
                                        </p:tgtEl>
                                        <p:attrNameLst>
                                          <p:attrName>style.visibility</p:attrName>
                                        </p:attrNameLst>
                                      </p:cBhvr>
                                      <p:to>
                                        <p:strVal val="hidden"/>
                                      </p:to>
                                    </p:set>
                                  </p:childTnLst>
                                </p:cTn>
                              </p:par>
                              <p:par>
                                <p:cTn id="105" presetID="1" presetClass="exit" presetSubtype="0" fill="hold" grpId="1" nodeType="withEffect">
                                  <p:stCondLst>
                                    <p:cond delay="0"/>
                                  </p:stCondLst>
                                  <p:childTnLst>
                                    <p:set>
                                      <p:cBhvr>
                                        <p:cTn id="106" dur="1" fill="hold">
                                          <p:stCondLst>
                                            <p:cond delay="0"/>
                                          </p:stCondLst>
                                        </p:cTn>
                                        <p:tgtEl>
                                          <p:spTgt spid="18"/>
                                        </p:tgtEl>
                                        <p:attrNameLst>
                                          <p:attrName>style.visibility</p:attrName>
                                        </p:attrNameLst>
                                      </p:cBhvr>
                                      <p:to>
                                        <p:strVal val="hidden"/>
                                      </p:to>
                                    </p:set>
                                  </p:childTnLst>
                                </p:cTn>
                              </p:par>
                              <p:par>
                                <p:cTn id="107" presetID="1" presetClass="exit" presetSubtype="0" fill="hold" grpId="1" nodeType="withEffect">
                                  <p:stCondLst>
                                    <p:cond delay="0"/>
                                  </p:stCondLst>
                                  <p:childTnLst>
                                    <p:set>
                                      <p:cBhvr>
                                        <p:cTn id="108" dur="1" fill="hold">
                                          <p:stCondLst>
                                            <p:cond delay="0"/>
                                          </p:stCondLst>
                                        </p:cTn>
                                        <p:tgtEl>
                                          <p:spTgt spid="22"/>
                                        </p:tgtEl>
                                        <p:attrNameLst>
                                          <p:attrName>style.visibility</p:attrName>
                                        </p:attrNameLst>
                                      </p:cBhvr>
                                      <p:to>
                                        <p:strVal val="hidden"/>
                                      </p:to>
                                    </p:set>
                                  </p:childTnLst>
                                </p:cTn>
                              </p:par>
                              <p:par>
                                <p:cTn id="109" presetID="1" presetClass="exit" presetSubtype="0" fill="hold" grpId="1" nodeType="withEffect">
                                  <p:stCondLst>
                                    <p:cond delay="0"/>
                                  </p:stCondLst>
                                  <p:childTnLst>
                                    <p:set>
                                      <p:cBhvr>
                                        <p:cTn id="110" dur="1" fill="hold">
                                          <p:stCondLst>
                                            <p:cond delay="0"/>
                                          </p:stCondLst>
                                        </p:cTn>
                                        <p:tgtEl>
                                          <p:spTgt spid="24"/>
                                        </p:tgtEl>
                                        <p:attrNameLst>
                                          <p:attrName>style.visibility</p:attrName>
                                        </p:attrNameLst>
                                      </p:cBhvr>
                                      <p:to>
                                        <p:strVal val="hidden"/>
                                      </p:to>
                                    </p:set>
                                  </p:childTnLst>
                                </p:cTn>
                              </p:par>
                              <p:par>
                                <p:cTn id="111" presetID="1" presetClass="exit" presetSubtype="0" fill="hold" grpId="1" nodeType="withEffect">
                                  <p:stCondLst>
                                    <p:cond delay="0"/>
                                  </p:stCondLst>
                                  <p:childTnLst>
                                    <p:set>
                                      <p:cBhvr>
                                        <p:cTn id="112" dur="1" fill="hold">
                                          <p:stCondLst>
                                            <p:cond delay="0"/>
                                          </p:stCondLst>
                                        </p:cTn>
                                        <p:tgtEl>
                                          <p:spTgt spid="25"/>
                                        </p:tgtEl>
                                        <p:attrNameLst>
                                          <p:attrName>style.visibility</p:attrName>
                                        </p:attrNameLst>
                                      </p:cBhvr>
                                      <p:to>
                                        <p:strVal val="hidden"/>
                                      </p:to>
                                    </p:set>
                                  </p:childTnLst>
                                </p:cTn>
                              </p:par>
                              <p:par>
                                <p:cTn id="113" presetID="1" presetClass="exit" presetSubtype="0" fill="hold" grpId="1" nodeType="withEffect">
                                  <p:stCondLst>
                                    <p:cond delay="0"/>
                                  </p:stCondLst>
                                  <p:childTnLst>
                                    <p:set>
                                      <p:cBhvr>
                                        <p:cTn id="114" dur="1" fill="hold">
                                          <p:stCondLst>
                                            <p:cond delay="0"/>
                                          </p:stCondLst>
                                        </p:cTn>
                                        <p:tgtEl>
                                          <p:spTgt spid="26"/>
                                        </p:tgtEl>
                                        <p:attrNameLst>
                                          <p:attrName>style.visibility</p:attrName>
                                        </p:attrNameLst>
                                      </p:cBhvr>
                                      <p:to>
                                        <p:strVal val="hidden"/>
                                      </p:to>
                                    </p:set>
                                  </p:childTnLst>
                                </p:cTn>
                              </p:par>
                              <p:par>
                                <p:cTn id="115" presetID="1" presetClass="exit" presetSubtype="0" fill="hold" grpId="1" nodeType="withEffect">
                                  <p:stCondLst>
                                    <p:cond delay="0"/>
                                  </p:stCondLst>
                                  <p:childTnLst>
                                    <p:set>
                                      <p:cBhvr>
                                        <p:cTn id="116" dur="1" fill="hold">
                                          <p:stCondLst>
                                            <p:cond delay="0"/>
                                          </p:stCondLst>
                                        </p:cTn>
                                        <p:tgtEl>
                                          <p:spTgt spid="27"/>
                                        </p:tgtEl>
                                        <p:attrNameLst>
                                          <p:attrName>style.visibility</p:attrName>
                                        </p:attrNameLst>
                                      </p:cBhvr>
                                      <p:to>
                                        <p:strVal val="hidden"/>
                                      </p:to>
                                    </p:set>
                                  </p:childTnLst>
                                </p:cTn>
                              </p:par>
                              <p:par>
                                <p:cTn id="117" presetID="1" presetClass="exit" presetSubtype="0" fill="hold" grpId="1" nodeType="withEffect">
                                  <p:stCondLst>
                                    <p:cond delay="0"/>
                                  </p:stCondLst>
                                  <p:childTnLst>
                                    <p:set>
                                      <p:cBhvr>
                                        <p:cTn id="118" dur="1" fill="hold">
                                          <p:stCondLst>
                                            <p:cond delay="0"/>
                                          </p:stCondLst>
                                        </p:cTn>
                                        <p:tgtEl>
                                          <p:spTgt spid="28"/>
                                        </p:tgtEl>
                                        <p:attrNameLst>
                                          <p:attrName>style.visibility</p:attrName>
                                        </p:attrNameLst>
                                      </p:cBhvr>
                                      <p:to>
                                        <p:strVal val="hidden"/>
                                      </p:to>
                                    </p:set>
                                  </p:childTnLst>
                                </p:cTn>
                              </p:par>
                              <p:par>
                                <p:cTn id="119" presetID="1" presetClass="exit" presetSubtype="0" fill="hold" grpId="1" nodeType="withEffect">
                                  <p:stCondLst>
                                    <p:cond delay="0"/>
                                  </p:stCondLst>
                                  <p:childTnLst>
                                    <p:set>
                                      <p:cBhvr>
                                        <p:cTn id="120" dur="1" fill="hold">
                                          <p:stCondLst>
                                            <p:cond delay="0"/>
                                          </p:stCondLst>
                                        </p:cTn>
                                        <p:tgtEl>
                                          <p:spTgt spid="29"/>
                                        </p:tgtEl>
                                        <p:attrNameLst>
                                          <p:attrName>style.visibility</p:attrName>
                                        </p:attrNameLst>
                                      </p:cBhvr>
                                      <p:to>
                                        <p:strVal val="hidden"/>
                                      </p:to>
                                    </p:set>
                                  </p:childTnLst>
                                </p:cTn>
                              </p:par>
                              <p:par>
                                <p:cTn id="121" presetID="1" presetClass="exit" presetSubtype="0" fill="hold" grpId="1" nodeType="withEffect">
                                  <p:stCondLst>
                                    <p:cond delay="0"/>
                                  </p:stCondLst>
                                  <p:childTnLst>
                                    <p:set>
                                      <p:cBhvr>
                                        <p:cTn id="122" dur="1" fill="hold">
                                          <p:stCondLst>
                                            <p:cond delay="0"/>
                                          </p:stCondLst>
                                        </p:cTn>
                                        <p:tgtEl>
                                          <p:spTgt spid="30"/>
                                        </p:tgtEl>
                                        <p:attrNameLst>
                                          <p:attrName>style.visibility</p:attrName>
                                        </p:attrNameLst>
                                      </p:cBhvr>
                                      <p:to>
                                        <p:strVal val="hidden"/>
                                      </p:to>
                                    </p:set>
                                  </p:childTnLst>
                                </p:cTn>
                              </p:par>
                              <p:par>
                                <p:cTn id="123" presetID="1" presetClass="exit" presetSubtype="0" fill="hold" grpId="1" nodeType="withEffect">
                                  <p:stCondLst>
                                    <p:cond delay="0"/>
                                  </p:stCondLst>
                                  <p:childTnLst>
                                    <p:set>
                                      <p:cBhvr>
                                        <p:cTn id="124" dur="1" fill="hold">
                                          <p:stCondLst>
                                            <p:cond delay="0"/>
                                          </p:stCondLst>
                                        </p:cTn>
                                        <p:tgtEl>
                                          <p:spTgt spid="31"/>
                                        </p:tgtEl>
                                        <p:attrNameLst>
                                          <p:attrName>style.visibility</p:attrName>
                                        </p:attrNameLst>
                                      </p:cBhvr>
                                      <p:to>
                                        <p:strVal val="hidden"/>
                                      </p:to>
                                    </p:set>
                                  </p:childTnLst>
                                </p:cTn>
                              </p:par>
                              <p:par>
                                <p:cTn id="125" presetID="1" presetClass="exit" presetSubtype="0" fill="hold" grpId="1" nodeType="withEffect">
                                  <p:stCondLst>
                                    <p:cond delay="0"/>
                                  </p:stCondLst>
                                  <p:childTnLst>
                                    <p:set>
                                      <p:cBhvr>
                                        <p:cTn id="126" dur="1" fill="hold">
                                          <p:stCondLst>
                                            <p:cond delay="0"/>
                                          </p:stCondLst>
                                        </p:cTn>
                                        <p:tgtEl>
                                          <p:spTgt spid="32"/>
                                        </p:tgtEl>
                                        <p:attrNameLst>
                                          <p:attrName>style.visibility</p:attrName>
                                        </p:attrNameLst>
                                      </p:cBhvr>
                                      <p:to>
                                        <p:strVal val="hidden"/>
                                      </p:to>
                                    </p:set>
                                  </p:childTnLst>
                                </p:cTn>
                              </p:par>
                              <p:par>
                                <p:cTn id="127" presetID="1" presetClass="exit" presetSubtype="0" fill="hold" grpId="1" nodeType="withEffect">
                                  <p:stCondLst>
                                    <p:cond delay="0"/>
                                  </p:stCondLst>
                                  <p:childTnLst>
                                    <p:set>
                                      <p:cBhvr>
                                        <p:cTn id="128" dur="1" fill="hold">
                                          <p:stCondLst>
                                            <p:cond delay="0"/>
                                          </p:stCondLst>
                                        </p:cTn>
                                        <p:tgtEl>
                                          <p:spTgt spid="33"/>
                                        </p:tgtEl>
                                        <p:attrNameLst>
                                          <p:attrName>style.visibility</p:attrName>
                                        </p:attrNameLst>
                                      </p:cBhvr>
                                      <p:to>
                                        <p:strVal val="hidden"/>
                                      </p:to>
                                    </p:set>
                                  </p:childTnLst>
                                </p:cTn>
                              </p:par>
                              <p:par>
                                <p:cTn id="129" presetID="1" presetClass="exit" presetSubtype="0" fill="hold" grpId="1" nodeType="withEffect">
                                  <p:stCondLst>
                                    <p:cond delay="0"/>
                                  </p:stCondLst>
                                  <p:childTnLst>
                                    <p:set>
                                      <p:cBhvr>
                                        <p:cTn id="130" dur="1" fill="hold">
                                          <p:stCondLst>
                                            <p:cond delay="0"/>
                                          </p:stCondLst>
                                        </p:cTn>
                                        <p:tgtEl>
                                          <p:spTgt spid="34"/>
                                        </p:tgtEl>
                                        <p:attrNameLst>
                                          <p:attrName>style.visibility</p:attrName>
                                        </p:attrNameLst>
                                      </p:cBhvr>
                                      <p:to>
                                        <p:strVal val="hidden"/>
                                      </p:to>
                                    </p:set>
                                  </p:childTnLst>
                                </p:cTn>
                              </p:par>
                              <p:par>
                                <p:cTn id="131" presetID="1" presetClass="exit" presetSubtype="0" fill="hold" grpId="1" nodeType="withEffect">
                                  <p:stCondLst>
                                    <p:cond delay="0"/>
                                  </p:stCondLst>
                                  <p:childTnLst>
                                    <p:set>
                                      <p:cBhvr>
                                        <p:cTn id="132"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51"/>
                  </p:tgtEl>
                </p:cond>
              </p:nextCondLst>
            </p:seq>
          </p:childTnLst>
        </p:cTn>
      </p:par>
    </p:tnLst>
    <p:bldLst>
      <p:bldP spid="15" grpId="0" animBg="1"/>
      <p:bldP spid="15" grpId="1" animBg="1"/>
      <p:bldP spid="16" grpId="0" animBg="1"/>
      <p:bldP spid="16" grpId="1" animBg="1"/>
      <p:bldP spid="18" grpId="0" animBg="1"/>
      <p:bldP spid="18"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a:extLst>
              <a:ext uri="{FF2B5EF4-FFF2-40B4-BE49-F238E27FC236}">
                <a16:creationId xmlns:a16="http://schemas.microsoft.com/office/drawing/2014/main" id="{1C33E67C-FE49-410C-9E26-859D7C437B75}"/>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Quick Quiz: Question 1</a:t>
            </a:r>
          </a:p>
        </p:txBody>
      </p:sp>
      <p:sp>
        <p:nvSpPr>
          <p:cNvPr id="25603" name="Rectangle 4">
            <a:extLst>
              <a:ext uri="{FF2B5EF4-FFF2-40B4-BE49-F238E27FC236}">
                <a16:creationId xmlns:a16="http://schemas.microsoft.com/office/drawing/2014/main" id="{923F3AB4-E1BD-4C74-B024-9953F3F8B9A7}"/>
              </a:ext>
            </a:extLst>
          </p:cNvPr>
          <p:cNvSpPr>
            <a:spLocks noChangeArrowheads="1"/>
          </p:cNvSpPr>
          <p:nvPr/>
        </p:nvSpPr>
        <p:spPr bwMode="auto">
          <a:xfrm>
            <a:off x="755650" y="1350963"/>
            <a:ext cx="7632700" cy="45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Can you spot the co-ordinating conjunctions in these sentences?</a:t>
            </a:r>
          </a:p>
        </p:txBody>
      </p:sp>
      <p:sp>
        <p:nvSpPr>
          <p:cNvPr id="15" name="Rectangle 14">
            <a:extLst>
              <a:ext uri="{FF2B5EF4-FFF2-40B4-BE49-F238E27FC236}">
                <a16:creationId xmlns:a16="http://schemas.microsoft.com/office/drawing/2014/main" id="{9E95A145-4051-40A3-BD89-4BAFE3AE35ED}"/>
              </a:ext>
            </a:extLst>
          </p:cNvPr>
          <p:cNvSpPr>
            <a:spLocks noChangeArrowheads="1"/>
          </p:cNvSpPr>
          <p:nvPr/>
        </p:nvSpPr>
        <p:spPr bwMode="auto">
          <a:xfrm>
            <a:off x="750888" y="2011363"/>
            <a:ext cx="7632700" cy="454025"/>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a) Freddie was playing on his tablet but he suddenly dropped it.</a:t>
            </a:r>
          </a:p>
        </p:txBody>
      </p:sp>
      <p:sp>
        <p:nvSpPr>
          <p:cNvPr id="16" name="Rectangle 15">
            <a:extLst>
              <a:ext uri="{FF2B5EF4-FFF2-40B4-BE49-F238E27FC236}">
                <a16:creationId xmlns:a16="http://schemas.microsoft.com/office/drawing/2014/main" id="{D3F5284D-43F8-43C2-B9FD-FED372DB84F0}"/>
              </a:ext>
            </a:extLst>
          </p:cNvPr>
          <p:cNvSpPr>
            <a:spLocks noChangeArrowheads="1"/>
          </p:cNvSpPr>
          <p:nvPr/>
        </p:nvSpPr>
        <p:spPr bwMode="auto">
          <a:xfrm>
            <a:off x="750888" y="2673350"/>
            <a:ext cx="7632700" cy="452438"/>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b) Olivia was a fantastic dancer for she practised every day.</a:t>
            </a:r>
          </a:p>
        </p:txBody>
      </p:sp>
      <p:sp>
        <p:nvSpPr>
          <p:cNvPr id="17" name="Rectangle 16">
            <a:extLst>
              <a:ext uri="{FF2B5EF4-FFF2-40B4-BE49-F238E27FC236}">
                <a16:creationId xmlns:a16="http://schemas.microsoft.com/office/drawing/2014/main" id="{258B0EDF-C9AB-49F4-B65E-3F688BFE83AD}"/>
              </a:ext>
            </a:extLst>
          </p:cNvPr>
          <p:cNvSpPr>
            <a:spLocks noChangeArrowheads="1"/>
          </p:cNvSpPr>
          <p:nvPr/>
        </p:nvSpPr>
        <p:spPr bwMode="auto">
          <a:xfrm>
            <a:off x="750888" y="3333750"/>
            <a:ext cx="7632700" cy="452438"/>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c) Nick dreamed of being a film star so he went to drama school.</a:t>
            </a:r>
          </a:p>
        </p:txBody>
      </p:sp>
      <p:sp>
        <p:nvSpPr>
          <p:cNvPr id="18" name="Rectangle 17">
            <a:extLst>
              <a:ext uri="{FF2B5EF4-FFF2-40B4-BE49-F238E27FC236}">
                <a16:creationId xmlns:a16="http://schemas.microsoft.com/office/drawing/2014/main" id="{8377D854-E8C4-4160-B614-D7C60BCFD118}"/>
              </a:ext>
            </a:extLst>
          </p:cNvPr>
          <p:cNvSpPr>
            <a:spLocks noChangeArrowheads="1"/>
          </p:cNvSpPr>
          <p:nvPr/>
        </p:nvSpPr>
        <p:spPr bwMode="auto">
          <a:xfrm>
            <a:off x="755650" y="2011363"/>
            <a:ext cx="7632700" cy="454025"/>
          </a:xfrm>
          <a:prstGeom prst="rect">
            <a:avLst/>
          </a:prstGeom>
          <a:solidFill>
            <a:srgbClr val="FFFFFF"/>
          </a:solidFill>
          <a:ln w="28575">
            <a:solidFill>
              <a:srgbClr val="87BD31"/>
            </a:solidFill>
            <a:miter lim="800000"/>
            <a:headEnd/>
            <a:tailEnd/>
          </a:ln>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a) Freddie was playing on his tablet </a:t>
            </a:r>
            <a:r>
              <a:rPr lang="en-GB" altLang="en-US" sz="2000" b="1">
                <a:solidFill>
                  <a:srgbClr val="92D050"/>
                </a:solidFill>
              </a:rPr>
              <a:t>but</a:t>
            </a:r>
            <a:r>
              <a:rPr lang="en-GB" altLang="en-US" sz="2000">
                <a:solidFill>
                  <a:schemeClr val="tx1"/>
                </a:solidFill>
              </a:rPr>
              <a:t> he suddenly dropped it.</a:t>
            </a:r>
          </a:p>
        </p:txBody>
      </p:sp>
      <p:sp>
        <p:nvSpPr>
          <p:cNvPr id="22" name="Rectangle 21">
            <a:extLst>
              <a:ext uri="{FF2B5EF4-FFF2-40B4-BE49-F238E27FC236}">
                <a16:creationId xmlns:a16="http://schemas.microsoft.com/office/drawing/2014/main" id="{CCFB3C08-41BF-4EFB-B6A0-8E6929A8CC68}"/>
              </a:ext>
            </a:extLst>
          </p:cNvPr>
          <p:cNvSpPr>
            <a:spLocks noChangeArrowheads="1"/>
          </p:cNvSpPr>
          <p:nvPr/>
        </p:nvSpPr>
        <p:spPr bwMode="auto">
          <a:xfrm>
            <a:off x="755650" y="2673350"/>
            <a:ext cx="7632700" cy="452438"/>
          </a:xfrm>
          <a:prstGeom prst="rect">
            <a:avLst/>
          </a:prstGeom>
          <a:solidFill>
            <a:srgbClr val="FFFFFF"/>
          </a:solidFill>
          <a:ln w="28575">
            <a:solidFill>
              <a:srgbClr val="87BD31"/>
            </a:solidFill>
            <a:miter lim="800000"/>
            <a:headEnd/>
            <a:tailEnd/>
          </a:ln>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b) Olivia was a fantastic dancer </a:t>
            </a:r>
            <a:r>
              <a:rPr lang="en-GB" altLang="en-US" sz="2000" b="1">
                <a:solidFill>
                  <a:srgbClr val="92D050"/>
                </a:solidFill>
              </a:rPr>
              <a:t>for</a:t>
            </a:r>
            <a:r>
              <a:rPr lang="en-GB" altLang="en-US" sz="2000">
                <a:solidFill>
                  <a:schemeClr val="tx1"/>
                </a:solidFill>
              </a:rPr>
              <a:t> she practised every day.</a:t>
            </a:r>
          </a:p>
        </p:txBody>
      </p:sp>
      <p:sp>
        <p:nvSpPr>
          <p:cNvPr id="23" name="Rectangle 22">
            <a:extLst>
              <a:ext uri="{FF2B5EF4-FFF2-40B4-BE49-F238E27FC236}">
                <a16:creationId xmlns:a16="http://schemas.microsoft.com/office/drawing/2014/main" id="{B5D242F9-1670-4101-B97F-9A2CD125A341}"/>
              </a:ext>
            </a:extLst>
          </p:cNvPr>
          <p:cNvSpPr>
            <a:spLocks noChangeArrowheads="1"/>
          </p:cNvSpPr>
          <p:nvPr/>
        </p:nvSpPr>
        <p:spPr bwMode="auto">
          <a:xfrm>
            <a:off x="755650" y="3333750"/>
            <a:ext cx="7632700" cy="452438"/>
          </a:xfrm>
          <a:prstGeom prst="rect">
            <a:avLst/>
          </a:prstGeom>
          <a:solidFill>
            <a:srgbClr val="FFFFFF"/>
          </a:solidFill>
          <a:ln w="28575">
            <a:solidFill>
              <a:srgbClr val="87BD31"/>
            </a:solidFill>
            <a:miter lim="800000"/>
            <a:headEnd/>
            <a:tailEnd/>
          </a:ln>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2000">
                <a:solidFill>
                  <a:schemeClr val="tx1"/>
                </a:solidFill>
              </a:rPr>
              <a:t>c) Nick dreamed of being a film star </a:t>
            </a:r>
            <a:r>
              <a:rPr lang="en-GB" altLang="en-US" sz="2000" b="1">
                <a:solidFill>
                  <a:srgbClr val="92D050"/>
                </a:solidFill>
              </a:rPr>
              <a:t>so</a:t>
            </a:r>
            <a:r>
              <a:rPr lang="en-GB" altLang="en-US" sz="2000">
                <a:solidFill>
                  <a:schemeClr val="tx1"/>
                </a:solidFill>
              </a:rPr>
              <a:t> he went to drama school.</a:t>
            </a:r>
          </a:p>
        </p:txBody>
      </p:sp>
      <p:pic>
        <p:nvPicPr>
          <p:cNvPr id="25610" name="Picture 8">
            <a:extLst>
              <a:ext uri="{FF2B5EF4-FFF2-40B4-BE49-F238E27FC236}">
                <a16:creationId xmlns:a16="http://schemas.microsoft.com/office/drawing/2014/main" id="{BD26A73C-1661-4467-9CDA-D952183B8FF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40550" y="4084638"/>
            <a:ext cx="1447800" cy="264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22" grpId="0"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a:extLst>
              <a:ext uri="{FF2B5EF4-FFF2-40B4-BE49-F238E27FC236}">
                <a16:creationId xmlns:a16="http://schemas.microsoft.com/office/drawing/2014/main" id="{D73DF00C-EA6E-44B6-B4B5-C9A7ACF5A042}"/>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Quick Quiz: Question 2</a:t>
            </a:r>
          </a:p>
        </p:txBody>
      </p:sp>
      <p:sp>
        <p:nvSpPr>
          <p:cNvPr id="26627" name="Rectangle 4">
            <a:extLst>
              <a:ext uri="{FF2B5EF4-FFF2-40B4-BE49-F238E27FC236}">
                <a16:creationId xmlns:a16="http://schemas.microsoft.com/office/drawing/2014/main" id="{F533C437-5C36-4A13-BBFF-DB005426BC9A}"/>
              </a:ext>
            </a:extLst>
          </p:cNvPr>
          <p:cNvSpPr>
            <a:spLocks noChangeArrowheads="1"/>
          </p:cNvSpPr>
          <p:nvPr/>
        </p:nvSpPr>
        <p:spPr bwMode="auto">
          <a:xfrm>
            <a:off x="755650" y="1350963"/>
            <a:ext cx="76327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Complete the sentences below by writing the co-ordinating conjunctions from the box in the correct places to form compound sentences. Use each conjunction only once.</a:t>
            </a:r>
          </a:p>
        </p:txBody>
      </p:sp>
      <p:sp>
        <p:nvSpPr>
          <p:cNvPr id="26628" name="Rectangle 14">
            <a:extLst>
              <a:ext uri="{FF2B5EF4-FFF2-40B4-BE49-F238E27FC236}">
                <a16:creationId xmlns:a16="http://schemas.microsoft.com/office/drawing/2014/main" id="{563AF769-33F1-472B-BFA0-961DABE1FDF7}"/>
              </a:ext>
            </a:extLst>
          </p:cNvPr>
          <p:cNvSpPr>
            <a:spLocks noChangeArrowheads="1"/>
          </p:cNvSpPr>
          <p:nvPr/>
        </p:nvSpPr>
        <p:spPr bwMode="auto">
          <a:xfrm>
            <a:off x="750888" y="3429000"/>
            <a:ext cx="7632700" cy="760413"/>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You can bring a drink on the trip </a:t>
            </a:r>
            <a:r>
              <a:rPr lang="en-GB" altLang="en-US" sz="2000" u="sng">
                <a:solidFill>
                  <a:schemeClr val="tx1"/>
                </a:solidFill>
              </a:rPr>
              <a:t>		</a:t>
            </a:r>
            <a:r>
              <a:rPr lang="en-GB" altLang="en-US" sz="2000">
                <a:solidFill>
                  <a:schemeClr val="tx1"/>
                </a:solidFill>
              </a:rPr>
              <a:t> </a:t>
            </a:r>
            <a:br>
              <a:rPr lang="en-GB" altLang="en-US" sz="2000">
                <a:solidFill>
                  <a:schemeClr val="tx1"/>
                </a:solidFill>
              </a:rPr>
            </a:br>
            <a:r>
              <a:rPr lang="en-GB" altLang="en-US" sz="2000">
                <a:solidFill>
                  <a:schemeClr val="tx1"/>
                </a:solidFill>
              </a:rPr>
              <a:t>don’t bring fizzy pop.</a:t>
            </a:r>
          </a:p>
        </p:txBody>
      </p:sp>
      <p:sp>
        <p:nvSpPr>
          <p:cNvPr id="26629" name="Rectangle 10">
            <a:extLst>
              <a:ext uri="{FF2B5EF4-FFF2-40B4-BE49-F238E27FC236}">
                <a16:creationId xmlns:a16="http://schemas.microsoft.com/office/drawing/2014/main" id="{F19D37BD-A8FF-4420-8466-AE1B0EB0F63E}"/>
              </a:ext>
            </a:extLst>
          </p:cNvPr>
          <p:cNvSpPr>
            <a:spLocks noChangeArrowheads="1"/>
          </p:cNvSpPr>
          <p:nvPr/>
        </p:nvSpPr>
        <p:spPr bwMode="auto">
          <a:xfrm>
            <a:off x="3787775" y="2695575"/>
            <a:ext cx="1558925" cy="452438"/>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bg1"/>
                </a:solidFill>
              </a:rPr>
              <a:t>but</a:t>
            </a:r>
          </a:p>
        </p:txBody>
      </p:sp>
      <p:sp>
        <p:nvSpPr>
          <p:cNvPr id="26630" name="Rectangle 11">
            <a:extLst>
              <a:ext uri="{FF2B5EF4-FFF2-40B4-BE49-F238E27FC236}">
                <a16:creationId xmlns:a16="http://schemas.microsoft.com/office/drawing/2014/main" id="{6927CE73-BB95-45C6-9D97-C83B3B918F25}"/>
              </a:ext>
            </a:extLst>
          </p:cNvPr>
          <p:cNvSpPr>
            <a:spLocks noChangeArrowheads="1"/>
          </p:cNvSpPr>
          <p:nvPr/>
        </p:nvSpPr>
        <p:spPr bwMode="auto">
          <a:xfrm>
            <a:off x="1951038" y="2695575"/>
            <a:ext cx="1557337" cy="452438"/>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bg1"/>
                </a:solidFill>
              </a:rPr>
              <a:t>or</a:t>
            </a:r>
          </a:p>
        </p:txBody>
      </p:sp>
      <p:sp>
        <p:nvSpPr>
          <p:cNvPr id="26631" name="Rectangle 12">
            <a:extLst>
              <a:ext uri="{FF2B5EF4-FFF2-40B4-BE49-F238E27FC236}">
                <a16:creationId xmlns:a16="http://schemas.microsoft.com/office/drawing/2014/main" id="{116A038E-3998-4940-BD64-0D69557D7543}"/>
              </a:ext>
            </a:extLst>
          </p:cNvPr>
          <p:cNvSpPr>
            <a:spLocks noChangeArrowheads="1"/>
          </p:cNvSpPr>
          <p:nvPr/>
        </p:nvSpPr>
        <p:spPr bwMode="auto">
          <a:xfrm>
            <a:off x="5626100" y="2695575"/>
            <a:ext cx="1557338" cy="452438"/>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bg1"/>
                </a:solidFill>
              </a:rPr>
              <a:t>and</a:t>
            </a:r>
          </a:p>
        </p:txBody>
      </p:sp>
      <p:sp>
        <p:nvSpPr>
          <p:cNvPr id="26632" name="Rectangle 13">
            <a:extLst>
              <a:ext uri="{FF2B5EF4-FFF2-40B4-BE49-F238E27FC236}">
                <a16:creationId xmlns:a16="http://schemas.microsoft.com/office/drawing/2014/main" id="{2343B7F4-5358-4286-854F-88457F189D72}"/>
              </a:ext>
            </a:extLst>
          </p:cNvPr>
          <p:cNvSpPr>
            <a:spLocks noChangeArrowheads="1"/>
          </p:cNvSpPr>
          <p:nvPr/>
        </p:nvSpPr>
        <p:spPr bwMode="auto">
          <a:xfrm>
            <a:off x="750888" y="4343400"/>
            <a:ext cx="7632700" cy="760413"/>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Would you like to sit next to Cassie </a:t>
            </a:r>
            <a:r>
              <a:rPr lang="en-GB" altLang="en-US" sz="2000" u="sng">
                <a:solidFill>
                  <a:schemeClr val="tx1"/>
                </a:solidFill>
              </a:rPr>
              <a:t>		</a:t>
            </a:r>
            <a:r>
              <a:rPr lang="en-GB" altLang="en-US" sz="2000">
                <a:solidFill>
                  <a:schemeClr val="tx1"/>
                </a:solidFill>
              </a:rPr>
              <a:t> would you </a:t>
            </a:r>
            <a:br>
              <a:rPr lang="en-GB" altLang="en-US" sz="2000">
                <a:solidFill>
                  <a:schemeClr val="tx1"/>
                </a:solidFill>
              </a:rPr>
            </a:br>
            <a:r>
              <a:rPr lang="en-GB" altLang="en-US" sz="2000">
                <a:solidFill>
                  <a:schemeClr val="tx1"/>
                </a:solidFill>
              </a:rPr>
              <a:t>like you own seat on the coach?</a:t>
            </a:r>
          </a:p>
        </p:txBody>
      </p:sp>
      <p:sp>
        <p:nvSpPr>
          <p:cNvPr id="26633" name="Rectangle 18">
            <a:extLst>
              <a:ext uri="{FF2B5EF4-FFF2-40B4-BE49-F238E27FC236}">
                <a16:creationId xmlns:a16="http://schemas.microsoft.com/office/drawing/2014/main" id="{63E9C3B3-BB0C-441B-9053-2699851121C4}"/>
              </a:ext>
            </a:extLst>
          </p:cNvPr>
          <p:cNvSpPr>
            <a:spLocks noChangeArrowheads="1"/>
          </p:cNvSpPr>
          <p:nvPr/>
        </p:nvSpPr>
        <p:spPr bwMode="auto">
          <a:xfrm>
            <a:off x="750888" y="5257800"/>
            <a:ext cx="7632700" cy="762000"/>
          </a:xfrm>
          <a:prstGeom prst="rect">
            <a:avLst/>
          </a:prstGeom>
          <a:solidFill>
            <a:srgbClr val="2DB6BC">
              <a:alpha val="4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Make sure you remember your packed lunch </a:t>
            </a:r>
            <a:r>
              <a:rPr lang="en-GB" altLang="en-US" sz="2000" u="sng">
                <a:solidFill>
                  <a:schemeClr val="tx1"/>
                </a:solidFill>
              </a:rPr>
              <a:t>		</a:t>
            </a:r>
            <a:r>
              <a:rPr lang="en-GB" altLang="en-US" sz="2000">
                <a:solidFill>
                  <a:schemeClr val="tx1"/>
                </a:solidFill>
              </a:rPr>
              <a:t> try to</a:t>
            </a:r>
            <a:br>
              <a:rPr lang="en-GB" altLang="en-US" sz="2000">
                <a:solidFill>
                  <a:schemeClr val="tx1"/>
                </a:solidFill>
              </a:rPr>
            </a:br>
            <a:r>
              <a:rPr lang="en-GB" altLang="en-US" sz="2000">
                <a:solidFill>
                  <a:schemeClr val="tx1"/>
                </a:solidFill>
              </a:rPr>
              <a:t>remember a waterproof coat.</a:t>
            </a:r>
          </a:p>
        </p:txBody>
      </p:sp>
      <p:sp>
        <p:nvSpPr>
          <p:cNvPr id="20" name="Rectangle 19">
            <a:extLst>
              <a:ext uri="{FF2B5EF4-FFF2-40B4-BE49-F238E27FC236}">
                <a16:creationId xmlns:a16="http://schemas.microsoft.com/office/drawing/2014/main" id="{6237BF52-66D0-4E28-A209-EE23BA2ECABD}"/>
              </a:ext>
            </a:extLst>
          </p:cNvPr>
          <p:cNvSpPr>
            <a:spLocks noChangeArrowheads="1"/>
          </p:cNvSpPr>
          <p:nvPr/>
        </p:nvSpPr>
        <p:spPr bwMode="auto">
          <a:xfrm>
            <a:off x="755650" y="3433763"/>
            <a:ext cx="7632700" cy="762000"/>
          </a:xfrm>
          <a:prstGeom prst="rect">
            <a:avLst/>
          </a:prstGeom>
          <a:solidFill>
            <a:srgbClr val="FFFFFF"/>
          </a:solidFill>
          <a:ln w="28575">
            <a:solidFill>
              <a:srgbClr val="87BD31"/>
            </a:solidFill>
            <a:miter lim="800000"/>
            <a:headEnd/>
            <a:tailEnd/>
          </a:ln>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You can bring a drink on the trip </a:t>
            </a:r>
            <a:r>
              <a:rPr lang="en-GB" altLang="en-US" sz="2000" b="1" u="sng">
                <a:solidFill>
                  <a:srgbClr val="92D050"/>
                </a:solidFill>
              </a:rPr>
              <a:t>but</a:t>
            </a:r>
            <a:r>
              <a:rPr lang="en-GB" altLang="en-US" sz="2000">
                <a:solidFill>
                  <a:schemeClr val="tx1"/>
                </a:solidFill>
              </a:rPr>
              <a:t> </a:t>
            </a:r>
            <a:br>
              <a:rPr lang="en-GB" altLang="en-US" sz="2000">
                <a:solidFill>
                  <a:schemeClr val="tx1"/>
                </a:solidFill>
              </a:rPr>
            </a:br>
            <a:r>
              <a:rPr lang="en-GB" altLang="en-US" sz="2000">
                <a:solidFill>
                  <a:schemeClr val="tx1"/>
                </a:solidFill>
              </a:rPr>
              <a:t>don’t bring fizzy pop.</a:t>
            </a:r>
          </a:p>
        </p:txBody>
      </p:sp>
      <p:sp>
        <p:nvSpPr>
          <p:cNvPr id="24" name="Rectangle 23">
            <a:extLst>
              <a:ext uri="{FF2B5EF4-FFF2-40B4-BE49-F238E27FC236}">
                <a16:creationId xmlns:a16="http://schemas.microsoft.com/office/drawing/2014/main" id="{6004EC6B-BC09-41A1-BE88-9ED0B5061880}"/>
              </a:ext>
            </a:extLst>
          </p:cNvPr>
          <p:cNvSpPr>
            <a:spLocks noChangeArrowheads="1"/>
          </p:cNvSpPr>
          <p:nvPr/>
        </p:nvSpPr>
        <p:spPr bwMode="auto">
          <a:xfrm>
            <a:off x="755650" y="4348163"/>
            <a:ext cx="7632700" cy="762000"/>
          </a:xfrm>
          <a:prstGeom prst="rect">
            <a:avLst/>
          </a:prstGeom>
          <a:solidFill>
            <a:srgbClr val="FFFFFF"/>
          </a:solidFill>
          <a:ln w="28575">
            <a:solidFill>
              <a:srgbClr val="87BD31"/>
            </a:solidFill>
            <a:miter lim="800000"/>
            <a:headEnd/>
            <a:tailEnd/>
          </a:ln>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Would you like to sit next to Cassie </a:t>
            </a:r>
            <a:r>
              <a:rPr lang="en-GB" altLang="en-US" sz="2000" b="1" u="sng">
                <a:solidFill>
                  <a:srgbClr val="92D050"/>
                </a:solidFill>
              </a:rPr>
              <a:t>or</a:t>
            </a:r>
            <a:r>
              <a:rPr lang="en-GB" altLang="en-US" sz="2000">
                <a:solidFill>
                  <a:schemeClr val="tx1"/>
                </a:solidFill>
              </a:rPr>
              <a:t> would you </a:t>
            </a:r>
            <a:br>
              <a:rPr lang="en-GB" altLang="en-US" sz="2000">
                <a:solidFill>
                  <a:schemeClr val="tx1"/>
                </a:solidFill>
              </a:rPr>
            </a:br>
            <a:r>
              <a:rPr lang="en-GB" altLang="en-US" sz="2000">
                <a:solidFill>
                  <a:schemeClr val="tx1"/>
                </a:solidFill>
              </a:rPr>
              <a:t>like your own seat on the coach?</a:t>
            </a:r>
          </a:p>
        </p:txBody>
      </p:sp>
      <p:sp>
        <p:nvSpPr>
          <p:cNvPr id="25" name="Rectangle 24">
            <a:extLst>
              <a:ext uri="{FF2B5EF4-FFF2-40B4-BE49-F238E27FC236}">
                <a16:creationId xmlns:a16="http://schemas.microsoft.com/office/drawing/2014/main" id="{937DE24D-D4E6-470E-9A0F-4928295992E4}"/>
              </a:ext>
            </a:extLst>
          </p:cNvPr>
          <p:cNvSpPr>
            <a:spLocks noChangeArrowheads="1"/>
          </p:cNvSpPr>
          <p:nvPr/>
        </p:nvSpPr>
        <p:spPr bwMode="auto">
          <a:xfrm>
            <a:off x="755650" y="5262563"/>
            <a:ext cx="7632700" cy="762000"/>
          </a:xfrm>
          <a:prstGeom prst="rect">
            <a:avLst/>
          </a:prstGeom>
          <a:solidFill>
            <a:srgbClr val="FFFFFF"/>
          </a:solidFill>
          <a:ln w="28575">
            <a:solidFill>
              <a:srgbClr val="87BD31"/>
            </a:solidFill>
            <a:miter lim="800000"/>
            <a:headEnd/>
            <a:tailEnd/>
          </a:ln>
        </p:spPr>
        <p:txBody>
          <a:bodyPr lIns="10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Make sure you remember your packed lunch </a:t>
            </a:r>
            <a:r>
              <a:rPr lang="en-GB" altLang="en-US" sz="2000" b="1" u="sng">
                <a:solidFill>
                  <a:srgbClr val="92D050"/>
                </a:solidFill>
              </a:rPr>
              <a:t>and</a:t>
            </a:r>
            <a:r>
              <a:rPr lang="en-GB" altLang="en-US" sz="2000">
                <a:solidFill>
                  <a:schemeClr val="tx1"/>
                </a:solidFill>
              </a:rPr>
              <a:t> try to</a:t>
            </a:r>
            <a:br>
              <a:rPr lang="en-GB" altLang="en-US" sz="2000">
                <a:solidFill>
                  <a:schemeClr val="tx1"/>
                </a:solidFill>
              </a:rPr>
            </a:br>
            <a:r>
              <a:rPr lang="en-GB" altLang="en-US" sz="2000">
                <a:solidFill>
                  <a:schemeClr val="tx1"/>
                </a:solidFill>
              </a:rPr>
              <a:t>remember a waterproof coat.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0">
            <a:extLst>
              <a:ext uri="{FF2B5EF4-FFF2-40B4-BE49-F238E27FC236}">
                <a16:creationId xmlns:a16="http://schemas.microsoft.com/office/drawing/2014/main" id="{817793AD-ED0B-4EFB-BBC7-378721BF48A5}"/>
              </a:ext>
            </a:extLst>
          </p:cNvPr>
          <p:cNvSpPr>
            <a:spLocks noGrp="1"/>
          </p:cNvSpPr>
          <p:nvPr>
            <p:ph type="title"/>
          </p:nvPr>
        </p:nvSpPr>
        <p:spPr>
          <a:xfrm>
            <a:off x="457200" y="479425"/>
            <a:ext cx="8220075" cy="993775"/>
          </a:xfrm>
        </p:spPr>
        <p:txBody>
          <a:bodyPr/>
          <a:lstStyle/>
          <a:p>
            <a:pPr eaLnBrk="1" hangingPunct="1"/>
            <a:r>
              <a:rPr lang="en-GB" altLang="en-US" sz="3600">
                <a:solidFill>
                  <a:srgbClr val="013F7C"/>
                </a:solidFill>
              </a:rPr>
              <a:t>Quick Quiz: Question 3</a:t>
            </a:r>
          </a:p>
        </p:txBody>
      </p:sp>
      <p:sp>
        <p:nvSpPr>
          <p:cNvPr id="27651" name="Rectangle 4">
            <a:extLst>
              <a:ext uri="{FF2B5EF4-FFF2-40B4-BE49-F238E27FC236}">
                <a16:creationId xmlns:a16="http://schemas.microsoft.com/office/drawing/2014/main" id="{9C4D707F-2979-4BA1-B9BF-26B1A71F9384}"/>
              </a:ext>
            </a:extLst>
          </p:cNvPr>
          <p:cNvSpPr>
            <a:spLocks noChangeArrowheads="1"/>
          </p:cNvSpPr>
          <p:nvPr/>
        </p:nvSpPr>
        <p:spPr bwMode="auto">
          <a:xfrm>
            <a:off x="755650" y="1350963"/>
            <a:ext cx="7632700" cy="76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000">
                <a:solidFill>
                  <a:schemeClr val="tx1"/>
                </a:solidFill>
              </a:rPr>
              <a:t>Can you remember all of the co-ordinating conjunctions that you can use to make co-ordinating conjunctions?</a:t>
            </a:r>
          </a:p>
        </p:txBody>
      </p:sp>
      <p:sp>
        <p:nvSpPr>
          <p:cNvPr id="16" name="Rectangle 15">
            <a:extLst>
              <a:ext uri="{FF2B5EF4-FFF2-40B4-BE49-F238E27FC236}">
                <a16:creationId xmlns:a16="http://schemas.microsoft.com/office/drawing/2014/main" id="{EB1AD112-960F-4F3A-809B-EBAB190E0DE7}"/>
              </a:ext>
            </a:extLst>
          </p:cNvPr>
          <p:cNvSpPr>
            <a:spLocks noChangeArrowheads="1"/>
          </p:cNvSpPr>
          <p:nvPr/>
        </p:nvSpPr>
        <p:spPr bwMode="auto">
          <a:xfrm>
            <a:off x="1498600" y="3471863"/>
            <a:ext cx="733425" cy="576262"/>
          </a:xfrm>
          <a:prstGeom prst="rect">
            <a:avLst/>
          </a:prstGeom>
          <a:solidFill>
            <a:srgbClr val="BE092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for</a:t>
            </a:r>
          </a:p>
        </p:txBody>
      </p:sp>
      <p:sp>
        <p:nvSpPr>
          <p:cNvPr id="17" name="Rectangle 16">
            <a:extLst>
              <a:ext uri="{FF2B5EF4-FFF2-40B4-BE49-F238E27FC236}">
                <a16:creationId xmlns:a16="http://schemas.microsoft.com/office/drawing/2014/main" id="{579F9BA9-306A-45F9-A010-7ADA41DCE4F6}"/>
              </a:ext>
            </a:extLst>
          </p:cNvPr>
          <p:cNvSpPr>
            <a:spLocks noChangeArrowheads="1"/>
          </p:cNvSpPr>
          <p:nvPr/>
        </p:nvSpPr>
        <p:spPr bwMode="auto">
          <a:xfrm>
            <a:off x="2401888" y="3471863"/>
            <a:ext cx="733425" cy="576262"/>
          </a:xfrm>
          <a:prstGeom prst="rect">
            <a:avLst/>
          </a:prstGeom>
          <a:solidFill>
            <a:srgbClr val="F0821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and</a:t>
            </a:r>
          </a:p>
        </p:txBody>
      </p:sp>
      <p:sp>
        <p:nvSpPr>
          <p:cNvPr id="18" name="Rectangle 17">
            <a:extLst>
              <a:ext uri="{FF2B5EF4-FFF2-40B4-BE49-F238E27FC236}">
                <a16:creationId xmlns:a16="http://schemas.microsoft.com/office/drawing/2014/main" id="{3B1BB7BA-541D-4CC6-9913-647E57417A9A}"/>
              </a:ext>
            </a:extLst>
          </p:cNvPr>
          <p:cNvSpPr>
            <a:spLocks noChangeArrowheads="1"/>
          </p:cNvSpPr>
          <p:nvPr/>
        </p:nvSpPr>
        <p:spPr bwMode="auto">
          <a:xfrm>
            <a:off x="3306763" y="3481388"/>
            <a:ext cx="731837" cy="576262"/>
          </a:xfrm>
          <a:prstGeom prst="rect">
            <a:avLst/>
          </a:prstGeom>
          <a:solidFill>
            <a:srgbClr val="FAB00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nor</a:t>
            </a:r>
          </a:p>
        </p:txBody>
      </p:sp>
      <p:sp>
        <p:nvSpPr>
          <p:cNvPr id="22" name="Rectangle 21">
            <a:extLst>
              <a:ext uri="{FF2B5EF4-FFF2-40B4-BE49-F238E27FC236}">
                <a16:creationId xmlns:a16="http://schemas.microsoft.com/office/drawing/2014/main" id="{C4CBF943-991E-4456-B884-2383C14A7119}"/>
              </a:ext>
            </a:extLst>
          </p:cNvPr>
          <p:cNvSpPr>
            <a:spLocks noChangeArrowheads="1"/>
          </p:cNvSpPr>
          <p:nvPr/>
        </p:nvSpPr>
        <p:spPr bwMode="auto">
          <a:xfrm>
            <a:off x="4210050" y="3471863"/>
            <a:ext cx="733425" cy="576262"/>
          </a:xfrm>
          <a:prstGeom prst="rect">
            <a:avLst/>
          </a:prstGeom>
          <a:solidFill>
            <a:srgbClr val="87BE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but</a:t>
            </a:r>
          </a:p>
        </p:txBody>
      </p:sp>
      <p:sp>
        <p:nvSpPr>
          <p:cNvPr id="23" name="Rectangle 22">
            <a:extLst>
              <a:ext uri="{FF2B5EF4-FFF2-40B4-BE49-F238E27FC236}">
                <a16:creationId xmlns:a16="http://schemas.microsoft.com/office/drawing/2014/main" id="{5BFFE294-F393-4F9B-83C6-B754C3D7B6C3}"/>
              </a:ext>
            </a:extLst>
          </p:cNvPr>
          <p:cNvSpPr>
            <a:spLocks noChangeArrowheads="1"/>
          </p:cNvSpPr>
          <p:nvPr/>
        </p:nvSpPr>
        <p:spPr bwMode="auto">
          <a:xfrm>
            <a:off x="5113338" y="3471863"/>
            <a:ext cx="733425" cy="576262"/>
          </a:xfrm>
          <a:prstGeom prst="rect">
            <a:avLst/>
          </a:prstGeom>
          <a:solidFill>
            <a:srgbClr val="00A7E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or</a:t>
            </a:r>
          </a:p>
        </p:txBody>
      </p:sp>
      <p:sp>
        <p:nvSpPr>
          <p:cNvPr id="26" name="Rectangle 25">
            <a:extLst>
              <a:ext uri="{FF2B5EF4-FFF2-40B4-BE49-F238E27FC236}">
                <a16:creationId xmlns:a16="http://schemas.microsoft.com/office/drawing/2014/main" id="{7AB9941A-1A71-4972-84B3-34E5A977B412}"/>
              </a:ext>
            </a:extLst>
          </p:cNvPr>
          <p:cNvSpPr>
            <a:spLocks noChangeArrowheads="1"/>
          </p:cNvSpPr>
          <p:nvPr/>
        </p:nvSpPr>
        <p:spPr bwMode="auto">
          <a:xfrm>
            <a:off x="6018213" y="3471863"/>
            <a:ext cx="733425" cy="576262"/>
          </a:xfrm>
          <a:prstGeom prst="rect">
            <a:avLst/>
          </a:prstGeom>
          <a:solidFill>
            <a:srgbClr val="653B8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yet</a:t>
            </a:r>
          </a:p>
        </p:txBody>
      </p:sp>
      <p:sp>
        <p:nvSpPr>
          <p:cNvPr id="27" name="Rectangle 26">
            <a:extLst>
              <a:ext uri="{FF2B5EF4-FFF2-40B4-BE49-F238E27FC236}">
                <a16:creationId xmlns:a16="http://schemas.microsoft.com/office/drawing/2014/main" id="{FBC5E06B-5077-4F6D-84F8-06DD1C08218D}"/>
              </a:ext>
            </a:extLst>
          </p:cNvPr>
          <p:cNvSpPr>
            <a:spLocks noChangeArrowheads="1"/>
          </p:cNvSpPr>
          <p:nvPr/>
        </p:nvSpPr>
        <p:spPr bwMode="auto">
          <a:xfrm>
            <a:off x="6921500" y="3471863"/>
            <a:ext cx="733425" cy="576262"/>
          </a:xfrm>
          <a:prstGeom prst="rect">
            <a:avLst/>
          </a:prstGeom>
          <a:solidFill>
            <a:srgbClr val="8D358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so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nodeType="afterGroup">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par>
                          <p:cTn id="12" fill="hold" nodeType="afterGroup">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2500"/>
                            </p:stCondLst>
                            <p:childTnLst>
                              <p:par>
                                <p:cTn id="17" presetID="10" presetClass="entr" presetSubtype="0" fill="hold" grpId="0" nodeType="afterEffect">
                                  <p:stCondLst>
                                    <p:cond delay="50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par>
                          <p:cTn id="20" fill="hold" nodeType="afterGroup">
                            <p:stCondLst>
                              <p:cond delay="3500"/>
                            </p:stCondLst>
                            <p:childTnLst>
                              <p:par>
                                <p:cTn id="21" presetID="10" presetClass="entr" presetSubtype="0" fill="hold" grpId="0" nodeType="afterEffect">
                                  <p:stCondLst>
                                    <p:cond delay="50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nodeType="afterGroup">
                            <p:stCondLst>
                              <p:cond delay="4500"/>
                            </p:stCondLst>
                            <p:childTnLst>
                              <p:par>
                                <p:cTn id="25" presetID="10" presetClass="entr" presetSubtype="0" fill="hold" grpId="0" nodeType="afterEffect">
                                  <p:stCondLst>
                                    <p:cond delay="50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500"/>
                                        <p:tgtEl>
                                          <p:spTgt spid="26"/>
                                        </p:tgtEl>
                                      </p:cBhvr>
                                    </p:animEffect>
                                  </p:childTnLst>
                                </p:cTn>
                              </p:par>
                            </p:childTnLst>
                          </p:cTn>
                        </p:par>
                        <p:par>
                          <p:cTn id="28" fill="hold" nodeType="afterGroup">
                            <p:stCondLst>
                              <p:cond delay="5500"/>
                            </p:stCondLst>
                            <p:childTnLst>
                              <p:par>
                                <p:cTn id="29" presetID="10" presetClass="entr" presetSubtype="0" fill="hold" grpId="0" nodeType="afterEffect">
                                  <p:stCondLst>
                                    <p:cond delay="50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22" grpId="0" animBg="1"/>
      <p:bldP spid="23" grpId="0" animBg="1"/>
      <p:bldP spid="26" grpId="0" animBg="1"/>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7C9474D5-9892-4138-AFED-9B4815039458}"/>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CB94274D-65D6-4821-8FE0-5D2956096BC9}"/>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8676" name="Title 1">
            <a:extLst>
              <a:ext uri="{FF2B5EF4-FFF2-40B4-BE49-F238E27FC236}">
                <a16:creationId xmlns:a16="http://schemas.microsoft.com/office/drawing/2014/main" id="{2BF458AE-8533-4BC2-A8B3-75EF03A7EC5D}"/>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28677" name="Title 1">
            <a:extLst>
              <a:ext uri="{FF2B5EF4-FFF2-40B4-BE49-F238E27FC236}">
                <a16:creationId xmlns:a16="http://schemas.microsoft.com/office/drawing/2014/main" id="{3481AA4C-F338-4E39-81C2-F18CB73F15F3}"/>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28678" name="Content Placeholder 15">
            <a:extLst>
              <a:ext uri="{FF2B5EF4-FFF2-40B4-BE49-F238E27FC236}">
                <a16:creationId xmlns:a16="http://schemas.microsoft.com/office/drawing/2014/main" id="{D2F51C72-94B3-4921-81E3-55AB42367BEF}"/>
              </a:ext>
            </a:extLst>
          </p:cNvPr>
          <p:cNvSpPr>
            <a:spLocks noGrp="1"/>
          </p:cNvSpPr>
          <p:nvPr>
            <p:ph idx="1"/>
          </p:nvPr>
        </p:nvSpPr>
        <p:spPr>
          <a:xfrm>
            <a:off x="628650" y="1127125"/>
            <a:ext cx="7886700" cy="1409700"/>
          </a:xfrm>
        </p:spPr>
        <p:txBody>
          <a:bodyPr/>
          <a:lstStyle/>
          <a:p>
            <a:pPr eaLnBrk="1" hangingPunct="1">
              <a:defRPr/>
            </a:pPr>
            <a:r>
              <a:rPr lang="en-GB" altLang="en-US" sz="2800">
                <a:latin typeface="Twinkl" pitchFamily="2" charset="0"/>
              </a:rPr>
              <a:t>I can recognise and use compound sentences.</a:t>
            </a:r>
          </a:p>
        </p:txBody>
      </p:sp>
      <p:sp>
        <p:nvSpPr>
          <p:cNvPr id="28679" name="Content Placeholder 15">
            <a:extLst>
              <a:ext uri="{FF2B5EF4-FFF2-40B4-BE49-F238E27FC236}">
                <a16:creationId xmlns:a16="http://schemas.microsoft.com/office/drawing/2014/main" id="{14C1A0E9-B553-4891-A536-445EEF93A65C}"/>
              </a:ext>
            </a:extLst>
          </p:cNvPr>
          <p:cNvSpPr txBox="1">
            <a:spLocks/>
          </p:cNvSpPr>
          <p:nvPr/>
        </p:nvSpPr>
        <p:spPr bwMode="auto">
          <a:xfrm>
            <a:off x="628650" y="3467100"/>
            <a:ext cx="7886700"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solidFill>
                  <a:schemeClr val="tx1"/>
                </a:solidFill>
              </a:rPr>
              <a:t>I can recognise that a compound sentence contains two main (independent) clauses joined by a co-ordinating conjunction.</a:t>
            </a:r>
          </a:p>
          <a:p>
            <a:pPr eaLnBrk="1" hangingPunct="1"/>
            <a:r>
              <a:rPr lang="en-GB" altLang="en-US">
                <a:solidFill>
                  <a:schemeClr val="tx1"/>
                </a:solidFill>
              </a:rPr>
              <a:t>I can use ‘FANBOYS’ to remember the seven co-ordinating conjunctions.</a:t>
            </a:r>
          </a:p>
          <a:p>
            <a:pPr eaLnBrk="1" hangingPunct="1"/>
            <a:r>
              <a:rPr lang="en-GB" altLang="en-US">
                <a:solidFill>
                  <a:schemeClr val="tx1"/>
                </a:solidFill>
              </a:rPr>
              <a:t>I can write my own compound sentences.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1585</TotalTime>
  <Words>1570</Words>
  <Application>Microsoft Office PowerPoint</Application>
  <PresentationFormat>On-screen Show (4:3)</PresentationFormat>
  <Paragraphs>229</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Twinkl SemiBold</vt:lpstr>
      <vt:lpstr>Twinkl</vt:lpstr>
      <vt:lpstr>Calibri</vt:lpstr>
      <vt:lpstr>Office Theme</vt:lpstr>
      <vt:lpstr>PowerPoint Presentation</vt:lpstr>
      <vt:lpstr>PowerPoint Presentation</vt:lpstr>
      <vt:lpstr>Getting Started</vt:lpstr>
      <vt:lpstr>Getting Started</vt:lpstr>
      <vt:lpstr>Getting Started</vt:lpstr>
      <vt:lpstr>Next Steps</vt:lpstr>
      <vt:lpstr>Next Steps</vt:lpstr>
      <vt:lpstr>Next Steps</vt:lpstr>
      <vt:lpstr>Next Steps</vt:lpstr>
      <vt:lpstr>Next Steps</vt:lpstr>
      <vt:lpstr>Next Steps</vt:lpstr>
      <vt:lpstr>Compound Sentence Hunt</vt:lpstr>
      <vt:lpstr>Practise Your Skills</vt:lpstr>
      <vt:lpstr>Practise Your Skills</vt:lpstr>
      <vt:lpstr>Practise Your Skills</vt:lpstr>
      <vt:lpstr>Practise Your Skills</vt:lpstr>
      <vt:lpstr>Let’s Play</vt:lpstr>
      <vt:lpstr>Quick Quiz: Question 1</vt:lpstr>
      <vt:lpstr>Quick Quiz: Question 2</vt:lpstr>
      <vt:lpstr>Quick Quiz: Question 3</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Lauren Molloy</cp:lastModifiedBy>
  <cp:revision>151</cp:revision>
  <dcterms:created xsi:type="dcterms:W3CDTF">2014-10-01T16:09:27Z</dcterms:created>
  <dcterms:modified xsi:type="dcterms:W3CDTF">2021-01-14T17:20:08Z</dcterms:modified>
</cp:coreProperties>
</file>