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4" r:id="rId3"/>
    <p:sldId id="268" r:id="rId4"/>
    <p:sldId id="269" r:id="rId5"/>
    <p:sldId id="270" r:id="rId6"/>
    <p:sldId id="267" r:id="rId7"/>
  </p:sldIdLst>
  <p:sldSz cx="9144000" cy="6858000" type="screen4x3"/>
  <p:notesSz cx="6858000" cy="9144000"/>
  <p:embeddedFontLst>
    <p:embeddedFont>
      <p:font typeface="Twinkl SemiBold" pitchFamily="2" charset="0"/>
      <p:bold r:id="rId10"/>
    </p:embeddedFont>
    <p:embeddedFont>
      <p:font typeface="Twinkl" pitchFamily="2" charset="0"/>
      <p:regular r:id="rId11"/>
      <p:bold r:id="rId12"/>
    </p:embeddedFont>
    <p:embeddedFont>
      <p:font typeface="Sassoon Infant Rg" panose="02000503030000020003" pitchFamily="50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42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Fraction Wall</a:t>
            </a:r>
          </a:p>
        </p:txBody>
      </p:sp>
      <p:sp>
        <p:nvSpPr>
          <p:cNvPr id="2" name="Rectangle 1"/>
          <p:cNvSpPr/>
          <p:nvPr/>
        </p:nvSpPr>
        <p:spPr>
          <a:xfrm>
            <a:off x="640138" y="1336182"/>
            <a:ext cx="775562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Alfie, Fatima and Laura make some fraction walls with small grids.</a:t>
            </a:r>
          </a:p>
        </p:txBody>
      </p:sp>
      <p:sp>
        <p:nvSpPr>
          <p:cNvPr id="4" name="Rectangle 3"/>
          <p:cNvSpPr/>
          <p:nvPr/>
        </p:nvSpPr>
        <p:spPr>
          <a:xfrm>
            <a:off x="640138" y="1834036"/>
            <a:ext cx="4039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Using a small piece of squared paper (8 × 3 squares),make a </a:t>
            </a:r>
            <a:r>
              <a:rPr lang="en-GB" dirty="0">
                <a:latin typeface="Twinkl" pitchFamily="50" charset="0"/>
              </a:rPr>
              <a:t>fraction wall to show equivalent fractions of halves, quarters and eighths. </a:t>
            </a:r>
          </a:p>
        </p:txBody>
      </p:sp>
      <p:sp>
        <p:nvSpPr>
          <p:cNvPr id="7" name="Rectangle 6"/>
          <p:cNvSpPr/>
          <p:nvPr/>
        </p:nvSpPr>
        <p:spPr>
          <a:xfrm>
            <a:off x="640138" y="3280009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Try to make other fraction walls for: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halves, thirds, sixths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halves, fifths, tenths</a:t>
            </a:r>
          </a:p>
          <a:p>
            <a:r>
              <a:rPr lang="en-GB" dirty="0"/>
              <a:t>Think about the size grid you will need.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7436790"/>
              </p:ext>
            </p:extLst>
          </p:nvPr>
        </p:nvGraphicFramePr>
        <p:xfrm>
          <a:off x="4955242" y="1748341"/>
          <a:ext cx="3319496" cy="1310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4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4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4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49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49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1493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493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4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03334">
                <a:tc gridSpan="4">
                  <a:txBody>
                    <a:bodyPr/>
                    <a:lstStyle/>
                    <a:p>
                      <a:pPr algn="ctr"/>
                      <a:r>
                        <a:rPr lang="en-US" sz="1200" u="sng" dirty="0">
                          <a:latin typeface="+mn-lt"/>
                        </a:rPr>
                        <a:t>1</a:t>
                      </a:r>
                    </a:p>
                    <a:p>
                      <a:pPr algn="ctr"/>
                      <a:r>
                        <a:rPr lang="en-US" sz="1200" dirty="0">
                          <a:latin typeface="+mn-lt"/>
                        </a:rPr>
                        <a:t>2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sz="1200" u="sng" dirty="0">
                          <a:latin typeface="+mn-lt"/>
                        </a:rPr>
                        <a:t>1</a:t>
                      </a:r>
                    </a:p>
                    <a:p>
                      <a:pPr algn="ctr"/>
                      <a:r>
                        <a:rPr lang="en-US" sz="1200" dirty="0">
                          <a:latin typeface="+mn-lt"/>
                        </a:rPr>
                        <a:t>2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33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u="sng" dirty="0">
                          <a:latin typeface="+mn-lt"/>
                        </a:rPr>
                        <a:t>1</a:t>
                      </a:r>
                    </a:p>
                    <a:p>
                      <a:pPr algn="ctr"/>
                      <a:r>
                        <a:rPr lang="en-US" sz="1200" dirty="0">
                          <a:latin typeface="+mn-lt"/>
                        </a:rPr>
                        <a:t>4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u="sng" dirty="0">
                          <a:latin typeface="+mn-lt"/>
                        </a:rPr>
                        <a:t>1</a:t>
                      </a:r>
                    </a:p>
                    <a:p>
                      <a:pPr algn="ctr"/>
                      <a:r>
                        <a:rPr lang="en-US" sz="1200" dirty="0">
                          <a:latin typeface="+mn-lt"/>
                        </a:rPr>
                        <a:t>4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556">
                <a:tc>
                  <a:txBody>
                    <a:bodyPr/>
                    <a:lstStyle/>
                    <a:p>
                      <a:pPr algn="ctr"/>
                      <a:r>
                        <a:rPr lang="en-US" sz="1000" u="sng" dirty="0"/>
                        <a:t>1</a:t>
                      </a:r>
                    </a:p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8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8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8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8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sng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8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sng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8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8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4917596"/>
              </p:ext>
            </p:extLst>
          </p:nvPr>
        </p:nvGraphicFramePr>
        <p:xfrm>
          <a:off x="4955242" y="3266846"/>
          <a:ext cx="3319494" cy="13108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3249">
                  <a:extLst>
                    <a:ext uri="{9D8B030D-6E8A-4147-A177-3AD203B41FA5}">
                      <a16:colId xmlns:a16="http://schemas.microsoft.com/office/drawing/2014/main" val="2165264"/>
                    </a:ext>
                  </a:extLst>
                </a:gridCol>
                <a:gridCol w="553249">
                  <a:extLst>
                    <a:ext uri="{9D8B030D-6E8A-4147-A177-3AD203B41FA5}">
                      <a16:colId xmlns:a16="http://schemas.microsoft.com/office/drawing/2014/main" val="188552335"/>
                    </a:ext>
                  </a:extLst>
                </a:gridCol>
                <a:gridCol w="553249">
                  <a:extLst>
                    <a:ext uri="{9D8B030D-6E8A-4147-A177-3AD203B41FA5}">
                      <a16:colId xmlns:a16="http://schemas.microsoft.com/office/drawing/2014/main" val="1647249100"/>
                    </a:ext>
                  </a:extLst>
                </a:gridCol>
                <a:gridCol w="553249">
                  <a:extLst>
                    <a:ext uri="{9D8B030D-6E8A-4147-A177-3AD203B41FA5}">
                      <a16:colId xmlns:a16="http://schemas.microsoft.com/office/drawing/2014/main" val="2866743134"/>
                    </a:ext>
                  </a:extLst>
                </a:gridCol>
                <a:gridCol w="553249">
                  <a:extLst>
                    <a:ext uri="{9D8B030D-6E8A-4147-A177-3AD203B41FA5}">
                      <a16:colId xmlns:a16="http://schemas.microsoft.com/office/drawing/2014/main" val="141320592"/>
                    </a:ext>
                  </a:extLst>
                </a:gridCol>
                <a:gridCol w="553249">
                  <a:extLst>
                    <a:ext uri="{9D8B030D-6E8A-4147-A177-3AD203B41FA5}">
                      <a16:colId xmlns:a16="http://schemas.microsoft.com/office/drawing/2014/main" val="108989257"/>
                    </a:ext>
                  </a:extLst>
                </a:gridCol>
              </a:tblGrid>
              <a:tr h="408164"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en-GB" sz="1200" u="none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GB" sz="1200" u="none" dirty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en-GB" sz="1200" u="sng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8A0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en-GB" sz="1200" u="none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GB" sz="1200" u="none" dirty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en-GB" sz="1200" u="sng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8A0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1665611"/>
                  </a:ext>
                </a:extLst>
              </a:tr>
              <a:tr h="40816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8A0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3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8A0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3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8A0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6479622"/>
                  </a:ext>
                </a:extLst>
              </a:tr>
              <a:tr h="396465">
                <a:tc>
                  <a:txBody>
                    <a:bodyPr/>
                    <a:lstStyle/>
                    <a:p>
                      <a:pPr algn="ctr"/>
                      <a:r>
                        <a:rPr lang="en-GB" sz="1000" u="sng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8A0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sng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6</a:t>
                      </a:r>
                      <a:endParaRPr lang="en-GB" sz="1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8A0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sng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6</a:t>
                      </a:r>
                      <a:endParaRPr lang="en-GB" sz="1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8A0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sng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6</a:t>
                      </a:r>
                      <a:endParaRPr lang="en-GB" sz="1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8A0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sng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6</a:t>
                      </a:r>
                      <a:endParaRPr lang="en-GB" sz="1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8A0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6</a:t>
                      </a:r>
                      <a:endParaRPr lang="en-GB" sz="1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8A0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4850542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917025"/>
              </p:ext>
            </p:extLst>
          </p:nvPr>
        </p:nvGraphicFramePr>
        <p:xfrm>
          <a:off x="3965248" y="4807864"/>
          <a:ext cx="4309490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0949">
                  <a:extLst>
                    <a:ext uri="{9D8B030D-6E8A-4147-A177-3AD203B41FA5}">
                      <a16:colId xmlns:a16="http://schemas.microsoft.com/office/drawing/2014/main" val="1152764491"/>
                    </a:ext>
                  </a:extLst>
                </a:gridCol>
                <a:gridCol w="430949">
                  <a:extLst>
                    <a:ext uri="{9D8B030D-6E8A-4147-A177-3AD203B41FA5}">
                      <a16:colId xmlns:a16="http://schemas.microsoft.com/office/drawing/2014/main" val="2243458407"/>
                    </a:ext>
                  </a:extLst>
                </a:gridCol>
                <a:gridCol w="430949">
                  <a:extLst>
                    <a:ext uri="{9D8B030D-6E8A-4147-A177-3AD203B41FA5}">
                      <a16:colId xmlns:a16="http://schemas.microsoft.com/office/drawing/2014/main" val="2560948795"/>
                    </a:ext>
                  </a:extLst>
                </a:gridCol>
                <a:gridCol w="430949">
                  <a:extLst>
                    <a:ext uri="{9D8B030D-6E8A-4147-A177-3AD203B41FA5}">
                      <a16:colId xmlns:a16="http://schemas.microsoft.com/office/drawing/2014/main" val="571497454"/>
                    </a:ext>
                  </a:extLst>
                </a:gridCol>
                <a:gridCol w="430949">
                  <a:extLst>
                    <a:ext uri="{9D8B030D-6E8A-4147-A177-3AD203B41FA5}">
                      <a16:colId xmlns:a16="http://schemas.microsoft.com/office/drawing/2014/main" val="1172050505"/>
                    </a:ext>
                  </a:extLst>
                </a:gridCol>
                <a:gridCol w="430949">
                  <a:extLst>
                    <a:ext uri="{9D8B030D-6E8A-4147-A177-3AD203B41FA5}">
                      <a16:colId xmlns:a16="http://schemas.microsoft.com/office/drawing/2014/main" val="951347659"/>
                    </a:ext>
                  </a:extLst>
                </a:gridCol>
                <a:gridCol w="430949">
                  <a:extLst>
                    <a:ext uri="{9D8B030D-6E8A-4147-A177-3AD203B41FA5}">
                      <a16:colId xmlns:a16="http://schemas.microsoft.com/office/drawing/2014/main" val="2341927427"/>
                    </a:ext>
                  </a:extLst>
                </a:gridCol>
                <a:gridCol w="430949">
                  <a:extLst>
                    <a:ext uri="{9D8B030D-6E8A-4147-A177-3AD203B41FA5}">
                      <a16:colId xmlns:a16="http://schemas.microsoft.com/office/drawing/2014/main" val="277368876"/>
                    </a:ext>
                  </a:extLst>
                </a:gridCol>
                <a:gridCol w="430949">
                  <a:extLst>
                    <a:ext uri="{9D8B030D-6E8A-4147-A177-3AD203B41FA5}">
                      <a16:colId xmlns:a16="http://schemas.microsoft.com/office/drawing/2014/main" val="1370655417"/>
                    </a:ext>
                  </a:extLst>
                </a:gridCol>
                <a:gridCol w="430949">
                  <a:extLst>
                    <a:ext uri="{9D8B030D-6E8A-4147-A177-3AD203B41FA5}">
                      <a16:colId xmlns:a16="http://schemas.microsoft.com/office/drawing/2014/main" val="865498564"/>
                    </a:ext>
                  </a:extLst>
                </a:gridCol>
              </a:tblGrid>
              <a:tr h="441931">
                <a:tc gridSpan="5">
                  <a:txBody>
                    <a:bodyPr/>
                    <a:lstStyle/>
                    <a:p>
                      <a:pPr algn="ctr"/>
                      <a:r>
                        <a:rPr lang="en-US" sz="1200" u="sng" dirty="0">
                          <a:solidFill>
                            <a:schemeClr val="bg1"/>
                          </a:solidFill>
                          <a:latin typeface="+mn-lt"/>
                        </a:rPr>
                        <a:t>1</a:t>
                      </a:r>
                    </a:p>
                    <a:p>
                      <a:pPr algn="ctr"/>
                      <a:r>
                        <a:rPr lang="en-US" sz="1200" dirty="0">
                          <a:solidFill>
                            <a:schemeClr val="bg1"/>
                          </a:solidFill>
                          <a:latin typeface="+mn-lt"/>
                        </a:rPr>
                        <a:t>2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18A0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sz="1200" u="sng" dirty="0">
                          <a:solidFill>
                            <a:schemeClr val="bg1"/>
                          </a:solidFill>
                          <a:latin typeface="+mn-lt"/>
                        </a:rPr>
                        <a:t>1</a:t>
                      </a:r>
                    </a:p>
                    <a:p>
                      <a:pPr algn="ctr"/>
                      <a:r>
                        <a:rPr lang="en-US" sz="1200" dirty="0">
                          <a:solidFill>
                            <a:schemeClr val="bg1"/>
                          </a:solidFill>
                          <a:latin typeface="+mn-lt"/>
                        </a:rPr>
                        <a:t>2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18A0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5739620"/>
                  </a:ext>
                </a:extLst>
              </a:tr>
              <a:tr h="43446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5</a:t>
                      </a:r>
                    </a:p>
                  </a:txBody>
                  <a:tcPr>
                    <a:solidFill>
                      <a:srgbClr val="18A0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sng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5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18A0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5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18A0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sng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5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18A0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5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18A0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0775305"/>
                  </a:ext>
                </a:extLst>
              </a:tr>
              <a:tr h="434467"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solidFill>
                      <a:srgbClr val="18A0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sng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Twinkl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18A0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>
                    <a:solidFill>
                      <a:srgbClr val="18A0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sng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Twinkl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18A0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>
                    <a:solidFill>
                      <a:srgbClr val="18A0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sng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Twinkl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18A0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sng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Twinkl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18A0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sng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Twinkl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18A0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sng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Twinkl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18A0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winkl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>
                    <a:solidFill>
                      <a:srgbClr val="18A0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8990577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68" y="4446154"/>
            <a:ext cx="1338362" cy="17978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540" y="4521037"/>
            <a:ext cx="1572426" cy="1722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694844" y="4833368"/>
            <a:ext cx="6428816" cy="772108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A7E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Fraction Circles</a:t>
            </a:r>
          </a:p>
        </p:txBody>
      </p:sp>
      <p:sp>
        <p:nvSpPr>
          <p:cNvPr id="3" name="Rectangle 2"/>
          <p:cNvSpPr/>
          <p:nvPr/>
        </p:nvSpPr>
        <p:spPr>
          <a:xfrm>
            <a:off x="688997" y="1320388"/>
            <a:ext cx="39340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Alfie has drawn some shaded circles.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8997" y="1725106"/>
            <a:ext cx="30713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Which circles are equivalent to ½?</a:t>
            </a:r>
          </a:p>
        </p:txBody>
      </p:sp>
      <p:sp>
        <p:nvSpPr>
          <p:cNvPr id="5" name="Oval 4"/>
          <p:cNvSpPr/>
          <p:nvPr/>
        </p:nvSpPr>
        <p:spPr>
          <a:xfrm>
            <a:off x="4118362" y="1823309"/>
            <a:ext cx="828942" cy="82894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5213675" y="1823309"/>
            <a:ext cx="828942" cy="82894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294718" y="1823309"/>
            <a:ext cx="828942" cy="82894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7375761" y="1823309"/>
            <a:ext cx="828942" cy="82894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Pie 8"/>
          <p:cNvSpPr/>
          <p:nvPr/>
        </p:nvSpPr>
        <p:spPr>
          <a:xfrm rot="5400000">
            <a:off x="4109659" y="1824288"/>
            <a:ext cx="843212" cy="843212"/>
          </a:xfrm>
          <a:prstGeom prst="pie">
            <a:avLst>
              <a:gd name="adj1" fmla="val 10800000"/>
              <a:gd name="adj2" fmla="val 16200000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Pie 9"/>
          <p:cNvSpPr/>
          <p:nvPr/>
        </p:nvSpPr>
        <p:spPr>
          <a:xfrm rot="16200000">
            <a:off x="4104092" y="1826131"/>
            <a:ext cx="843212" cy="843212"/>
          </a:xfrm>
          <a:prstGeom prst="pie">
            <a:avLst>
              <a:gd name="adj1" fmla="val 10800000"/>
              <a:gd name="adj2" fmla="val 16200000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Pie 11"/>
          <p:cNvSpPr/>
          <p:nvPr/>
        </p:nvSpPr>
        <p:spPr>
          <a:xfrm rot="10800000">
            <a:off x="5205128" y="1823309"/>
            <a:ext cx="843212" cy="843212"/>
          </a:xfrm>
          <a:prstGeom prst="pie">
            <a:avLst>
              <a:gd name="adj1" fmla="val 10800000"/>
              <a:gd name="adj2" fmla="val 16200000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4101270" y="3249032"/>
            <a:ext cx="828942" cy="82894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196581" y="3249032"/>
            <a:ext cx="828942" cy="82894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303264" y="3249032"/>
            <a:ext cx="828942" cy="82894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409947" y="3249032"/>
            <a:ext cx="828942" cy="82894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Pie 18"/>
          <p:cNvSpPr/>
          <p:nvPr/>
        </p:nvSpPr>
        <p:spPr>
          <a:xfrm rot="5400000">
            <a:off x="4095546" y="3240486"/>
            <a:ext cx="843212" cy="843212"/>
          </a:xfrm>
          <a:prstGeom prst="pie">
            <a:avLst>
              <a:gd name="adj1" fmla="val 10800000"/>
              <a:gd name="adj2" fmla="val 1440378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Pie 20"/>
          <p:cNvSpPr/>
          <p:nvPr/>
        </p:nvSpPr>
        <p:spPr>
          <a:xfrm rot="19800000">
            <a:off x="4094136" y="3240485"/>
            <a:ext cx="843212" cy="843212"/>
          </a:xfrm>
          <a:prstGeom prst="pie">
            <a:avLst>
              <a:gd name="adj1" fmla="val 10800000"/>
              <a:gd name="adj2" fmla="val 1440378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Pie 21"/>
          <p:cNvSpPr/>
          <p:nvPr/>
        </p:nvSpPr>
        <p:spPr>
          <a:xfrm rot="12600000">
            <a:off x="4094137" y="3243307"/>
            <a:ext cx="843212" cy="843212"/>
          </a:xfrm>
          <a:prstGeom prst="pie">
            <a:avLst>
              <a:gd name="adj1" fmla="val 10800000"/>
              <a:gd name="adj2" fmla="val 1440378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3" name="Pie 22"/>
          <p:cNvSpPr/>
          <p:nvPr/>
        </p:nvSpPr>
        <p:spPr>
          <a:xfrm rot="12600000">
            <a:off x="5183955" y="3240485"/>
            <a:ext cx="843212" cy="843212"/>
          </a:xfrm>
          <a:prstGeom prst="pie">
            <a:avLst>
              <a:gd name="adj1" fmla="val 11650948"/>
              <a:gd name="adj2" fmla="val 1440378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" name="Pie 24"/>
          <p:cNvSpPr/>
          <p:nvPr/>
        </p:nvSpPr>
        <p:spPr>
          <a:xfrm rot="7200000">
            <a:off x="5188035" y="3240484"/>
            <a:ext cx="843212" cy="843212"/>
          </a:xfrm>
          <a:prstGeom prst="pie">
            <a:avLst>
              <a:gd name="adj1" fmla="val 11650948"/>
              <a:gd name="adj2" fmla="val 1440378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6" name="Pie 25"/>
          <p:cNvSpPr/>
          <p:nvPr/>
        </p:nvSpPr>
        <p:spPr>
          <a:xfrm rot="20700000">
            <a:off x="5188034" y="3240484"/>
            <a:ext cx="843212" cy="843212"/>
          </a:xfrm>
          <a:prstGeom prst="pie">
            <a:avLst>
              <a:gd name="adj1" fmla="val 11650948"/>
              <a:gd name="adj2" fmla="val 1440378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7" name="Pie 26"/>
          <p:cNvSpPr/>
          <p:nvPr/>
        </p:nvSpPr>
        <p:spPr>
          <a:xfrm rot="12600000">
            <a:off x="6296127" y="3240484"/>
            <a:ext cx="843212" cy="843212"/>
          </a:xfrm>
          <a:prstGeom prst="pie">
            <a:avLst>
              <a:gd name="adj1" fmla="val 11650948"/>
              <a:gd name="adj2" fmla="val 1440378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8" name="Pie 27"/>
          <p:cNvSpPr/>
          <p:nvPr/>
        </p:nvSpPr>
        <p:spPr>
          <a:xfrm rot="15300000">
            <a:off x="6296129" y="3240485"/>
            <a:ext cx="843212" cy="843212"/>
          </a:xfrm>
          <a:prstGeom prst="pie">
            <a:avLst>
              <a:gd name="adj1" fmla="val 11650948"/>
              <a:gd name="adj2" fmla="val 1440378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9" name="Pie 28"/>
          <p:cNvSpPr/>
          <p:nvPr/>
        </p:nvSpPr>
        <p:spPr>
          <a:xfrm rot="1800000">
            <a:off x="6292944" y="3240483"/>
            <a:ext cx="843212" cy="843212"/>
          </a:xfrm>
          <a:prstGeom prst="pie">
            <a:avLst>
              <a:gd name="adj1" fmla="val 11650948"/>
              <a:gd name="adj2" fmla="val 1440378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Pie 30"/>
          <p:cNvSpPr/>
          <p:nvPr/>
        </p:nvSpPr>
        <p:spPr>
          <a:xfrm rot="4500000">
            <a:off x="7411358" y="3249031"/>
            <a:ext cx="843212" cy="843212"/>
          </a:xfrm>
          <a:prstGeom prst="pie">
            <a:avLst>
              <a:gd name="adj1" fmla="val 11650948"/>
              <a:gd name="adj2" fmla="val 1440378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2" name="Pie 31"/>
          <p:cNvSpPr/>
          <p:nvPr/>
        </p:nvSpPr>
        <p:spPr>
          <a:xfrm rot="9900000">
            <a:off x="7409464" y="3249032"/>
            <a:ext cx="843212" cy="843212"/>
          </a:xfrm>
          <a:prstGeom prst="pie">
            <a:avLst>
              <a:gd name="adj1" fmla="val 11650948"/>
              <a:gd name="adj2" fmla="val 1440378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Pie 32"/>
          <p:cNvSpPr/>
          <p:nvPr/>
        </p:nvSpPr>
        <p:spPr>
          <a:xfrm rot="15300000">
            <a:off x="7403627" y="3249029"/>
            <a:ext cx="843212" cy="843212"/>
          </a:xfrm>
          <a:prstGeom prst="pie">
            <a:avLst>
              <a:gd name="adj1" fmla="val 11650948"/>
              <a:gd name="adj2" fmla="val 1440378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Pie 33"/>
          <p:cNvSpPr/>
          <p:nvPr/>
        </p:nvSpPr>
        <p:spPr>
          <a:xfrm rot="20700000">
            <a:off x="7401733" y="3249030"/>
            <a:ext cx="843212" cy="843212"/>
          </a:xfrm>
          <a:prstGeom prst="pie">
            <a:avLst>
              <a:gd name="adj1" fmla="val 11650948"/>
              <a:gd name="adj2" fmla="val 1440378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851993" y="1678539"/>
            <a:ext cx="3133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A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972294" y="1682198"/>
            <a:ext cx="3133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B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094480" y="1678539"/>
            <a:ext cx="3133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214781" y="1682198"/>
            <a:ext cx="3133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D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851993" y="3097535"/>
            <a:ext cx="3133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E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972294" y="3101194"/>
            <a:ext cx="3133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F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094480" y="3097535"/>
            <a:ext cx="3133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G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214781" y="3101194"/>
            <a:ext cx="3133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H</a:t>
            </a:r>
          </a:p>
        </p:txBody>
      </p:sp>
      <p:sp>
        <p:nvSpPr>
          <p:cNvPr id="43" name="Rectangle 42"/>
          <p:cNvSpPr/>
          <p:nvPr/>
        </p:nvSpPr>
        <p:spPr>
          <a:xfrm>
            <a:off x="688997" y="3412533"/>
            <a:ext cx="33481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Write the equivalent fraction each circle represents.</a:t>
            </a:r>
          </a:p>
        </p:txBody>
      </p:sp>
      <p:sp>
        <p:nvSpPr>
          <p:cNvPr id="44" name="Rectangle 43"/>
          <p:cNvSpPr/>
          <p:nvPr/>
        </p:nvSpPr>
        <p:spPr>
          <a:xfrm>
            <a:off x="752691" y="4896257"/>
            <a:ext cx="57613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Draw some of your own circles that represent ½ and write the equivalent fraction.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913" y="4551570"/>
            <a:ext cx="1281807" cy="1721848"/>
          </a:xfrm>
          <a:prstGeom prst="rect">
            <a:avLst/>
          </a:prstGeom>
        </p:spPr>
      </p:pic>
      <p:sp>
        <p:nvSpPr>
          <p:cNvPr id="48" name="Rectangle 47"/>
          <p:cNvSpPr/>
          <p:nvPr/>
        </p:nvSpPr>
        <p:spPr>
          <a:xfrm>
            <a:off x="1080227" y="4114903"/>
            <a:ext cx="2700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solidFill>
                  <a:srgbClr val="000000"/>
                </a:solidFill>
                <a:latin typeface="Twinkl" pitchFamily="50" charset="0"/>
              </a:rPr>
              <a:t>2</a:t>
            </a:r>
          </a:p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4</a:t>
            </a:r>
          </a:p>
        </p:txBody>
      </p:sp>
      <p:sp>
        <p:nvSpPr>
          <p:cNvPr id="49" name="Rectangle 48"/>
          <p:cNvSpPr/>
          <p:nvPr/>
        </p:nvSpPr>
        <p:spPr>
          <a:xfrm>
            <a:off x="719961" y="4205348"/>
            <a:ext cx="5050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A=</a:t>
            </a:r>
          </a:p>
        </p:txBody>
      </p:sp>
      <p:sp>
        <p:nvSpPr>
          <p:cNvPr id="50" name="Rectangle 49"/>
          <p:cNvSpPr/>
          <p:nvPr/>
        </p:nvSpPr>
        <p:spPr>
          <a:xfrm>
            <a:off x="1824139" y="4120375"/>
            <a:ext cx="2700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solidFill>
                  <a:srgbClr val="000000"/>
                </a:solidFill>
                <a:latin typeface="Twinkl" pitchFamily="50" charset="0"/>
              </a:rPr>
              <a:t>2</a:t>
            </a:r>
          </a:p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4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463873" y="4210820"/>
            <a:ext cx="5050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D=</a:t>
            </a:r>
          </a:p>
        </p:txBody>
      </p:sp>
      <p:sp>
        <p:nvSpPr>
          <p:cNvPr id="52" name="Rectangle 51"/>
          <p:cNvSpPr/>
          <p:nvPr/>
        </p:nvSpPr>
        <p:spPr>
          <a:xfrm>
            <a:off x="2531480" y="4114903"/>
            <a:ext cx="2700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solidFill>
                  <a:srgbClr val="000000"/>
                </a:solidFill>
                <a:latin typeface="Twinkl" pitchFamily="50" charset="0"/>
              </a:rPr>
              <a:t>3</a:t>
            </a:r>
          </a:p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6</a:t>
            </a:r>
          </a:p>
        </p:txBody>
      </p:sp>
      <p:sp>
        <p:nvSpPr>
          <p:cNvPr id="53" name="Rectangle 52"/>
          <p:cNvSpPr/>
          <p:nvPr/>
        </p:nvSpPr>
        <p:spPr>
          <a:xfrm>
            <a:off x="2171214" y="4205348"/>
            <a:ext cx="5050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E=</a:t>
            </a:r>
          </a:p>
        </p:txBody>
      </p:sp>
      <p:sp>
        <p:nvSpPr>
          <p:cNvPr id="54" name="Rectangle 53"/>
          <p:cNvSpPr/>
          <p:nvPr/>
        </p:nvSpPr>
        <p:spPr>
          <a:xfrm>
            <a:off x="3187147" y="4114903"/>
            <a:ext cx="2700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solidFill>
                  <a:srgbClr val="000000"/>
                </a:solidFill>
                <a:latin typeface="Twinkl" pitchFamily="50" charset="0"/>
              </a:rPr>
              <a:t>4</a:t>
            </a:r>
          </a:p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8</a:t>
            </a:r>
          </a:p>
        </p:txBody>
      </p:sp>
      <p:sp>
        <p:nvSpPr>
          <p:cNvPr id="55" name="Rectangle 54"/>
          <p:cNvSpPr/>
          <p:nvPr/>
        </p:nvSpPr>
        <p:spPr>
          <a:xfrm>
            <a:off x="2826881" y="4205348"/>
            <a:ext cx="5050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H=</a:t>
            </a:r>
          </a:p>
        </p:txBody>
      </p:sp>
      <p:sp>
        <p:nvSpPr>
          <p:cNvPr id="56" name="Pie 55"/>
          <p:cNvSpPr/>
          <p:nvPr/>
        </p:nvSpPr>
        <p:spPr>
          <a:xfrm rot="16200000">
            <a:off x="7380500" y="1807121"/>
            <a:ext cx="843212" cy="843212"/>
          </a:xfrm>
          <a:prstGeom prst="pie">
            <a:avLst>
              <a:gd name="adj1" fmla="val 10800000"/>
              <a:gd name="adj2" fmla="val 16200000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7" name="Pie 56"/>
          <p:cNvSpPr/>
          <p:nvPr/>
        </p:nvSpPr>
        <p:spPr>
          <a:xfrm>
            <a:off x="7377679" y="1810980"/>
            <a:ext cx="843212" cy="843212"/>
          </a:xfrm>
          <a:prstGeom prst="pie">
            <a:avLst>
              <a:gd name="adj1" fmla="val 10800000"/>
              <a:gd name="adj2" fmla="val 16200000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8" name="Pie 57"/>
          <p:cNvSpPr/>
          <p:nvPr/>
        </p:nvSpPr>
        <p:spPr>
          <a:xfrm rot="16200000">
            <a:off x="6276612" y="1806682"/>
            <a:ext cx="843212" cy="843212"/>
          </a:xfrm>
          <a:prstGeom prst="pie">
            <a:avLst>
              <a:gd name="adj1" fmla="val 10800000"/>
              <a:gd name="adj2" fmla="val 16200000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9" name="Pie 58"/>
          <p:cNvSpPr/>
          <p:nvPr/>
        </p:nvSpPr>
        <p:spPr>
          <a:xfrm>
            <a:off x="6273791" y="1810541"/>
            <a:ext cx="843212" cy="843212"/>
          </a:xfrm>
          <a:prstGeom prst="pie">
            <a:avLst>
              <a:gd name="adj1" fmla="val 10800000"/>
              <a:gd name="adj2" fmla="val 16200000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0" name="Pie 59"/>
          <p:cNvSpPr/>
          <p:nvPr/>
        </p:nvSpPr>
        <p:spPr>
          <a:xfrm rot="5400000">
            <a:off x="6280589" y="1812293"/>
            <a:ext cx="843212" cy="843212"/>
          </a:xfrm>
          <a:prstGeom prst="pie">
            <a:avLst>
              <a:gd name="adj1" fmla="val 10800000"/>
              <a:gd name="adj2" fmla="val 16200000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1" name="Pie 60"/>
          <p:cNvSpPr/>
          <p:nvPr/>
        </p:nvSpPr>
        <p:spPr>
          <a:xfrm rot="4500000">
            <a:off x="6295732" y="3245646"/>
            <a:ext cx="843212" cy="843212"/>
          </a:xfrm>
          <a:prstGeom prst="pie">
            <a:avLst>
              <a:gd name="adj1" fmla="val 11650948"/>
              <a:gd name="adj2" fmla="val 14403783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2" name="Pie 61"/>
          <p:cNvSpPr/>
          <p:nvPr/>
        </p:nvSpPr>
        <p:spPr>
          <a:xfrm rot="7174032">
            <a:off x="6298293" y="3249112"/>
            <a:ext cx="839421" cy="839421"/>
          </a:xfrm>
          <a:prstGeom prst="pie">
            <a:avLst>
              <a:gd name="adj1" fmla="val 11650948"/>
              <a:gd name="adj2" fmla="val 14403783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3" name="Pie 62"/>
          <p:cNvSpPr/>
          <p:nvPr/>
        </p:nvSpPr>
        <p:spPr>
          <a:xfrm rot="9900000">
            <a:off x="6312447" y="3253088"/>
            <a:ext cx="823869" cy="823869"/>
          </a:xfrm>
          <a:prstGeom prst="pie">
            <a:avLst>
              <a:gd name="adj1" fmla="val 11650948"/>
              <a:gd name="adj2" fmla="val 14403783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4" name="Pie 63"/>
          <p:cNvSpPr/>
          <p:nvPr/>
        </p:nvSpPr>
        <p:spPr>
          <a:xfrm rot="18000000">
            <a:off x="6291144" y="3244354"/>
            <a:ext cx="839421" cy="839421"/>
          </a:xfrm>
          <a:prstGeom prst="pie">
            <a:avLst>
              <a:gd name="adj1" fmla="val 11650948"/>
              <a:gd name="adj2" fmla="val 14403783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5" name="Pie 64"/>
          <p:cNvSpPr/>
          <p:nvPr/>
        </p:nvSpPr>
        <p:spPr>
          <a:xfrm rot="20737829">
            <a:off x="6291807" y="3249087"/>
            <a:ext cx="827932" cy="823612"/>
          </a:xfrm>
          <a:prstGeom prst="pie">
            <a:avLst>
              <a:gd name="adj1" fmla="val 11650948"/>
              <a:gd name="adj2" fmla="val 14403783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6" name="Pie 65"/>
          <p:cNvSpPr/>
          <p:nvPr/>
        </p:nvSpPr>
        <p:spPr>
          <a:xfrm rot="1800000">
            <a:off x="5193182" y="3237017"/>
            <a:ext cx="839421" cy="839421"/>
          </a:xfrm>
          <a:prstGeom prst="pie">
            <a:avLst>
              <a:gd name="adj1" fmla="val 11650948"/>
              <a:gd name="adj2" fmla="val 14403783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7" name="Pie 66"/>
          <p:cNvSpPr/>
          <p:nvPr/>
        </p:nvSpPr>
        <p:spPr>
          <a:xfrm rot="4537829">
            <a:off x="5193845" y="3241750"/>
            <a:ext cx="827932" cy="823612"/>
          </a:xfrm>
          <a:prstGeom prst="pie">
            <a:avLst>
              <a:gd name="adj1" fmla="val 11650948"/>
              <a:gd name="adj2" fmla="val 14403783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8" name="Pie 67"/>
          <p:cNvSpPr/>
          <p:nvPr/>
        </p:nvSpPr>
        <p:spPr>
          <a:xfrm rot="9900000">
            <a:off x="5202118" y="3257196"/>
            <a:ext cx="827932" cy="823612"/>
          </a:xfrm>
          <a:prstGeom prst="pie">
            <a:avLst>
              <a:gd name="adj1" fmla="val 11650948"/>
              <a:gd name="adj2" fmla="val 14403783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9" name="Pie 68"/>
          <p:cNvSpPr/>
          <p:nvPr/>
        </p:nvSpPr>
        <p:spPr>
          <a:xfrm rot="15300000">
            <a:off x="5188297" y="3246066"/>
            <a:ext cx="839421" cy="839421"/>
          </a:xfrm>
          <a:prstGeom prst="pie">
            <a:avLst>
              <a:gd name="adj1" fmla="val 11650948"/>
              <a:gd name="adj2" fmla="val 14403783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0" name="Pie 69"/>
          <p:cNvSpPr/>
          <p:nvPr/>
        </p:nvSpPr>
        <p:spPr>
          <a:xfrm rot="18029292">
            <a:off x="5188960" y="3255561"/>
            <a:ext cx="827932" cy="823612"/>
          </a:xfrm>
          <a:prstGeom prst="pie">
            <a:avLst>
              <a:gd name="adj1" fmla="val 11650948"/>
              <a:gd name="adj2" fmla="val 14403783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1" name="Pie 70"/>
          <p:cNvSpPr/>
          <p:nvPr/>
        </p:nvSpPr>
        <p:spPr>
          <a:xfrm rot="18000000">
            <a:off x="7402791" y="3251258"/>
            <a:ext cx="839421" cy="839421"/>
          </a:xfrm>
          <a:prstGeom prst="pie">
            <a:avLst>
              <a:gd name="adj1" fmla="val 11650948"/>
              <a:gd name="adj2" fmla="val 14403783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2" name="Pie 71"/>
          <p:cNvSpPr/>
          <p:nvPr/>
        </p:nvSpPr>
        <p:spPr>
          <a:xfrm rot="1800000">
            <a:off x="7407053" y="3250512"/>
            <a:ext cx="839421" cy="839421"/>
          </a:xfrm>
          <a:prstGeom prst="pie">
            <a:avLst>
              <a:gd name="adj1" fmla="val 11650948"/>
              <a:gd name="adj2" fmla="val 14403783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3" name="Pie 72"/>
          <p:cNvSpPr/>
          <p:nvPr/>
        </p:nvSpPr>
        <p:spPr>
          <a:xfrm rot="7200000">
            <a:off x="7411449" y="3249100"/>
            <a:ext cx="839421" cy="839421"/>
          </a:xfrm>
          <a:prstGeom prst="pie">
            <a:avLst>
              <a:gd name="adj1" fmla="val 11650948"/>
              <a:gd name="adj2" fmla="val 14403783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4" name="Pie 73"/>
          <p:cNvSpPr/>
          <p:nvPr/>
        </p:nvSpPr>
        <p:spPr>
          <a:xfrm rot="12600000">
            <a:off x="7413330" y="3250735"/>
            <a:ext cx="839421" cy="839421"/>
          </a:xfrm>
          <a:prstGeom prst="pie">
            <a:avLst>
              <a:gd name="adj1" fmla="val 11650948"/>
              <a:gd name="adj2" fmla="val 14403783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5" name="Pie 74"/>
          <p:cNvSpPr/>
          <p:nvPr/>
        </p:nvSpPr>
        <p:spPr>
          <a:xfrm rot="9000000">
            <a:off x="4100249" y="3244317"/>
            <a:ext cx="843212" cy="843212"/>
          </a:xfrm>
          <a:prstGeom prst="pie">
            <a:avLst>
              <a:gd name="adj1" fmla="val 10800000"/>
              <a:gd name="adj2" fmla="val 14403783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6" name="Pie 75"/>
          <p:cNvSpPr/>
          <p:nvPr/>
        </p:nvSpPr>
        <p:spPr>
          <a:xfrm rot="16200000">
            <a:off x="4090831" y="3244287"/>
            <a:ext cx="843212" cy="843212"/>
          </a:xfrm>
          <a:prstGeom prst="pie">
            <a:avLst>
              <a:gd name="adj1" fmla="val 10800000"/>
              <a:gd name="adj2" fmla="val 14403783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7" name="Pie 76"/>
          <p:cNvSpPr/>
          <p:nvPr/>
        </p:nvSpPr>
        <p:spPr>
          <a:xfrm rot="1800000">
            <a:off x="4093263" y="3245637"/>
            <a:ext cx="843212" cy="843212"/>
          </a:xfrm>
          <a:prstGeom prst="pie">
            <a:avLst>
              <a:gd name="adj1" fmla="val 10800000"/>
              <a:gd name="adj2" fmla="val 14403783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8" name="Pie 77"/>
          <p:cNvSpPr/>
          <p:nvPr/>
        </p:nvSpPr>
        <p:spPr>
          <a:xfrm rot="10800000">
            <a:off x="4109802" y="1827451"/>
            <a:ext cx="843212" cy="843212"/>
          </a:xfrm>
          <a:prstGeom prst="pie">
            <a:avLst>
              <a:gd name="adj1" fmla="val 10800000"/>
              <a:gd name="adj2" fmla="val 16200000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9" name="Pie 78"/>
          <p:cNvSpPr/>
          <p:nvPr/>
        </p:nvSpPr>
        <p:spPr>
          <a:xfrm>
            <a:off x="4104235" y="1826119"/>
            <a:ext cx="843212" cy="843212"/>
          </a:xfrm>
          <a:prstGeom prst="pie">
            <a:avLst>
              <a:gd name="adj1" fmla="val 10800000"/>
              <a:gd name="adj2" fmla="val 16200000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0" name="Pie 79"/>
          <p:cNvSpPr/>
          <p:nvPr/>
        </p:nvSpPr>
        <p:spPr>
          <a:xfrm rot="16200000">
            <a:off x="5199405" y="1823309"/>
            <a:ext cx="843212" cy="843212"/>
          </a:xfrm>
          <a:prstGeom prst="pie">
            <a:avLst>
              <a:gd name="adj1" fmla="val 10800000"/>
              <a:gd name="adj2" fmla="val 16200000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1" name="Pie 80"/>
          <p:cNvSpPr/>
          <p:nvPr/>
        </p:nvSpPr>
        <p:spPr>
          <a:xfrm>
            <a:off x="5202206" y="1819349"/>
            <a:ext cx="843212" cy="843212"/>
          </a:xfrm>
          <a:prstGeom prst="pie">
            <a:avLst>
              <a:gd name="adj1" fmla="val 10800000"/>
              <a:gd name="adj2" fmla="val 16200000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2" name="Pie 81"/>
          <p:cNvSpPr/>
          <p:nvPr/>
        </p:nvSpPr>
        <p:spPr>
          <a:xfrm rot="5400000">
            <a:off x="5206749" y="1819349"/>
            <a:ext cx="843212" cy="843212"/>
          </a:xfrm>
          <a:prstGeom prst="pie">
            <a:avLst>
              <a:gd name="adj1" fmla="val 10800000"/>
              <a:gd name="adj2" fmla="val 16200000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3" name="Pie 82"/>
          <p:cNvSpPr/>
          <p:nvPr/>
        </p:nvSpPr>
        <p:spPr>
          <a:xfrm rot="10800000">
            <a:off x="6276966" y="1814839"/>
            <a:ext cx="843212" cy="843212"/>
          </a:xfrm>
          <a:prstGeom prst="pie">
            <a:avLst>
              <a:gd name="adj1" fmla="val 10800000"/>
              <a:gd name="adj2" fmla="val 16200000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4" name="Pie 83"/>
          <p:cNvSpPr/>
          <p:nvPr/>
        </p:nvSpPr>
        <p:spPr>
          <a:xfrm rot="5400000">
            <a:off x="7382661" y="1812498"/>
            <a:ext cx="843212" cy="843212"/>
          </a:xfrm>
          <a:prstGeom prst="pie">
            <a:avLst>
              <a:gd name="adj1" fmla="val 10800000"/>
              <a:gd name="adj2" fmla="val 16200000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5" name="Pie 84"/>
          <p:cNvSpPr/>
          <p:nvPr/>
        </p:nvSpPr>
        <p:spPr>
          <a:xfrm rot="10800000">
            <a:off x="7384029" y="1812498"/>
            <a:ext cx="843212" cy="843212"/>
          </a:xfrm>
          <a:prstGeom prst="pie">
            <a:avLst>
              <a:gd name="adj1" fmla="val 10800000"/>
              <a:gd name="adj2" fmla="val 16200000"/>
            </a:avLst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225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1" fill="hold">
                      <p:stCondLst>
                        <p:cond delay="indefinite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3" grpId="0"/>
      <p:bldP spid="4" grpId="0"/>
      <p:bldP spid="5" grpId="0" animBg="1"/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0" grpId="0" animBg="1"/>
      <p:bldP spid="12" grpId="0" animBg="1"/>
      <p:bldP spid="12" grpId="1" animBg="1"/>
      <p:bldP spid="15" grpId="0" animBg="1"/>
      <p:bldP spid="16" grpId="0" animBg="1"/>
      <p:bldP spid="16" grpId="1" animBg="1"/>
      <p:bldP spid="17" grpId="0" animBg="1"/>
      <p:bldP spid="17" grpId="1" animBg="1"/>
      <p:bldP spid="18" grpId="0" animBg="1"/>
      <p:bldP spid="19" grpId="0" animBg="1"/>
      <p:bldP spid="21" grpId="0" animBg="1"/>
      <p:bldP spid="22" grpId="0" animBg="1"/>
      <p:bldP spid="23" grpId="0" animBg="1"/>
      <p:bldP spid="23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6" grpId="1"/>
      <p:bldP spid="37" grpId="0"/>
      <p:bldP spid="37" grpId="1"/>
      <p:bldP spid="38" grpId="0"/>
      <p:bldP spid="39" grpId="0"/>
      <p:bldP spid="40" grpId="0"/>
      <p:bldP spid="40" grpId="1"/>
      <p:bldP spid="41" grpId="0"/>
      <p:bldP spid="41" grpId="1"/>
      <p:bldP spid="42" grpId="0"/>
      <p:bldP spid="43" grpId="0"/>
      <p:bldP spid="44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 animBg="1"/>
      <p:bldP spid="57" grpId="0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0" grpId="1" animBg="1"/>
      <p:bldP spid="81" grpId="0" animBg="1"/>
      <p:bldP spid="81" grpId="1" animBg="1"/>
      <p:bldP spid="82" grpId="0" animBg="1"/>
      <p:bldP spid="82" grpId="1" animBg="1"/>
      <p:bldP spid="83" grpId="0" animBg="1"/>
      <p:bldP spid="83" grpId="1" animBg="1"/>
      <p:bldP spid="84" grpId="0" animBg="1"/>
      <p:bldP spid="8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82"/>
          <p:cNvSpPr/>
          <p:nvPr/>
        </p:nvSpPr>
        <p:spPr>
          <a:xfrm>
            <a:off x="671576" y="5118774"/>
            <a:ext cx="6428816" cy="772108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A7E6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903686" y="2479393"/>
            <a:ext cx="769122" cy="769122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5057890" y="2471320"/>
            <a:ext cx="769122" cy="769122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6222629" y="2467759"/>
            <a:ext cx="769122" cy="769122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Rectangle 27"/>
          <p:cNvSpPr/>
          <p:nvPr/>
        </p:nvSpPr>
        <p:spPr>
          <a:xfrm>
            <a:off x="7360851" y="2467758"/>
            <a:ext cx="769122" cy="769122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Fraction Squares</a:t>
            </a:r>
          </a:p>
        </p:txBody>
      </p:sp>
      <p:sp>
        <p:nvSpPr>
          <p:cNvPr id="3" name="Rectangle 2"/>
          <p:cNvSpPr/>
          <p:nvPr/>
        </p:nvSpPr>
        <p:spPr>
          <a:xfrm>
            <a:off x="709676" y="1538432"/>
            <a:ext cx="25418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Laura has drawn some shaded squares.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740005" y="2467996"/>
            <a:ext cx="28034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Which squares are equivalent to ¼?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704" y="3820566"/>
            <a:ext cx="2781259" cy="228726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904403" y="1473201"/>
            <a:ext cx="769122" cy="769122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 rot="2700000">
            <a:off x="3921008" y="1433111"/>
            <a:ext cx="541194" cy="271135"/>
          </a:xfrm>
          <a:prstGeom prst="triangl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7"/>
          <p:cNvSpPr/>
          <p:nvPr/>
        </p:nvSpPr>
        <p:spPr>
          <a:xfrm rot="8100000">
            <a:off x="4304306" y="1624741"/>
            <a:ext cx="548231" cy="272505"/>
          </a:xfrm>
          <a:prstGeom prst="triangl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 rot="13500000">
            <a:off x="4111617" y="2010002"/>
            <a:ext cx="548231" cy="272505"/>
          </a:xfrm>
          <a:prstGeom prst="triangl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057890" y="1473201"/>
            <a:ext cx="769122" cy="769122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/>
          <p:cNvSpPr/>
          <p:nvPr/>
        </p:nvSpPr>
        <p:spPr>
          <a:xfrm rot="2700000">
            <a:off x="5074495" y="1430730"/>
            <a:ext cx="541194" cy="271135"/>
          </a:xfrm>
          <a:prstGeom prst="triangl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/>
          <p:cNvSpPr/>
          <p:nvPr/>
        </p:nvSpPr>
        <p:spPr>
          <a:xfrm rot="18900000">
            <a:off x="5272724" y="1433014"/>
            <a:ext cx="548231" cy="272505"/>
          </a:xfrm>
          <a:prstGeom prst="triangl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211958" y="1510736"/>
            <a:ext cx="769122" cy="769122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6211958" y="1510735"/>
            <a:ext cx="189843" cy="38456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6595716" y="1510735"/>
            <a:ext cx="189843" cy="38456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787250" y="1895297"/>
            <a:ext cx="193537" cy="38456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360851" y="1523652"/>
            <a:ext cx="769122" cy="769122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Rectangle 22"/>
          <p:cNvSpPr/>
          <p:nvPr/>
        </p:nvSpPr>
        <p:spPr>
          <a:xfrm rot="5400000">
            <a:off x="7456363" y="1428730"/>
            <a:ext cx="193537" cy="38456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sp>
        <p:nvSpPr>
          <p:cNvPr id="24" name="Rectangle 23"/>
          <p:cNvSpPr/>
          <p:nvPr/>
        </p:nvSpPr>
        <p:spPr>
          <a:xfrm rot="5400000">
            <a:off x="7840923" y="2003725"/>
            <a:ext cx="193537" cy="38456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900736" y="2479895"/>
            <a:ext cx="127780" cy="38456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028516" y="2862868"/>
            <a:ext cx="127780" cy="38456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4282619" y="2480052"/>
            <a:ext cx="127780" cy="38456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4410399" y="2864613"/>
            <a:ext cx="127780" cy="38456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5439401" y="2470231"/>
            <a:ext cx="127780" cy="38456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5183857" y="2856944"/>
            <a:ext cx="127780" cy="38966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698832" y="2470231"/>
            <a:ext cx="127780" cy="38456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6217470" y="2466169"/>
            <a:ext cx="193290" cy="19297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6410589" y="2655043"/>
            <a:ext cx="193290" cy="19297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6607291" y="2850267"/>
            <a:ext cx="193290" cy="19297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6801344" y="3043910"/>
            <a:ext cx="193290" cy="19297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7357104" y="2468423"/>
            <a:ext cx="193290" cy="19297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7936682" y="2469344"/>
            <a:ext cx="193290" cy="19297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7936682" y="3043237"/>
            <a:ext cx="193290" cy="19297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/>
          <p:cNvSpPr txBox="1"/>
          <p:nvPr/>
        </p:nvSpPr>
        <p:spPr>
          <a:xfrm>
            <a:off x="3620272" y="1395258"/>
            <a:ext cx="251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A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801759" y="1395258"/>
            <a:ext cx="251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B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919722" y="1410194"/>
            <a:ext cx="251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7101209" y="1410194"/>
            <a:ext cx="251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D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3609290" y="2430362"/>
            <a:ext cx="251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E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4790777" y="2430362"/>
            <a:ext cx="251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F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5908740" y="2445298"/>
            <a:ext cx="251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G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7090227" y="2445298"/>
            <a:ext cx="251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</a:t>
            </a:r>
          </a:p>
        </p:txBody>
      </p:sp>
      <p:sp>
        <p:nvSpPr>
          <p:cNvPr id="81" name="Rectangle 80"/>
          <p:cNvSpPr/>
          <p:nvPr/>
        </p:nvSpPr>
        <p:spPr>
          <a:xfrm>
            <a:off x="739637" y="3503526"/>
            <a:ext cx="6060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Write the equivalent fraction each square represents.</a:t>
            </a:r>
          </a:p>
        </p:txBody>
      </p:sp>
      <p:sp>
        <p:nvSpPr>
          <p:cNvPr id="82" name="Rectangle 81"/>
          <p:cNvSpPr/>
          <p:nvPr/>
        </p:nvSpPr>
        <p:spPr>
          <a:xfrm>
            <a:off x="739637" y="5181663"/>
            <a:ext cx="48926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Draw some of your own squares that represent ¼ and write the equivalent fraction.</a:t>
            </a:r>
          </a:p>
        </p:txBody>
      </p:sp>
      <p:sp>
        <p:nvSpPr>
          <p:cNvPr id="84" name="Rectangle 83"/>
          <p:cNvSpPr/>
          <p:nvPr/>
        </p:nvSpPr>
        <p:spPr>
          <a:xfrm>
            <a:off x="1099903" y="4065442"/>
            <a:ext cx="2700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solidFill>
                  <a:srgbClr val="000000"/>
                </a:solidFill>
                <a:latin typeface="Twinkl" pitchFamily="50" charset="0"/>
              </a:rPr>
              <a:t>2</a:t>
            </a:r>
          </a:p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8</a:t>
            </a:r>
          </a:p>
        </p:txBody>
      </p:sp>
      <p:sp>
        <p:nvSpPr>
          <p:cNvPr id="85" name="Rectangle 84"/>
          <p:cNvSpPr/>
          <p:nvPr/>
        </p:nvSpPr>
        <p:spPr>
          <a:xfrm>
            <a:off x="739637" y="4155887"/>
            <a:ext cx="5050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B=</a:t>
            </a:r>
          </a:p>
        </p:txBody>
      </p:sp>
      <p:sp>
        <p:nvSpPr>
          <p:cNvPr id="86" name="Rectangle 85"/>
          <p:cNvSpPr/>
          <p:nvPr/>
        </p:nvSpPr>
        <p:spPr>
          <a:xfrm>
            <a:off x="1843815" y="4070914"/>
            <a:ext cx="2700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solidFill>
                  <a:srgbClr val="000000"/>
                </a:solidFill>
                <a:latin typeface="Twinkl" pitchFamily="50" charset="0"/>
              </a:rPr>
              <a:t>2</a:t>
            </a:r>
          </a:p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8</a:t>
            </a:r>
          </a:p>
        </p:txBody>
      </p:sp>
      <p:sp>
        <p:nvSpPr>
          <p:cNvPr id="87" name="Rectangle 86"/>
          <p:cNvSpPr/>
          <p:nvPr/>
        </p:nvSpPr>
        <p:spPr>
          <a:xfrm>
            <a:off x="1483549" y="4161359"/>
            <a:ext cx="5050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D=</a:t>
            </a:r>
          </a:p>
        </p:txBody>
      </p:sp>
      <p:sp>
        <p:nvSpPr>
          <p:cNvPr id="88" name="Rectangle 87"/>
          <p:cNvSpPr/>
          <p:nvPr/>
        </p:nvSpPr>
        <p:spPr>
          <a:xfrm>
            <a:off x="2413996" y="4065442"/>
            <a:ext cx="5050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u="sng" dirty="0">
                <a:solidFill>
                  <a:srgbClr val="000000"/>
                </a:solidFill>
                <a:latin typeface="Twinkl" pitchFamily="50" charset="0"/>
              </a:rPr>
              <a:t>3</a:t>
            </a:r>
          </a:p>
          <a:p>
            <a:pPr algn="ctr"/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12</a:t>
            </a:r>
          </a:p>
        </p:txBody>
      </p:sp>
      <p:sp>
        <p:nvSpPr>
          <p:cNvPr id="89" name="Rectangle 88"/>
          <p:cNvSpPr/>
          <p:nvPr/>
        </p:nvSpPr>
        <p:spPr>
          <a:xfrm>
            <a:off x="2190890" y="4155887"/>
            <a:ext cx="5050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F=</a:t>
            </a:r>
          </a:p>
        </p:txBody>
      </p:sp>
      <p:sp>
        <p:nvSpPr>
          <p:cNvPr id="90" name="Rectangle 89"/>
          <p:cNvSpPr/>
          <p:nvPr/>
        </p:nvSpPr>
        <p:spPr>
          <a:xfrm>
            <a:off x="3115383" y="4065442"/>
            <a:ext cx="5331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u="sng" dirty="0">
                <a:solidFill>
                  <a:srgbClr val="000000"/>
                </a:solidFill>
                <a:latin typeface="Twinkl" pitchFamily="50" charset="0"/>
              </a:rPr>
              <a:t>4</a:t>
            </a:r>
          </a:p>
          <a:p>
            <a:pPr algn="ctr"/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16</a:t>
            </a:r>
          </a:p>
        </p:txBody>
      </p:sp>
      <p:sp>
        <p:nvSpPr>
          <p:cNvPr id="91" name="Rectangle 90"/>
          <p:cNvSpPr/>
          <p:nvPr/>
        </p:nvSpPr>
        <p:spPr>
          <a:xfrm>
            <a:off x="2846557" y="4155887"/>
            <a:ext cx="5050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G=</a:t>
            </a:r>
          </a:p>
        </p:txBody>
      </p:sp>
      <p:sp>
        <p:nvSpPr>
          <p:cNvPr id="92" name="Rectangle 91"/>
          <p:cNvSpPr/>
          <p:nvPr/>
        </p:nvSpPr>
        <p:spPr>
          <a:xfrm>
            <a:off x="6406241" y="1900748"/>
            <a:ext cx="193537" cy="38456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Isosceles Triangle 57"/>
          <p:cNvSpPr/>
          <p:nvPr/>
        </p:nvSpPr>
        <p:spPr>
          <a:xfrm rot="8100000">
            <a:off x="3913943" y="2010662"/>
            <a:ext cx="548231" cy="272505"/>
          </a:xfrm>
          <a:prstGeom prst="triangle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Isosceles Triangle 58"/>
          <p:cNvSpPr/>
          <p:nvPr/>
        </p:nvSpPr>
        <p:spPr>
          <a:xfrm rot="2700000">
            <a:off x="4303635" y="1816114"/>
            <a:ext cx="548231" cy="272505"/>
          </a:xfrm>
          <a:prstGeom prst="triangle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Isosceles Triangle 59"/>
          <p:cNvSpPr/>
          <p:nvPr/>
        </p:nvSpPr>
        <p:spPr>
          <a:xfrm rot="18900000">
            <a:off x="4111369" y="1430806"/>
            <a:ext cx="548231" cy="272505"/>
          </a:xfrm>
          <a:prstGeom prst="triangle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Isosceles Triangle 60"/>
          <p:cNvSpPr/>
          <p:nvPr/>
        </p:nvSpPr>
        <p:spPr>
          <a:xfrm rot="18900000">
            <a:off x="3724543" y="1816709"/>
            <a:ext cx="548231" cy="272505"/>
          </a:xfrm>
          <a:prstGeom prst="triangle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Isosceles Triangle 61"/>
          <p:cNvSpPr/>
          <p:nvPr/>
        </p:nvSpPr>
        <p:spPr>
          <a:xfrm rot="13500000">
            <a:off x="3722509" y="1624522"/>
            <a:ext cx="548231" cy="272505"/>
          </a:xfrm>
          <a:prstGeom prst="triangle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Isosceles Triangle 62"/>
          <p:cNvSpPr/>
          <p:nvPr/>
        </p:nvSpPr>
        <p:spPr>
          <a:xfrm rot="8100000">
            <a:off x="5076719" y="2016699"/>
            <a:ext cx="548231" cy="272505"/>
          </a:xfrm>
          <a:prstGeom prst="triangle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Isosceles Triangle 63"/>
          <p:cNvSpPr/>
          <p:nvPr/>
        </p:nvSpPr>
        <p:spPr>
          <a:xfrm rot="18900000">
            <a:off x="4887319" y="1822746"/>
            <a:ext cx="548231" cy="272505"/>
          </a:xfrm>
          <a:prstGeom prst="triangle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Isosceles Triangle 64"/>
          <p:cNvSpPr/>
          <p:nvPr/>
        </p:nvSpPr>
        <p:spPr>
          <a:xfrm rot="13500000">
            <a:off x="4885285" y="1630559"/>
            <a:ext cx="548231" cy="272505"/>
          </a:xfrm>
          <a:prstGeom prst="triangle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Isosceles Triangle 92"/>
          <p:cNvSpPr/>
          <p:nvPr/>
        </p:nvSpPr>
        <p:spPr>
          <a:xfrm rot="8100000">
            <a:off x="5467474" y="2016754"/>
            <a:ext cx="548231" cy="272505"/>
          </a:xfrm>
          <a:prstGeom prst="triangle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Isosceles Triangle 93"/>
          <p:cNvSpPr/>
          <p:nvPr/>
        </p:nvSpPr>
        <p:spPr>
          <a:xfrm rot="18900000">
            <a:off x="5273311" y="1822801"/>
            <a:ext cx="548231" cy="272505"/>
          </a:xfrm>
          <a:prstGeom prst="triangle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Isosceles Triangle 94"/>
          <p:cNvSpPr/>
          <p:nvPr/>
        </p:nvSpPr>
        <p:spPr>
          <a:xfrm rot="8100000">
            <a:off x="5466546" y="1630614"/>
            <a:ext cx="548231" cy="272505"/>
          </a:xfrm>
          <a:prstGeom prst="triangle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6407549" y="1509730"/>
            <a:ext cx="189843" cy="38456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/>
          <p:cNvSpPr/>
          <p:nvPr/>
        </p:nvSpPr>
        <p:spPr>
          <a:xfrm>
            <a:off x="6792883" y="1511424"/>
            <a:ext cx="189843" cy="38456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 97"/>
          <p:cNvSpPr/>
          <p:nvPr/>
        </p:nvSpPr>
        <p:spPr>
          <a:xfrm>
            <a:off x="6209543" y="1900200"/>
            <a:ext cx="189843" cy="38456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/>
          <p:cNvSpPr/>
          <p:nvPr/>
        </p:nvSpPr>
        <p:spPr>
          <a:xfrm>
            <a:off x="6599640" y="1901894"/>
            <a:ext cx="189843" cy="38456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Rectangle 103"/>
          <p:cNvSpPr/>
          <p:nvPr/>
        </p:nvSpPr>
        <p:spPr>
          <a:xfrm rot="5400000">
            <a:off x="7841617" y="1429840"/>
            <a:ext cx="193537" cy="38456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sp>
        <p:nvSpPr>
          <p:cNvPr id="105" name="Rectangle 104"/>
          <p:cNvSpPr/>
          <p:nvPr/>
        </p:nvSpPr>
        <p:spPr>
          <a:xfrm rot="5400000">
            <a:off x="7841697" y="1620048"/>
            <a:ext cx="193537" cy="38456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sp>
        <p:nvSpPr>
          <p:cNvPr id="106" name="Rectangle 105"/>
          <p:cNvSpPr/>
          <p:nvPr/>
        </p:nvSpPr>
        <p:spPr>
          <a:xfrm rot="5400000">
            <a:off x="7840923" y="1811298"/>
            <a:ext cx="193537" cy="38456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sp>
        <p:nvSpPr>
          <p:cNvPr id="107" name="Rectangle 106"/>
          <p:cNvSpPr/>
          <p:nvPr/>
        </p:nvSpPr>
        <p:spPr>
          <a:xfrm rot="5400000">
            <a:off x="7456309" y="1619980"/>
            <a:ext cx="193537" cy="38456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sp>
        <p:nvSpPr>
          <p:cNvPr id="108" name="Rectangle 107"/>
          <p:cNvSpPr/>
          <p:nvPr/>
        </p:nvSpPr>
        <p:spPr>
          <a:xfrm rot="5400000">
            <a:off x="7456389" y="1810188"/>
            <a:ext cx="193537" cy="38456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sp>
        <p:nvSpPr>
          <p:cNvPr id="109" name="Rectangle 108"/>
          <p:cNvSpPr/>
          <p:nvPr/>
        </p:nvSpPr>
        <p:spPr>
          <a:xfrm rot="5400000">
            <a:off x="7460378" y="2001438"/>
            <a:ext cx="193537" cy="38456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sp>
        <p:nvSpPr>
          <p:cNvPr id="110" name="Rectangle 109"/>
          <p:cNvSpPr/>
          <p:nvPr/>
        </p:nvSpPr>
        <p:spPr>
          <a:xfrm>
            <a:off x="4029321" y="2479891"/>
            <a:ext cx="127780" cy="38456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Rectangle 110"/>
          <p:cNvSpPr/>
          <p:nvPr/>
        </p:nvSpPr>
        <p:spPr>
          <a:xfrm>
            <a:off x="4157101" y="2862864"/>
            <a:ext cx="127780" cy="38456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Rectangle 111"/>
          <p:cNvSpPr/>
          <p:nvPr/>
        </p:nvSpPr>
        <p:spPr>
          <a:xfrm>
            <a:off x="4156330" y="2483496"/>
            <a:ext cx="127780" cy="38456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ectangle 112"/>
          <p:cNvSpPr/>
          <p:nvPr/>
        </p:nvSpPr>
        <p:spPr>
          <a:xfrm>
            <a:off x="4284110" y="2861706"/>
            <a:ext cx="127780" cy="38456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Rectangle 113"/>
          <p:cNvSpPr/>
          <p:nvPr/>
        </p:nvSpPr>
        <p:spPr>
          <a:xfrm>
            <a:off x="4410319" y="2479889"/>
            <a:ext cx="127780" cy="38456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Rectangle 115"/>
          <p:cNvSpPr/>
          <p:nvPr/>
        </p:nvSpPr>
        <p:spPr>
          <a:xfrm>
            <a:off x="4538099" y="2483064"/>
            <a:ext cx="127780" cy="38259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Rectangle 114"/>
          <p:cNvSpPr/>
          <p:nvPr/>
        </p:nvSpPr>
        <p:spPr>
          <a:xfrm>
            <a:off x="4538099" y="2862862"/>
            <a:ext cx="127780" cy="38456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Rectangle 116"/>
          <p:cNvSpPr/>
          <p:nvPr/>
        </p:nvSpPr>
        <p:spPr>
          <a:xfrm>
            <a:off x="3898570" y="2862862"/>
            <a:ext cx="127780" cy="384561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ectangle 119"/>
          <p:cNvSpPr/>
          <p:nvPr/>
        </p:nvSpPr>
        <p:spPr>
          <a:xfrm>
            <a:off x="5567165" y="2466690"/>
            <a:ext cx="127780" cy="390254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Rectangle 120"/>
          <p:cNvSpPr/>
          <p:nvPr/>
        </p:nvSpPr>
        <p:spPr>
          <a:xfrm>
            <a:off x="5698832" y="2856811"/>
            <a:ext cx="127780" cy="390254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Rectangle 121"/>
          <p:cNvSpPr/>
          <p:nvPr/>
        </p:nvSpPr>
        <p:spPr>
          <a:xfrm>
            <a:off x="5569406" y="2856811"/>
            <a:ext cx="127780" cy="390254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Rectangle 122"/>
          <p:cNvSpPr/>
          <p:nvPr/>
        </p:nvSpPr>
        <p:spPr>
          <a:xfrm>
            <a:off x="5440023" y="2858582"/>
            <a:ext cx="127780" cy="390254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Rectangle 123"/>
          <p:cNvSpPr/>
          <p:nvPr/>
        </p:nvSpPr>
        <p:spPr>
          <a:xfrm>
            <a:off x="5310597" y="2858582"/>
            <a:ext cx="127780" cy="390254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Rectangle 124"/>
          <p:cNvSpPr/>
          <p:nvPr/>
        </p:nvSpPr>
        <p:spPr>
          <a:xfrm>
            <a:off x="5053638" y="2856651"/>
            <a:ext cx="127780" cy="390254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Rectangle 125"/>
          <p:cNvSpPr/>
          <p:nvPr/>
        </p:nvSpPr>
        <p:spPr>
          <a:xfrm>
            <a:off x="5311563" y="2466690"/>
            <a:ext cx="127780" cy="390254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Rectangle 126"/>
          <p:cNvSpPr/>
          <p:nvPr/>
        </p:nvSpPr>
        <p:spPr>
          <a:xfrm>
            <a:off x="5182137" y="2466690"/>
            <a:ext cx="127780" cy="390254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Rectangle 127"/>
          <p:cNvSpPr/>
          <p:nvPr/>
        </p:nvSpPr>
        <p:spPr>
          <a:xfrm>
            <a:off x="5052754" y="2468461"/>
            <a:ext cx="127780" cy="390254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Rectangle 128"/>
          <p:cNvSpPr/>
          <p:nvPr/>
        </p:nvSpPr>
        <p:spPr>
          <a:xfrm>
            <a:off x="6408798" y="2466057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Rectangle 129"/>
          <p:cNvSpPr/>
          <p:nvPr/>
        </p:nvSpPr>
        <p:spPr>
          <a:xfrm>
            <a:off x="6603976" y="2466806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Rectangle 130"/>
          <p:cNvSpPr/>
          <p:nvPr/>
        </p:nvSpPr>
        <p:spPr>
          <a:xfrm>
            <a:off x="6796582" y="2467469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Rectangle 131"/>
          <p:cNvSpPr/>
          <p:nvPr/>
        </p:nvSpPr>
        <p:spPr>
          <a:xfrm>
            <a:off x="6604179" y="2659428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Rectangle 132"/>
          <p:cNvSpPr/>
          <p:nvPr/>
        </p:nvSpPr>
        <p:spPr>
          <a:xfrm>
            <a:off x="6796785" y="2660091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Rectangle 133"/>
          <p:cNvSpPr/>
          <p:nvPr/>
        </p:nvSpPr>
        <p:spPr>
          <a:xfrm>
            <a:off x="6796901" y="2850267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ectangle 135"/>
          <p:cNvSpPr/>
          <p:nvPr/>
        </p:nvSpPr>
        <p:spPr>
          <a:xfrm rot="5400000">
            <a:off x="6220591" y="2850177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Rectangle 136"/>
          <p:cNvSpPr/>
          <p:nvPr/>
        </p:nvSpPr>
        <p:spPr>
          <a:xfrm rot="5400000">
            <a:off x="6413197" y="2850840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Rectangle 137"/>
          <p:cNvSpPr/>
          <p:nvPr/>
        </p:nvSpPr>
        <p:spPr>
          <a:xfrm rot="5400000">
            <a:off x="6220794" y="3042799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Rectangle 138"/>
          <p:cNvSpPr/>
          <p:nvPr/>
        </p:nvSpPr>
        <p:spPr>
          <a:xfrm rot="5400000">
            <a:off x="6413400" y="3043462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Rectangle 140"/>
          <p:cNvSpPr/>
          <p:nvPr/>
        </p:nvSpPr>
        <p:spPr>
          <a:xfrm rot="5400000">
            <a:off x="6220794" y="2657706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 rot="5400000">
            <a:off x="6604995" y="3042580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Rectangle 142"/>
          <p:cNvSpPr/>
          <p:nvPr/>
        </p:nvSpPr>
        <p:spPr>
          <a:xfrm>
            <a:off x="7551699" y="2468205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Rectangle 143"/>
          <p:cNvSpPr/>
          <p:nvPr/>
        </p:nvSpPr>
        <p:spPr>
          <a:xfrm>
            <a:off x="7743623" y="2468205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Rectangle 144"/>
          <p:cNvSpPr/>
          <p:nvPr/>
        </p:nvSpPr>
        <p:spPr>
          <a:xfrm>
            <a:off x="7548897" y="2662114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Rectangle 145"/>
          <p:cNvSpPr/>
          <p:nvPr/>
        </p:nvSpPr>
        <p:spPr>
          <a:xfrm>
            <a:off x="7744075" y="2662863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Rectangle 146"/>
          <p:cNvSpPr/>
          <p:nvPr/>
        </p:nvSpPr>
        <p:spPr>
          <a:xfrm>
            <a:off x="7936681" y="2661145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Rectangle 147"/>
          <p:cNvSpPr/>
          <p:nvPr/>
        </p:nvSpPr>
        <p:spPr>
          <a:xfrm>
            <a:off x="7548897" y="2852174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Rectangle 148"/>
          <p:cNvSpPr/>
          <p:nvPr/>
        </p:nvSpPr>
        <p:spPr>
          <a:xfrm>
            <a:off x="7744075" y="2852923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Rectangle 149"/>
          <p:cNvSpPr/>
          <p:nvPr/>
        </p:nvSpPr>
        <p:spPr>
          <a:xfrm>
            <a:off x="7936681" y="2853586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Rectangle 150"/>
          <p:cNvSpPr/>
          <p:nvPr/>
        </p:nvSpPr>
        <p:spPr>
          <a:xfrm>
            <a:off x="7357292" y="3042093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Rectangle 151"/>
          <p:cNvSpPr/>
          <p:nvPr/>
        </p:nvSpPr>
        <p:spPr>
          <a:xfrm>
            <a:off x="7550089" y="3042842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Rectangle 152"/>
          <p:cNvSpPr/>
          <p:nvPr/>
        </p:nvSpPr>
        <p:spPr>
          <a:xfrm>
            <a:off x="7742695" y="3043505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Rectangle 153"/>
          <p:cNvSpPr/>
          <p:nvPr/>
        </p:nvSpPr>
        <p:spPr>
          <a:xfrm rot="5400000">
            <a:off x="7357678" y="2849865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Rectangle 154"/>
          <p:cNvSpPr/>
          <p:nvPr/>
        </p:nvSpPr>
        <p:spPr>
          <a:xfrm rot="5400000">
            <a:off x="7357881" y="2659775"/>
            <a:ext cx="193290" cy="192970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058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7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0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1" fill="hold">
                      <p:stCondLst>
                        <p:cond delay="indefinite"/>
                      </p:stCondLst>
                      <p:childTnLst>
                        <p:par>
                          <p:cTn id="492" fill="hold">
                            <p:stCondLst>
                              <p:cond delay="0"/>
                            </p:stCondLst>
                            <p:childTnLst>
                              <p:par>
                                <p:cTn id="4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7" fill="hold">
                      <p:stCondLst>
                        <p:cond delay="indefinite"/>
                      </p:stCondLst>
                      <p:childTnLst>
                        <p:par>
                          <p:cTn id="518" fill="hold">
                            <p:stCondLst>
                              <p:cond delay="0"/>
                            </p:stCondLst>
                            <p:childTnLst>
                              <p:par>
                                <p:cTn id="5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25" grpId="0" animBg="1"/>
      <p:bldP spid="25" grpId="1" animBg="1"/>
      <p:bldP spid="26" grpId="0" animBg="1"/>
      <p:bldP spid="27" grpId="0" animBg="1"/>
      <p:bldP spid="28" grpId="0" animBg="1"/>
      <p:bldP spid="28" grpId="1" animBg="1"/>
      <p:bldP spid="3" grpId="0"/>
      <p:bldP spid="4" grpId="0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1" grpId="0" animBg="1"/>
      <p:bldP spid="12" grpId="0" animBg="1"/>
      <p:bldP spid="14" grpId="0" animBg="1"/>
      <p:bldP spid="14" grpId="1" animBg="1"/>
      <p:bldP spid="16" grpId="0" animBg="1"/>
      <p:bldP spid="16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3" grpId="0" animBg="1"/>
      <p:bldP spid="24" grpId="0" animBg="1"/>
      <p:bldP spid="31" grpId="0" animBg="1"/>
      <p:bldP spid="31" grpId="1" animBg="1"/>
      <p:bldP spid="48" grpId="0" animBg="1"/>
      <p:bldP spid="48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4" grpId="0" animBg="1"/>
      <p:bldP spid="56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/>
      <p:bldP spid="73" grpId="1"/>
      <p:bldP spid="74" grpId="0"/>
      <p:bldP spid="75" grpId="0"/>
      <p:bldP spid="75" grpId="1"/>
      <p:bldP spid="76" grpId="0"/>
      <p:bldP spid="77" grpId="0"/>
      <p:bldP spid="77" grpId="1"/>
      <p:bldP spid="78" grpId="0"/>
      <p:bldP spid="79" grpId="0"/>
      <p:bldP spid="80" grpId="0"/>
      <p:bldP spid="80" grpId="1"/>
      <p:bldP spid="81" grpId="0"/>
      <p:bldP spid="82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 animBg="1"/>
      <p:bldP spid="92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4" grpId="0" animBg="1"/>
      <p:bldP spid="65" grpId="0" animBg="1"/>
      <p:bldP spid="93" grpId="0" animBg="1"/>
      <p:bldP spid="94" grpId="0" animBg="1"/>
      <p:bldP spid="95" grpId="0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6" grpId="0" animBg="1"/>
      <p:bldP spid="116" grpId="1" animBg="1"/>
      <p:bldP spid="115" grpId="0" animBg="1"/>
      <p:bldP spid="115" grpId="1" animBg="1"/>
      <p:bldP spid="117" grpId="0" animBg="1"/>
      <p:bldP spid="117" grpId="1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6" grpId="0" animBg="1"/>
      <p:bldP spid="137" grpId="0" animBg="1"/>
      <p:bldP spid="138" grpId="0" animBg="1"/>
      <p:bldP spid="139" grpId="0" animBg="1"/>
      <p:bldP spid="141" grpId="0" animBg="1"/>
      <p:bldP spid="142" grpId="0" animBg="1"/>
      <p:bldP spid="143" grpId="0" animBg="1"/>
      <p:bldP spid="143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3" grpId="0" animBg="1"/>
      <p:bldP spid="153" grpId="1" animBg="1"/>
      <p:bldP spid="154" grpId="0" animBg="1"/>
      <p:bldP spid="154" grpId="1" animBg="1"/>
      <p:bldP spid="155" grpId="0" animBg="1"/>
      <p:bldP spid="15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ctangle 78"/>
          <p:cNvSpPr/>
          <p:nvPr/>
        </p:nvSpPr>
        <p:spPr>
          <a:xfrm>
            <a:off x="671576" y="5118774"/>
            <a:ext cx="5495267" cy="82286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A7E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Fraction Rectangles</a:t>
            </a:r>
          </a:p>
        </p:txBody>
      </p:sp>
      <p:sp>
        <p:nvSpPr>
          <p:cNvPr id="3" name="Rectangle 2"/>
          <p:cNvSpPr/>
          <p:nvPr/>
        </p:nvSpPr>
        <p:spPr>
          <a:xfrm>
            <a:off x="730361" y="1389311"/>
            <a:ext cx="45961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Fatima has drawn some shaded rectangles.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433" y="4283844"/>
            <a:ext cx="2149043" cy="166170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30361" y="1793039"/>
            <a:ext cx="50496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Which rectangles are equivalent to    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11370" y="1696484"/>
            <a:ext cx="3103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1</a:t>
            </a:r>
          </a:p>
          <a:p>
            <a:pPr algn="ctr"/>
            <a:r>
              <a:rPr lang="en-GB" dirty="0"/>
              <a:t>3</a:t>
            </a:r>
          </a:p>
        </p:txBody>
      </p:sp>
      <p:sp>
        <p:nvSpPr>
          <p:cNvPr id="7" name="Rectangle 6"/>
          <p:cNvSpPr/>
          <p:nvPr/>
        </p:nvSpPr>
        <p:spPr>
          <a:xfrm>
            <a:off x="730360" y="3857519"/>
            <a:ext cx="64841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Write the equivalent fraction each rectangle represents.</a:t>
            </a:r>
          </a:p>
        </p:txBody>
      </p:sp>
      <p:sp>
        <p:nvSpPr>
          <p:cNvPr id="8" name="Rectangle 7"/>
          <p:cNvSpPr/>
          <p:nvPr/>
        </p:nvSpPr>
        <p:spPr>
          <a:xfrm>
            <a:off x="739939" y="5201210"/>
            <a:ext cx="50655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Draw some of your own rectangles that represent 1/3 and write the equivalent fraction.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328983" y="2339013"/>
            <a:ext cx="1103824" cy="63077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703276" y="2339013"/>
            <a:ext cx="1103824" cy="63077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069851" y="2339013"/>
            <a:ext cx="1103824" cy="63077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436426" y="2339013"/>
            <a:ext cx="1103824" cy="63077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328983" y="3133177"/>
            <a:ext cx="1103824" cy="63077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703276" y="3133177"/>
            <a:ext cx="1103824" cy="63077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069851" y="3133177"/>
            <a:ext cx="1103824" cy="63077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436426" y="3133177"/>
            <a:ext cx="1103824" cy="63077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1044398" y="2282995"/>
            <a:ext cx="251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52388" y="2282995"/>
            <a:ext cx="251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B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822021" y="2297931"/>
            <a:ext cx="251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204844" y="2297931"/>
            <a:ext cx="251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D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92139" y="3058040"/>
            <a:ext cx="251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83351" y="3058040"/>
            <a:ext cx="251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F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836206" y="3072976"/>
            <a:ext cx="251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G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185473" y="3072976"/>
            <a:ext cx="251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692894" y="2641425"/>
            <a:ext cx="371767" cy="32397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1328597" y="2339012"/>
            <a:ext cx="364297" cy="3087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2064661" y="2339012"/>
            <a:ext cx="370936" cy="3087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699922" y="2338898"/>
            <a:ext cx="370936" cy="3087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070327" y="2338898"/>
            <a:ext cx="370936" cy="3087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4066676" y="2656421"/>
            <a:ext cx="370936" cy="3087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6169314" y="2660141"/>
            <a:ext cx="370936" cy="3087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5799082" y="2344454"/>
            <a:ext cx="370936" cy="3087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2065710" y="3137563"/>
            <a:ext cx="369777" cy="2040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2064661" y="3553411"/>
            <a:ext cx="370936" cy="2040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1328637" y="3137562"/>
            <a:ext cx="370936" cy="2040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326793" y="3553410"/>
            <a:ext cx="370936" cy="2040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436164" y="3133058"/>
            <a:ext cx="370936" cy="2040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817350" y="3610215"/>
            <a:ext cx="356495" cy="15541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4069851" y="3290324"/>
            <a:ext cx="370936" cy="15541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438406" y="3131270"/>
            <a:ext cx="370936" cy="15541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4814537" y="3286688"/>
            <a:ext cx="359138" cy="15541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5433082" y="3131211"/>
            <a:ext cx="279926" cy="21363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5716183" y="3343782"/>
            <a:ext cx="279926" cy="21363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5995433" y="3131211"/>
            <a:ext cx="279926" cy="21363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6272184" y="3343782"/>
            <a:ext cx="279250" cy="21363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1120698" y="4242559"/>
            <a:ext cx="2700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solidFill>
                  <a:srgbClr val="000000"/>
                </a:solidFill>
                <a:latin typeface="Twinkl" pitchFamily="50" charset="0"/>
              </a:rPr>
              <a:t>2</a:t>
            </a:r>
          </a:p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6</a:t>
            </a:r>
          </a:p>
        </p:txBody>
      </p:sp>
      <p:sp>
        <p:nvSpPr>
          <p:cNvPr id="72" name="Rectangle 71"/>
          <p:cNvSpPr/>
          <p:nvPr/>
        </p:nvSpPr>
        <p:spPr>
          <a:xfrm>
            <a:off x="760432" y="4333004"/>
            <a:ext cx="5050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B=</a:t>
            </a:r>
          </a:p>
        </p:txBody>
      </p:sp>
      <p:sp>
        <p:nvSpPr>
          <p:cNvPr id="73" name="Rectangle 72"/>
          <p:cNvSpPr/>
          <p:nvPr/>
        </p:nvSpPr>
        <p:spPr>
          <a:xfrm>
            <a:off x="1864610" y="4248031"/>
            <a:ext cx="2700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solidFill>
                  <a:srgbClr val="000000"/>
                </a:solidFill>
                <a:latin typeface="Twinkl" pitchFamily="50" charset="0"/>
              </a:rPr>
              <a:t>2</a:t>
            </a:r>
          </a:p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6</a:t>
            </a:r>
          </a:p>
        </p:txBody>
      </p:sp>
      <p:sp>
        <p:nvSpPr>
          <p:cNvPr id="74" name="Rectangle 73"/>
          <p:cNvSpPr/>
          <p:nvPr/>
        </p:nvSpPr>
        <p:spPr>
          <a:xfrm>
            <a:off x="1504344" y="4338476"/>
            <a:ext cx="5050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D=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434791" y="4242559"/>
            <a:ext cx="5050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u="sng" dirty="0">
                <a:solidFill>
                  <a:srgbClr val="000000"/>
                </a:solidFill>
                <a:latin typeface="Twinkl" pitchFamily="50" charset="0"/>
              </a:rPr>
              <a:t>3</a:t>
            </a:r>
          </a:p>
          <a:p>
            <a:pPr algn="ctr"/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9</a:t>
            </a:r>
          </a:p>
        </p:txBody>
      </p:sp>
      <p:sp>
        <p:nvSpPr>
          <p:cNvPr id="76" name="Rectangle 75"/>
          <p:cNvSpPr/>
          <p:nvPr/>
        </p:nvSpPr>
        <p:spPr>
          <a:xfrm>
            <a:off x="2211685" y="4333004"/>
            <a:ext cx="5050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F=</a:t>
            </a:r>
          </a:p>
        </p:txBody>
      </p:sp>
      <p:sp>
        <p:nvSpPr>
          <p:cNvPr id="77" name="Rectangle 76"/>
          <p:cNvSpPr/>
          <p:nvPr/>
        </p:nvSpPr>
        <p:spPr>
          <a:xfrm>
            <a:off x="3136178" y="4242559"/>
            <a:ext cx="5331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u="sng" dirty="0">
                <a:solidFill>
                  <a:srgbClr val="000000"/>
                </a:solidFill>
                <a:latin typeface="Twinkl" pitchFamily="50" charset="0"/>
              </a:rPr>
              <a:t>4</a:t>
            </a:r>
          </a:p>
          <a:p>
            <a:pPr algn="ctr"/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12</a:t>
            </a:r>
          </a:p>
        </p:txBody>
      </p:sp>
      <p:sp>
        <p:nvSpPr>
          <p:cNvPr id="78" name="Rectangle 77"/>
          <p:cNvSpPr/>
          <p:nvPr/>
        </p:nvSpPr>
        <p:spPr>
          <a:xfrm>
            <a:off x="2867352" y="4333004"/>
            <a:ext cx="5050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winkl" pitchFamily="50" charset="0"/>
              </a:rPr>
              <a:t>H=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696454" y="2341445"/>
            <a:ext cx="364297" cy="30876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068015" y="2655669"/>
            <a:ext cx="364297" cy="30876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1328545" y="2656383"/>
            <a:ext cx="364297" cy="30876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3443179" y="2340478"/>
            <a:ext cx="364297" cy="30876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3441748" y="2652204"/>
            <a:ext cx="364297" cy="30876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3073039" y="2654340"/>
            <a:ext cx="364297" cy="30876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2701786" y="2653374"/>
            <a:ext cx="364297" cy="30876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4809496" y="2344716"/>
            <a:ext cx="364297" cy="30876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4440787" y="2343677"/>
            <a:ext cx="364297" cy="30876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4069534" y="2342711"/>
            <a:ext cx="364297" cy="30876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4809179" y="2656635"/>
            <a:ext cx="364297" cy="30876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4440470" y="2655596"/>
            <a:ext cx="364297" cy="30876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5805485" y="2661012"/>
            <a:ext cx="364297" cy="30876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5436776" y="2659973"/>
            <a:ext cx="364297" cy="30876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6175953" y="2344163"/>
            <a:ext cx="364297" cy="30876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5436483" y="2344877"/>
            <a:ext cx="364297" cy="30876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062893" y="3346929"/>
            <a:ext cx="370936" cy="20403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1694208" y="3346543"/>
            <a:ext cx="370936" cy="20403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1694275" y="3136821"/>
            <a:ext cx="370936" cy="20403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694273" y="3551949"/>
            <a:ext cx="370936" cy="20403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326869" y="3347604"/>
            <a:ext cx="370936" cy="20403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3066513" y="3132837"/>
            <a:ext cx="370936" cy="20403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Rectangle 91"/>
          <p:cNvSpPr/>
          <p:nvPr/>
        </p:nvSpPr>
        <p:spPr>
          <a:xfrm>
            <a:off x="2704178" y="3132451"/>
            <a:ext cx="370936" cy="20403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Rectangle 92"/>
          <p:cNvSpPr/>
          <p:nvPr/>
        </p:nvSpPr>
        <p:spPr>
          <a:xfrm>
            <a:off x="2705365" y="3551762"/>
            <a:ext cx="370936" cy="20403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03685" y="3343754"/>
            <a:ext cx="366305" cy="2040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434037" y="3341734"/>
            <a:ext cx="370936" cy="20403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432532" y="3550631"/>
            <a:ext cx="370936" cy="20403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069990" y="3552864"/>
            <a:ext cx="370936" cy="2040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Rectangle 93"/>
          <p:cNvSpPr/>
          <p:nvPr/>
        </p:nvSpPr>
        <p:spPr>
          <a:xfrm>
            <a:off x="3068183" y="3341734"/>
            <a:ext cx="370936" cy="20403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/>
          <p:cNvSpPr/>
          <p:nvPr/>
        </p:nvSpPr>
        <p:spPr>
          <a:xfrm>
            <a:off x="4069851" y="3450030"/>
            <a:ext cx="370936" cy="15541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 97"/>
          <p:cNvSpPr/>
          <p:nvPr/>
        </p:nvSpPr>
        <p:spPr>
          <a:xfrm>
            <a:off x="4442148" y="3287956"/>
            <a:ext cx="370936" cy="15541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/>
          <p:cNvSpPr/>
          <p:nvPr/>
        </p:nvSpPr>
        <p:spPr>
          <a:xfrm>
            <a:off x="4443645" y="3611052"/>
            <a:ext cx="370936" cy="15541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 99"/>
          <p:cNvSpPr/>
          <p:nvPr/>
        </p:nvSpPr>
        <p:spPr>
          <a:xfrm>
            <a:off x="4069224" y="3610196"/>
            <a:ext cx="370936" cy="15541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4805559" y="3449058"/>
            <a:ext cx="370936" cy="15541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4443601" y="3450558"/>
            <a:ext cx="370936" cy="15541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ectangle 101"/>
          <p:cNvSpPr/>
          <p:nvPr/>
        </p:nvSpPr>
        <p:spPr>
          <a:xfrm>
            <a:off x="4813094" y="3129738"/>
            <a:ext cx="361195" cy="15541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Rectangle 102"/>
          <p:cNvSpPr/>
          <p:nvPr/>
        </p:nvSpPr>
        <p:spPr>
          <a:xfrm>
            <a:off x="4069274" y="3129738"/>
            <a:ext cx="373457" cy="155418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Rectangle 103"/>
          <p:cNvSpPr/>
          <p:nvPr/>
        </p:nvSpPr>
        <p:spPr>
          <a:xfrm>
            <a:off x="5433181" y="3345454"/>
            <a:ext cx="279926" cy="21363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5713107" y="3558025"/>
            <a:ext cx="279926" cy="21363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/>
          <p:cNvSpPr/>
          <p:nvPr/>
        </p:nvSpPr>
        <p:spPr>
          <a:xfrm>
            <a:off x="5992357" y="3345454"/>
            <a:ext cx="279926" cy="21363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Rectangle 106"/>
          <p:cNvSpPr/>
          <p:nvPr/>
        </p:nvSpPr>
        <p:spPr>
          <a:xfrm>
            <a:off x="6272283" y="3558025"/>
            <a:ext cx="279250" cy="21363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5993132" y="3557613"/>
            <a:ext cx="279250" cy="21363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ectangle 108"/>
          <p:cNvSpPr/>
          <p:nvPr/>
        </p:nvSpPr>
        <p:spPr>
          <a:xfrm>
            <a:off x="5432071" y="3559077"/>
            <a:ext cx="279250" cy="21363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Rectangle 109"/>
          <p:cNvSpPr/>
          <p:nvPr/>
        </p:nvSpPr>
        <p:spPr>
          <a:xfrm>
            <a:off x="5711321" y="3129097"/>
            <a:ext cx="279926" cy="21363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Rectangle 110"/>
          <p:cNvSpPr/>
          <p:nvPr/>
        </p:nvSpPr>
        <p:spPr>
          <a:xfrm>
            <a:off x="6270497" y="3129097"/>
            <a:ext cx="279250" cy="213633"/>
          </a:xfrm>
          <a:prstGeom prst="rect">
            <a:avLst/>
          </a:prstGeom>
          <a:solidFill>
            <a:srgbClr val="18A0DB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533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0" fill="hold">
                      <p:stCondLst>
                        <p:cond delay="indefinite"/>
                      </p:stCondLst>
                      <p:childTnLst>
                        <p:par>
                          <p:cTn id="391" fill="hold">
                            <p:stCondLst>
                              <p:cond delay="0"/>
                            </p:stCondLst>
                            <p:childTnLst>
                              <p:par>
                                <p:cTn id="3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5" fill="hold">
                      <p:stCondLst>
                        <p:cond delay="indefinite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1" fill="hold">
                      <p:stCondLst>
                        <p:cond delay="indefinite"/>
                      </p:stCondLst>
                      <p:childTnLst>
                        <p:par>
                          <p:cTn id="422" fill="hold">
                            <p:stCondLst>
                              <p:cond delay="0"/>
                            </p:stCondLst>
                            <p:childTnLst>
                              <p:par>
                                <p:cTn id="4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3" grpId="0"/>
      <p:bldP spid="5" grpId="0"/>
      <p:bldP spid="6" grpId="0"/>
      <p:bldP spid="7" grpId="0"/>
      <p:bldP spid="8" grpId="0"/>
      <p:bldP spid="10" grpId="0" animBg="1"/>
      <p:bldP spid="10" grpId="1" animBg="1"/>
      <p:bldP spid="11" grpId="0" animBg="1"/>
      <p:bldP spid="12" grpId="0" animBg="1"/>
      <p:bldP spid="12" grpId="1" animBg="1"/>
      <p:bldP spid="13" grpId="0" animBg="1"/>
      <p:bldP spid="14" grpId="0" animBg="1"/>
      <p:bldP spid="14" grpId="1" animBg="1"/>
      <p:bldP spid="15" grpId="0" animBg="1"/>
      <p:bldP spid="16" grpId="0" animBg="1"/>
      <p:bldP spid="16" grpId="1" animBg="1"/>
      <p:bldP spid="17" grpId="0" animBg="1"/>
      <p:bldP spid="18" grpId="0"/>
      <p:bldP spid="18" grpId="1"/>
      <p:bldP spid="19" grpId="0"/>
      <p:bldP spid="20" grpId="0"/>
      <p:bldP spid="20" grpId="1"/>
      <p:bldP spid="21" grpId="0"/>
      <p:bldP spid="22" grpId="0"/>
      <p:bldP spid="22" grpId="1"/>
      <p:bldP spid="23" grpId="0"/>
      <p:bldP spid="24" grpId="0"/>
      <p:bldP spid="24" grpId="1"/>
      <p:bldP spid="25" grpId="0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30" grpId="0" animBg="1"/>
      <p:bldP spid="31" grpId="0" animBg="1"/>
      <p:bldP spid="31" grpId="1" animBg="1"/>
      <p:bldP spid="32" grpId="0" animBg="1"/>
      <p:bldP spid="33" grpId="0" animBg="1"/>
      <p:bldP spid="35" grpId="0" animBg="1"/>
      <p:bldP spid="35" grpId="1" animBg="1"/>
      <p:bldP spid="36" grpId="0" animBg="1"/>
      <p:bldP spid="36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3" grpId="0" animBg="1"/>
      <p:bldP spid="43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67" grpId="0" animBg="1"/>
      <p:bldP spid="68" grpId="0" animBg="1"/>
      <p:bldP spid="69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2" grpId="0" animBg="1"/>
      <p:bldP spid="63" grpId="0" animBg="1"/>
      <p:bldP spid="64" grpId="0" animBg="1"/>
      <p:bldP spid="65" grpId="0" animBg="1"/>
      <p:bldP spid="65" grpId="1" animBg="1"/>
      <p:bldP spid="66" grpId="0" animBg="1"/>
      <p:bldP spid="66" grpId="1" animBg="1"/>
      <p:bldP spid="70" grpId="0" animBg="1"/>
      <p:bldP spid="70" grpId="1" animBg="1"/>
      <p:bldP spid="80" grpId="0" animBg="1"/>
      <p:bldP spid="80" grpId="1" animBg="1"/>
      <p:bldP spid="81" grpId="0" animBg="1"/>
      <p:bldP spid="81" grpId="1" animBg="1"/>
      <p:bldP spid="82" grpId="0" animBg="1"/>
      <p:bldP spid="83" grpId="0" animBg="1"/>
      <p:bldP spid="84" grpId="0" animBg="1"/>
      <p:bldP spid="85" grpId="0" animBg="1"/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2" grpId="0" animBg="1"/>
      <p:bldP spid="93" grpId="0" animBg="1"/>
      <p:bldP spid="42" grpId="0" animBg="1"/>
      <p:bldP spid="95" grpId="0" animBg="1"/>
      <p:bldP spid="96" grpId="0" animBg="1"/>
      <p:bldP spid="41" grpId="0" animBg="1"/>
      <p:bldP spid="94" grpId="0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47" grpId="0" animBg="1"/>
      <p:bldP spid="47" grpId="1" animBg="1"/>
      <p:bldP spid="102" grpId="0" animBg="1"/>
      <p:bldP spid="102" grpId="1" animBg="1"/>
      <p:bldP spid="103" grpId="0" animBg="1"/>
      <p:bldP spid="103" grpId="1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300</TotalTime>
  <Words>350</Words>
  <Application>Microsoft Office PowerPoint</Application>
  <PresentationFormat>On-screen Show (4:3)</PresentationFormat>
  <Paragraphs>176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Twinkl SemiBold</vt:lpstr>
      <vt:lpstr>Twinkl</vt:lpstr>
      <vt:lpstr>Arial</vt:lpstr>
      <vt:lpstr>Sassoon Infant Rg</vt:lpstr>
      <vt:lpstr>Calibri</vt:lpstr>
      <vt:lpstr>Office Theme</vt:lpstr>
      <vt:lpstr>PowerPoint Presentation</vt:lpstr>
      <vt:lpstr>Fraction Wall</vt:lpstr>
      <vt:lpstr>Fraction Circles</vt:lpstr>
      <vt:lpstr>Fraction Squares</vt:lpstr>
      <vt:lpstr>Fraction Rectangles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Joseph Webb</dc:creator>
  <cp:lastModifiedBy>Joseph Webb</cp:lastModifiedBy>
  <cp:revision>27</cp:revision>
  <dcterms:created xsi:type="dcterms:W3CDTF">2017-10-18T15:21:17Z</dcterms:created>
  <dcterms:modified xsi:type="dcterms:W3CDTF">2017-10-24T11:08:30Z</dcterms:modified>
</cp:coreProperties>
</file>