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25"/>
  </p:notesMasterIdLst>
  <p:handoutMasterIdLst>
    <p:handoutMasterId r:id="rId26"/>
  </p:handoutMasterIdLst>
  <p:sldIdLst>
    <p:sldId id="293" r:id="rId2"/>
    <p:sldId id="294" r:id="rId3"/>
    <p:sldId id="264" r:id="rId4"/>
    <p:sldId id="324" r:id="rId5"/>
    <p:sldId id="288" r:id="rId6"/>
    <p:sldId id="341" r:id="rId7"/>
    <p:sldId id="342" r:id="rId8"/>
    <p:sldId id="357" r:id="rId9"/>
    <p:sldId id="358" r:id="rId10"/>
    <p:sldId id="359" r:id="rId11"/>
    <p:sldId id="360" r:id="rId12"/>
    <p:sldId id="361" r:id="rId13"/>
    <p:sldId id="343" r:id="rId14"/>
    <p:sldId id="347" r:id="rId15"/>
    <p:sldId id="348" r:id="rId16"/>
    <p:sldId id="356" r:id="rId17"/>
    <p:sldId id="355" r:id="rId18"/>
    <p:sldId id="296" r:id="rId19"/>
    <p:sldId id="336" r:id="rId20"/>
    <p:sldId id="362" r:id="rId21"/>
    <p:sldId id="363" r:id="rId22"/>
    <p:sldId id="340" r:id="rId23"/>
    <p:sldId id="267" r:id="rId24"/>
  </p:sldIdLst>
  <p:sldSz cx="9144000" cy="6858000" type="screen4x3"/>
  <p:notesSz cx="6858000" cy="9144000"/>
  <p:embeddedFontLst>
    <p:embeddedFont>
      <p:font typeface="Twinkl" panose="020B0604020202020204" pitchFamily="2" charset="0"/>
      <p:regular r:id="rId27"/>
      <p:bold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2857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53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906" userDrawn="1">
          <p15:clr>
            <a:srgbClr val="A4A3A4"/>
          </p15:clr>
        </p15:guide>
        <p15:guide id="11" pos="38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5579"/>
    <a:srgbClr val="1E5063"/>
    <a:srgbClr val="CC4793"/>
    <a:srgbClr val="3EA8E8"/>
    <a:srgbClr val="852473"/>
    <a:srgbClr val="DB486E"/>
    <a:srgbClr val="EE6C76"/>
    <a:srgbClr val="6FBD84"/>
    <a:srgbClr val="7868AC"/>
    <a:srgbClr val="85BD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376" autoAdjust="0"/>
    <p:restoredTop sz="95606" autoAdjust="0"/>
  </p:normalViewPr>
  <p:slideViewPr>
    <p:cSldViewPr snapToGrid="0" showGuides="1">
      <p:cViewPr varScale="1">
        <p:scale>
          <a:sx n="110" d="100"/>
          <a:sy n="110" d="100"/>
        </p:scale>
        <p:origin x="1266" y="108"/>
      </p:cViewPr>
      <p:guideLst>
        <p:guide orient="horz" pos="2205"/>
        <p:guide pos="2857"/>
        <p:guide pos="363"/>
        <p:guide orient="horz" pos="3952"/>
        <p:guide pos="5443"/>
        <p:guide orient="horz" pos="323"/>
        <p:guide pos="453"/>
        <p:guide orient="horz" pos="482"/>
        <p:guide orient="horz" pos="3906"/>
        <p:guide pos="3833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04/01/2021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04/01/2021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ks1-twinkl-originals-key-stage-1/twinkl-educational-publishing-fiction-story-books-story-primary-resources-english-key-stage-1/fizz-pop-bang-twinkl-educational-publishing-fiction-story-books-story-primary-resources-english-key-stage-1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ks1-twinkl-originals-key-stage-1/twinkl-educational-publishing-fiction-story-books-story-primary-resources-english-key-stage-1/fizz-pop-bang-twinkl-educational-publishing-fiction-story-books-story-primary-resources-english-key-stage-1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1-twinkl-originals-key-stage-1/twinkl-educational-publishing-fiction-story-books-story-primary-resources-english-key-stage-1/ten-little-lights-fiction-ks1-twinkl-originals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iff"/><Relationship Id="rId2" Type="http://schemas.openxmlformats.org/officeDocument/2006/relationships/image" Target="../media/image19.tiff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tiff"/><Relationship Id="rId4" Type="http://schemas.openxmlformats.org/officeDocument/2006/relationships/image" Target="../media/image21.tif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tiff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tiff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tiff"/><Relationship Id="rId2" Type="http://schemas.openxmlformats.org/officeDocument/2006/relationships/image" Target="../media/image25.tiff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8.tiff"/><Relationship Id="rId4" Type="http://schemas.openxmlformats.org/officeDocument/2006/relationships/image" Target="../media/image27.tif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tiff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tiff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1-twinkl-originals-key-stage-1/twinkl-educational-publishing-fiction-story-books-story-primary-resources-english-key-stage-1/ten-little-lights-fiction-ks1-twinkl-originals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3933645" y="5512279"/>
            <a:ext cx="1268083" cy="7073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9190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2588020" y="647044"/>
            <a:ext cx="358944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/>
              <a:t>Ten Little Lights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2319965" y="3920631"/>
            <a:ext cx="763130" cy="763130"/>
            <a:chOff x="4060519" y="2969495"/>
            <a:chExt cx="959708" cy="959708"/>
          </a:xfrm>
        </p:grpSpPr>
        <p:sp>
          <p:nvSpPr>
            <p:cNvPr id="20" name="Oval 19"/>
            <p:cNvSpPr/>
            <p:nvPr/>
          </p:nvSpPr>
          <p:spPr>
            <a:xfrm>
              <a:off x="4060519" y="2969495"/>
              <a:ext cx="959708" cy="959708"/>
            </a:xfrm>
            <a:prstGeom prst="ellipse">
              <a:avLst/>
            </a:prstGeom>
            <a:noFill/>
            <a:ln w="38100">
              <a:solidFill>
                <a:srgbClr val="1E50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9" name="Oval 18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D855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</p:grpSp>
      <p:sp>
        <p:nvSpPr>
          <p:cNvPr id="8" name="Rectangle 7">
            <a:extLst>
              <a:ext uri="{FF2B5EF4-FFF2-40B4-BE49-F238E27FC236}">
                <a16:creationId xmlns:a16="http://schemas.microsoft.com/office/drawing/2014/main" id="{9AF48B75-AAA0-E849-A5B4-697E04D212DA}"/>
              </a:ext>
            </a:extLst>
          </p:cNvPr>
          <p:cNvSpPr/>
          <p:nvPr/>
        </p:nvSpPr>
        <p:spPr>
          <a:xfrm>
            <a:off x="817168" y="1728045"/>
            <a:ext cx="396717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Read the book ‘Ten Little Lights’ and look at the illustrations.</a:t>
            </a:r>
          </a:p>
          <a:p>
            <a:pPr algn="ctr"/>
            <a:r>
              <a:rPr lang="en-GB" dirty="0"/>
              <a:t/>
            </a:r>
            <a:br>
              <a:rPr lang="en-GB" dirty="0"/>
            </a:br>
            <a:r>
              <a:rPr lang="en-GB" dirty="0"/>
              <a:t>To see a question about the book, click this button: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A4DA3E1-5A3C-5441-ACF0-61DBBBB50F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0719" y="1885485"/>
            <a:ext cx="3240376" cy="3355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325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1263456"/>
            <a:ext cx="4331088" cy="43310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36C3D09C-913D-0145-B2C4-9C21E166F30E}"/>
              </a:ext>
            </a:extLst>
          </p:cNvPr>
          <p:cNvSpPr/>
          <p:nvPr/>
        </p:nvSpPr>
        <p:spPr>
          <a:xfrm>
            <a:off x="6258145" y="1180177"/>
            <a:ext cx="2021124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do you think this book is going to be about?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70A5221-0AAC-5343-82CF-DC9E93D28859}"/>
              </a:ext>
            </a:extLst>
          </p:cNvPr>
          <p:cNvSpPr/>
          <p:nvPr/>
        </p:nvSpPr>
        <p:spPr>
          <a:xfrm>
            <a:off x="6258146" y="2452180"/>
            <a:ext cx="1648427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Do you think it is fiction or non-fiction?</a:t>
            </a:r>
          </a:p>
        </p:txBody>
      </p:sp>
      <p:grpSp>
        <p:nvGrpSpPr>
          <p:cNvPr id="27" name="Q1">
            <a:extLst>
              <a:ext uri="{FF2B5EF4-FFF2-40B4-BE49-F238E27FC236}">
                <a16:creationId xmlns:a16="http://schemas.microsoft.com/office/drawing/2014/main" id="{4D2C7452-55AD-E84C-A727-54301999B667}"/>
              </a:ext>
            </a:extLst>
          </p:cNvPr>
          <p:cNvGrpSpPr/>
          <p:nvPr/>
        </p:nvGrpSpPr>
        <p:grpSpPr>
          <a:xfrm>
            <a:off x="5387134" y="1214111"/>
            <a:ext cx="763130" cy="763130"/>
            <a:chOff x="4060519" y="2969496"/>
            <a:chExt cx="959708" cy="959708"/>
          </a:xfrm>
        </p:grpSpPr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A167761F-7039-724C-B6E5-3A4E19D33A46}"/>
                </a:ext>
              </a:extLst>
            </p:cNvPr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D855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EE91A0B6-FBFE-264F-9553-BF2F2149C883}"/>
                </a:ext>
              </a:extLst>
            </p:cNvPr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1E50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0" name="Q2">
            <a:extLst>
              <a:ext uri="{FF2B5EF4-FFF2-40B4-BE49-F238E27FC236}">
                <a16:creationId xmlns:a16="http://schemas.microsoft.com/office/drawing/2014/main" id="{3660DA85-29DC-184B-82D4-6C7D99BA9D55}"/>
              </a:ext>
            </a:extLst>
          </p:cNvPr>
          <p:cNvGrpSpPr/>
          <p:nvPr/>
        </p:nvGrpSpPr>
        <p:grpSpPr>
          <a:xfrm>
            <a:off x="5418816" y="2486114"/>
            <a:ext cx="763130" cy="763130"/>
            <a:chOff x="4060519" y="2969496"/>
            <a:chExt cx="959708" cy="959708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17D4A0B8-65D2-BF41-8A6C-60D191292C7F}"/>
                </a:ext>
              </a:extLst>
            </p:cNvPr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D855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5747C192-6486-FA4E-B872-74B64E72AF9D}"/>
                </a:ext>
              </a:extLst>
            </p:cNvPr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1E50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4FBCD59A-2D43-124A-A8FA-C0CA5E14C46E}"/>
              </a:ext>
            </a:extLst>
          </p:cNvPr>
          <p:cNvSpPr/>
          <p:nvPr/>
        </p:nvSpPr>
        <p:spPr>
          <a:xfrm>
            <a:off x="5292300" y="2298442"/>
            <a:ext cx="3096050" cy="1143000"/>
          </a:xfrm>
          <a:prstGeom prst="roundRect">
            <a:avLst/>
          </a:prstGeom>
          <a:noFill/>
          <a:ln w="28575">
            <a:solidFill>
              <a:srgbClr val="1E50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2E82ED0E-EA6E-574E-A1BD-5B2D9867F641}"/>
              </a:ext>
            </a:extLst>
          </p:cNvPr>
          <p:cNvSpPr/>
          <p:nvPr/>
        </p:nvSpPr>
        <p:spPr>
          <a:xfrm>
            <a:off x="5292300" y="1024917"/>
            <a:ext cx="3096050" cy="1143000"/>
          </a:xfrm>
          <a:prstGeom prst="roundRect">
            <a:avLst/>
          </a:prstGeom>
          <a:noFill/>
          <a:ln w="28575">
            <a:solidFill>
              <a:srgbClr val="1E50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B6BE52C8-73A3-4B43-A9B3-7845E2FC0C4A}"/>
              </a:ext>
            </a:extLst>
          </p:cNvPr>
          <p:cNvSpPr/>
          <p:nvPr/>
        </p:nvSpPr>
        <p:spPr>
          <a:xfrm>
            <a:off x="6258145" y="3864205"/>
            <a:ext cx="1839374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When is this story set?</a:t>
            </a:r>
          </a:p>
        </p:txBody>
      </p:sp>
      <p:grpSp>
        <p:nvGrpSpPr>
          <p:cNvPr id="38" name="Q2">
            <a:extLst>
              <a:ext uri="{FF2B5EF4-FFF2-40B4-BE49-F238E27FC236}">
                <a16:creationId xmlns:a16="http://schemas.microsoft.com/office/drawing/2014/main" id="{F67DF68B-B208-C644-AA13-A9CD88EFDEAF}"/>
              </a:ext>
            </a:extLst>
          </p:cNvPr>
          <p:cNvGrpSpPr/>
          <p:nvPr/>
        </p:nvGrpSpPr>
        <p:grpSpPr>
          <a:xfrm>
            <a:off x="5418816" y="3759639"/>
            <a:ext cx="763130" cy="763130"/>
            <a:chOff x="4060519" y="2969496"/>
            <a:chExt cx="959708" cy="959708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E92380BE-16E1-6244-B719-7B10DDD1F5DA}"/>
                </a:ext>
              </a:extLst>
            </p:cNvPr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D855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BE2A8BB7-0EEE-0744-A90F-287617D7A592}"/>
                </a:ext>
              </a:extLst>
            </p:cNvPr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1E50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6BB9C688-636C-0E4C-AFD9-CC1C50DE846A}"/>
              </a:ext>
            </a:extLst>
          </p:cNvPr>
          <p:cNvSpPr/>
          <p:nvPr/>
        </p:nvSpPr>
        <p:spPr>
          <a:xfrm>
            <a:off x="5292300" y="3571967"/>
            <a:ext cx="3096050" cy="1143000"/>
          </a:xfrm>
          <a:prstGeom prst="roundRect">
            <a:avLst/>
          </a:prstGeom>
          <a:noFill/>
          <a:ln w="28575">
            <a:solidFill>
              <a:srgbClr val="1E50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DD28380D-F5D9-A04C-9C71-311A33F2A023}"/>
              </a:ext>
            </a:extLst>
          </p:cNvPr>
          <p:cNvSpPr/>
          <p:nvPr/>
        </p:nvSpPr>
        <p:spPr>
          <a:xfrm>
            <a:off x="6258145" y="5010946"/>
            <a:ext cx="1839374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Can you spot any animals on the cover?</a:t>
            </a:r>
          </a:p>
        </p:txBody>
      </p:sp>
      <p:grpSp>
        <p:nvGrpSpPr>
          <p:cNvPr id="43" name="Q2">
            <a:extLst>
              <a:ext uri="{FF2B5EF4-FFF2-40B4-BE49-F238E27FC236}">
                <a16:creationId xmlns:a16="http://schemas.microsoft.com/office/drawing/2014/main" id="{DE2FA323-F6C2-604C-BB82-F56B2D372F99}"/>
              </a:ext>
            </a:extLst>
          </p:cNvPr>
          <p:cNvGrpSpPr/>
          <p:nvPr/>
        </p:nvGrpSpPr>
        <p:grpSpPr>
          <a:xfrm>
            <a:off x="5418816" y="5033164"/>
            <a:ext cx="763130" cy="763130"/>
            <a:chOff x="4060519" y="2969496"/>
            <a:chExt cx="959708" cy="959708"/>
          </a:xfrm>
        </p:grpSpPr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2FB63D95-837F-3B4C-B679-85943F22ED34}"/>
                </a:ext>
              </a:extLst>
            </p:cNvPr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D855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94992186-1C41-4C4C-82A7-5040B6D251AE}"/>
                </a:ext>
              </a:extLst>
            </p:cNvPr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1E50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46" name="Rounded Rectangle 45">
            <a:extLst>
              <a:ext uri="{FF2B5EF4-FFF2-40B4-BE49-F238E27FC236}">
                <a16:creationId xmlns:a16="http://schemas.microsoft.com/office/drawing/2014/main" id="{B6B0C1F1-9686-9E4A-B861-9E62AE3B7AF9}"/>
              </a:ext>
            </a:extLst>
          </p:cNvPr>
          <p:cNvSpPr/>
          <p:nvPr/>
        </p:nvSpPr>
        <p:spPr>
          <a:xfrm>
            <a:off x="5292300" y="4845492"/>
            <a:ext cx="3096050" cy="1143000"/>
          </a:xfrm>
          <a:prstGeom prst="roundRect">
            <a:avLst/>
          </a:prstGeom>
          <a:noFill/>
          <a:ln w="28575">
            <a:solidFill>
              <a:srgbClr val="1E50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35" grpId="0" animBg="1"/>
      <p:bldP spid="36" grpId="0" animBg="1"/>
      <p:bldP spid="37" grpId="0"/>
      <p:bldP spid="41" grpId="0" animBg="1"/>
      <p:bldP spid="42" grpId="0"/>
      <p:bldP spid="4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1263456"/>
            <a:ext cx="4331088" cy="43310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D40EB72A-4BBE-1A48-8D71-69BBFBC301B5}"/>
              </a:ext>
            </a:extLst>
          </p:cNvPr>
          <p:cNvSpPr/>
          <p:nvPr/>
        </p:nvSpPr>
        <p:spPr>
          <a:xfrm>
            <a:off x="6191891" y="1431611"/>
            <a:ext cx="2008185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Which ‘woodland creatures’ do you think we might see in this book?</a:t>
            </a:r>
          </a:p>
          <a:p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D390E44-2210-6C43-9A5A-4AA11941116B}"/>
              </a:ext>
            </a:extLst>
          </p:cNvPr>
          <p:cNvSpPr/>
          <p:nvPr/>
        </p:nvSpPr>
        <p:spPr>
          <a:xfrm>
            <a:off x="6245100" y="4585417"/>
            <a:ext cx="200047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Where do you think the ‘one little light’ is coming from? </a:t>
            </a:r>
          </a:p>
        </p:txBody>
      </p:sp>
      <p:grpSp>
        <p:nvGrpSpPr>
          <p:cNvPr id="27" name="Q1">
            <a:extLst>
              <a:ext uri="{FF2B5EF4-FFF2-40B4-BE49-F238E27FC236}">
                <a16:creationId xmlns:a16="http://schemas.microsoft.com/office/drawing/2014/main" id="{B3701211-4CFF-DF4D-9136-5E83C2DADA77}"/>
              </a:ext>
            </a:extLst>
          </p:cNvPr>
          <p:cNvGrpSpPr/>
          <p:nvPr/>
        </p:nvGrpSpPr>
        <p:grpSpPr>
          <a:xfrm>
            <a:off x="5387135" y="1483654"/>
            <a:ext cx="763130" cy="763130"/>
            <a:chOff x="4060519" y="2969496"/>
            <a:chExt cx="959708" cy="959708"/>
          </a:xfrm>
        </p:grpSpPr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40BA51EE-837F-844C-96BE-4C3570814BDE}"/>
                </a:ext>
              </a:extLst>
            </p:cNvPr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D855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C7CB2DA2-F6A5-A646-8AFD-69E6BEDC0C11}"/>
                </a:ext>
              </a:extLst>
            </p:cNvPr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1E50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0" name="Q2">
            <a:extLst>
              <a:ext uri="{FF2B5EF4-FFF2-40B4-BE49-F238E27FC236}">
                <a16:creationId xmlns:a16="http://schemas.microsoft.com/office/drawing/2014/main" id="{FB1E390E-B951-2D4C-A2AA-B9EEB90A88DB}"/>
              </a:ext>
            </a:extLst>
          </p:cNvPr>
          <p:cNvGrpSpPr/>
          <p:nvPr/>
        </p:nvGrpSpPr>
        <p:grpSpPr>
          <a:xfrm>
            <a:off x="5428761" y="4548582"/>
            <a:ext cx="763130" cy="763130"/>
            <a:chOff x="4060519" y="2969496"/>
            <a:chExt cx="959708" cy="959708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777C8CAC-AD6F-EC4D-B65A-A7CE34079200}"/>
                </a:ext>
              </a:extLst>
            </p:cNvPr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D855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FDF2D206-9CC9-964C-9957-2E645B29FB58}"/>
                </a:ext>
              </a:extLst>
            </p:cNvPr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1E50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105D3D8E-BB36-3F4D-B86F-2816EC23E249}"/>
              </a:ext>
            </a:extLst>
          </p:cNvPr>
          <p:cNvSpPr/>
          <p:nvPr/>
        </p:nvSpPr>
        <p:spPr>
          <a:xfrm>
            <a:off x="5292299" y="4376284"/>
            <a:ext cx="3255351" cy="1249264"/>
          </a:xfrm>
          <a:prstGeom prst="roundRect">
            <a:avLst/>
          </a:prstGeom>
          <a:noFill/>
          <a:ln w="28575">
            <a:solidFill>
              <a:srgbClr val="1E50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3E4C9698-9FAC-8F4F-A784-DDCEBEEC6D87}"/>
              </a:ext>
            </a:extLst>
          </p:cNvPr>
          <p:cNvSpPr/>
          <p:nvPr/>
        </p:nvSpPr>
        <p:spPr>
          <a:xfrm>
            <a:off x="5292300" y="1216628"/>
            <a:ext cx="3255351" cy="1458620"/>
          </a:xfrm>
          <a:prstGeom prst="roundRect">
            <a:avLst/>
          </a:prstGeom>
          <a:noFill/>
          <a:ln w="28575">
            <a:solidFill>
              <a:srgbClr val="1E50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DA80CB94-D853-604C-987C-9481DC147FD3}"/>
              </a:ext>
            </a:extLst>
          </p:cNvPr>
          <p:cNvSpPr/>
          <p:nvPr/>
        </p:nvSpPr>
        <p:spPr>
          <a:xfrm>
            <a:off x="6245100" y="3263677"/>
            <a:ext cx="238163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does ‘something inviting’ mean?</a:t>
            </a:r>
          </a:p>
        </p:txBody>
      </p:sp>
      <p:grpSp>
        <p:nvGrpSpPr>
          <p:cNvPr id="38" name="Q2">
            <a:extLst>
              <a:ext uri="{FF2B5EF4-FFF2-40B4-BE49-F238E27FC236}">
                <a16:creationId xmlns:a16="http://schemas.microsoft.com/office/drawing/2014/main" id="{3CCF4265-775B-384E-96B9-1BD5120055AC}"/>
              </a:ext>
            </a:extLst>
          </p:cNvPr>
          <p:cNvGrpSpPr/>
          <p:nvPr/>
        </p:nvGrpSpPr>
        <p:grpSpPr>
          <a:xfrm>
            <a:off x="5418771" y="3216867"/>
            <a:ext cx="763130" cy="763130"/>
            <a:chOff x="4060519" y="2969496"/>
            <a:chExt cx="959708" cy="959708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EBC75AF1-4E61-1C47-9362-4D6CF15898DF}"/>
                </a:ext>
              </a:extLst>
            </p:cNvPr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D855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D3E7F5C1-33E6-FF46-B4A2-B34D25FD7F5F}"/>
                </a:ext>
              </a:extLst>
            </p:cNvPr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1E50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D30A7A4B-BDC0-F54D-9A0E-4954D31CEEA5}"/>
              </a:ext>
            </a:extLst>
          </p:cNvPr>
          <p:cNvSpPr/>
          <p:nvPr/>
        </p:nvSpPr>
        <p:spPr>
          <a:xfrm>
            <a:off x="5292299" y="2947636"/>
            <a:ext cx="3281110" cy="1158366"/>
          </a:xfrm>
          <a:prstGeom prst="roundRect">
            <a:avLst/>
          </a:prstGeom>
          <a:noFill/>
          <a:ln w="28575">
            <a:solidFill>
              <a:srgbClr val="1E50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0823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35" grpId="0" animBg="1"/>
      <p:bldP spid="36" grpId="0" animBg="1"/>
      <p:bldP spid="37" grpId="0"/>
      <p:bldP spid="4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5595176" y="5305658"/>
            <a:ext cx="27925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Who do you think might live here?</a:t>
            </a:r>
          </a:p>
        </p:txBody>
      </p:sp>
      <p:grpSp>
        <p:nvGrpSpPr>
          <p:cNvPr id="27" name="Q2"/>
          <p:cNvGrpSpPr/>
          <p:nvPr/>
        </p:nvGrpSpPr>
        <p:grpSpPr>
          <a:xfrm>
            <a:off x="4705530" y="5201093"/>
            <a:ext cx="763130" cy="763130"/>
            <a:chOff x="4060519" y="2969496"/>
            <a:chExt cx="959708" cy="959708"/>
          </a:xfrm>
        </p:grpSpPr>
        <p:sp>
          <p:nvSpPr>
            <p:cNvPr id="28" name="Oval 27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D855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9" name="Oval 28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1E50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0" name="Rounded Rectangle 29"/>
          <p:cNvSpPr/>
          <p:nvPr/>
        </p:nvSpPr>
        <p:spPr>
          <a:xfrm>
            <a:off x="4579014" y="5014968"/>
            <a:ext cx="3808672" cy="1293757"/>
          </a:xfrm>
          <a:prstGeom prst="roundRect">
            <a:avLst>
              <a:gd name="adj" fmla="val 10708"/>
            </a:avLst>
          </a:prstGeom>
          <a:noFill/>
          <a:ln w="28575">
            <a:solidFill>
              <a:srgbClr val="1E50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1766224" y="5444158"/>
            <a:ext cx="267716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Where is this story set?</a:t>
            </a:r>
            <a:endParaRPr lang="en-GB" spc="-20" dirty="0"/>
          </a:p>
        </p:txBody>
      </p:sp>
      <p:grpSp>
        <p:nvGrpSpPr>
          <p:cNvPr id="10" name="Q2"/>
          <p:cNvGrpSpPr/>
          <p:nvPr/>
        </p:nvGrpSpPr>
        <p:grpSpPr>
          <a:xfrm>
            <a:off x="882166" y="5201093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D855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1E50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3" name="Rounded Rectangle 12"/>
          <p:cNvSpPr/>
          <p:nvPr/>
        </p:nvSpPr>
        <p:spPr>
          <a:xfrm>
            <a:off x="755651" y="5014968"/>
            <a:ext cx="3735874" cy="1293757"/>
          </a:xfrm>
          <a:prstGeom prst="roundRect">
            <a:avLst>
              <a:gd name="adj" fmla="val 10708"/>
            </a:avLst>
          </a:prstGeom>
          <a:noFill/>
          <a:ln w="28575">
            <a:solidFill>
              <a:srgbClr val="1E50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9CEEB8F-67FA-EB46-A254-C0128496029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59" y="766879"/>
            <a:ext cx="7625880" cy="3812940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569840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26" grpId="0"/>
      <p:bldP spid="30" grpId="0" animBg="1"/>
      <p:bldP spid="9" grpId="0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766224" y="5363415"/>
            <a:ext cx="267716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Who is first to spot a </a:t>
            </a:r>
          </a:p>
          <a:p>
            <a:r>
              <a:rPr lang="en-GB" dirty="0"/>
              <a:t>light on at the house?</a:t>
            </a:r>
          </a:p>
        </p:txBody>
      </p:sp>
      <p:grpSp>
        <p:nvGrpSpPr>
          <p:cNvPr id="10" name="Q2"/>
          <p:cNvGrpSpPr/>
          <p:nvPr/>
        </p:nvGrpSpPr>
        <p:grpSpPr>
          <a:xfrm>
            <a:off x="882166" y="5201093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D855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1E50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3" name="Rounded Rectangle 12"/>
          <p:cNvSpPr/>
          <p:nvPr/>
        </p:nvSpPr>
        <p:spPr>
          <a:xfrm>
            <a:off x="755651" y="5014968"/>
            <a:ext cx="3735874" cy="1293757"/>
          </a:xfrm>
          <a:prstGeom prst="roundRect">
            <a:avLst>
              <a:gd name="adj" fmla="val 10708"/>
            </a:avLst>
          </a:prstGeom>
          <a:noFill/>
          <a:ln w="28575">
            <a:solidFill>
              <a:srgbClr val="1E50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9CEEB8F-67FA-EB46-A254-C0128496029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59" y="766879"/>
            <a:ext cx="7625880" cy="3812940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15519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9" grpId="0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766224" y="5425065"/>
            <a:ext cx="582329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Which </a:t>
            </a:r>
            <a:r>
              <a:rPr lang="en-GB" dirty="0" smtClean="0"/>
              <a:t>word</a:t>
            </a:r>
            <a:r>
              <a:rPr lang="en-GB" dirty="0" smtClean="0"/>
              <a:t> </a:t>
            </a:r>
            <a:r>
              <a:rPr lang="en-GB" dirty="0"/>
              <a:t>is used here to describe the twigs?</a:t>
            </a:r>
          </a:p>
          <a:p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grpSp>
        <p:nvGrpSpPr>
          <p:cNvPr id="10" name="Q2"/>
          <p:cNvGrpSpPr/>
          <p:nvPr/>
        </p:nvGrpSpPr>
        <p:grpSpPr>
          <a:xfrm>
            <a:off x="882166" y="5201093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D855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1E50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3" name="Rounded Rectangle 12"/>
          <p:cNvSpPr/>
          <p:nvPr/>
        </p:nvSpPr>
        <p:spPr>
          <a:xfrm>
            <a:off x="755650" y="5019040"/>
            <a:ext cx="7625879" cy="1072081"/>
          </a:xfrm>
          <a:prstGeom prst="roundRect">
            <a:avLst>
              <a:gd name="adj" fmla="val 10708"/>
            </a:avLst>
          </a:prstGeom>
          <a:noFill/>
          <a:ln w="28575">
            <a:solidFill>
              <a:srgbClr val="1E50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9CEEB8F-67FA-EB46-A254-C0128496029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59" y="766879"/>
            <a:ext cx="7625880" cy="3812940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1044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9" grpId="0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771812" y="5290604"/>
            <a:ext cx="5823296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 smtClean="0"/>
              <a:t>How many lights were shining?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grpSp>
        <p:nvGrpSpPr>
          <p:cNvPr id="10" name="Q2"/>
          <p:cNvGrpSpPr/>
          <p:nvPr/>
        </p:nvGrpSpPr>
        <p:grpSpPr>
          <a:xfrm>
            <a:off x="882166" y="5201093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D855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1E50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3" name="Rounded Rectangle 12"/>
          <p:cNvSpPr/>
          <p:nvPr/>
        </p:nvSpPr>
        <p:spPr>
          <a:xfrm>
            <a:off x="755650" y="5019040"/>
            <a:ext cx="7625879" cy="1072081"/>
          </a:xfrm>
          <a:prstGeom prst="roundRect">
            <a:avLst>
              <a:gd name="adj" fmla="val 10708"/>
            </a:avLst>
          </a:prstGeom>
          <a:noFill/>
          <a:ln w="28575">
            <a:solidFill>
              <a:srgbClr val="1E50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9CEEB8F-67FA-EB46-A254-C0128496029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59" y="766879"/>
            <a:ext cx="7625880" cy="3812940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812812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9" grpId="0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101764" y="5363415"/>
            <a:ext cx="5823296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Can you spot </a:t>
            </a:r>
            <a:r>
              <a:rPr lang="en-GB" dirty="0" smtClean="0"/>
              <a:t>any describing words?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grpSp>
        <p:nvGrpSpPr>
          <p:cNvPr id="10" name="Q2"/>
          <p:cNvGrpSpPr/>
          <p:nvPr/>
        </p:nvGrpSpPr>
        <p:grpSpPr>
          <a:xfrm>
            <a:off x="882166" y="5201093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D855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1E50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3" name="Rounded Rectangle 12"/>
          <p:cNvSpPr/>
          <p:nvPr/>
        </p:nvSpPr>
        <p:spPr>
          <a:xfrm>
            <a:off x="755650" y="5019040"/>
            <a:ext cx="7625879" cy="1072081"/>
          </a:xfrm>
          <a:prstGeom prst="roundRect">
            <a:avLst>
              <a:gd name="adj" fmla="val 10708"/>
            </a:avLst>
          </a:prstGeom>
          <a:noFill/>
          <a:ln w="28575">
            <a:solidFill>
              <a:srgbClr val="1E50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9CEEB8F-67FA-EB46-A254-C0128496029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59" y="766879"/>
            <a:ext cx="7625880" cy="3812940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78879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9" grpId="0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771812" y="5305659"/>
            <a:ext cx="644321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 author describes the snowflakes as ‘lacy’. Why do you think they have used this word?</a:t>
            </a:r>
          </a:p>
        </p:txBody>
      </p:sp>
      <p:grpSp>
        <p:nvGrpSpPr>
          <p:cNvPr id="10" name="Q2"/>
          <p:cNvGrpSpPr/>
          <p:nvPr/>
        </p:nvGrpSpPr>
        <p:grpSpPr>
          <a:xfrm>
            <a:off x="882166" y="5201093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D855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1E50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3" name="Rounded Rectangle 12"/>
          <p:cNvSpPr/>
          <p:nvPr/>
        </p:nvSpPr>
        <p:spPr>
          <a:xfrm>
            <a:off x="755650" y="5019040"/>
            <a:ext cx="7625879" cy="1072081"/>
          </a:xfrm>
          <a:prstGeom prst="roundRect">
            <a:avLst>
              <a:gd name="adj" fmla="val 10708"/>
            </a:avLst>
          </a:prstGeom>
          <a:noFill/>
          <a:ln w="28575">
            <a:solidFill>
              <a:srgbClr val="1E50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9CEEB8F-67FA-EB46-A254-C0128496029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59" y="766879"/>
            <a:ext cx="7625880" cy="3812940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55400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9" grpId="0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771812" y="5305659"/>
            <a:ext cx="644321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 smtClean="0"/>
              <a:t>What do you think will happen next?</a:t>
            </a:r>
            <a:endParaRPr lang="en-GB" dirty="0"/>
          </a:p>
        </p:txBody>
      </p:sp>
      <p:grpSp>
        <p:nvGrpSpPr>
          <p:cNvPr id="10" name="Q2"/>
          <p:cNvGrpSpPr/>
          <p:nvPr/>
        </p:nvGrpSpPr>
        <p:grpSpPr>
          <a:xfrm>
            <a:off x="882166" y="5201093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D855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1E50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3" name="Rounded Rectangle 12"/>
          <p:cNvSpPr/>
          <p:nvPr/>
        </p:nvSpPr>
        <p:spPr>
          <a:xfrm>
            <a:off x="755650" y="5019040"/>
            <a:ext cx="7625879" cy="1072081"/>
          </a:xfrm>
          <a:prstGeom prst="roundRect">
            <a:avLst>
              <a:gd name="adj" fmla="val 10708"/>
            </a:avLst>
          </a:prstGeom>
          <a:noFill/>
          <a:ln w="28575">
            <a:solidFill>
              <a:srgbClr val="1E50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9CEEB8F-67FA-EB46-A254-C0128496029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59" y="766879"/>
            <a:ext cx="7625880" cy="3812940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98593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9" grpId="0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791806" y="5416580"/>
            <a:ext cx="644321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does ‘foraging’ mean?</a:t>
            </a:r>
          </a:p>
        </p:txBody>
      </p:sp>
      <p:grpSp>
        <p:nvGrpSpPr>
          <p:cNvPr id="10" name="Q2"/>
          <p:cNvGrpSpPr/>
          <p:nvPr/>
        </p:nvGrpSpPr>
        <p:grpSpPr>
          <a:xfrm>
            <a:off x="882166" y="5201093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D855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1E50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3" name="Rounded Rectangle 12"/>
          <p:cNvSpPr/>
          <p:nvPr/>
        </p:nvSpPr>
        <p:spPr>
          <a:xfrm>
            <a:off x="755650" y="5019040"/>
            <a:ext cx="7625879" cy="1072081"/>
          </a:xfrm>
          <a:prstGeom prst="roundRect">
            <a:avLst>
              <a:gd name="adj" fmla="val 10708"/>
            </a:avLst>
          </a:prstGeom>
          <a:noFill/>
          <a:ln w="28575">
            <a:solidFill>
              <a:srgbClr val="1E50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9CEEB8F-67FA-EB46-A254-C0128496029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59" y="766879"/>
            <a:ext cx="7625880" cy="3812940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74273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9" grpId="0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5595176" y="5225033"/>
            <a:ext cx="2792511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animal do you</a:t>
            </a:r>
          </a:p>
          <a:p>
            <a:r>
              <a:rPr lang="en-GB" dirty="0"/>
              <a:t>think could be next to </a:t>
            </a:r>
          </a:p>
          <a:p>
            <a:r>
              <a:rPr lang="en-GB" dirty="0"/>
              <a:t>join the others?</a:t>
            </a:r>
          </a:p>
        </p:txBody>
      </p:sp>
      <p:grpSp>
        <p:nvGrpSpPr>
          <p:cNvPr id="27" name="Q2"/>
          <p:cNvGrpSpPr/>
          <p:nvPr/>
        </p:nvGrpSpPr>
        <p:grpSpPr>
          <a:xfrm>
            <a:off x="4705530" y="5201093"/>
            <a:ext cx="763130" cy="763130"/>
            <a:chOff x="4060519" y="2969496"/>
            <a:chExt cx="959708" cy="959708"/>
          </a:xfrm>
        </p:grpSpPr>
        <p:sp>
          <p:nvSpPr>
            <p:cNvPr id="28" name="Oval 27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D855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9" name="Oval 28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1E50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0" name="Rounded Rectangle 29"/>
          <p:cNvSpPr/>
          <p:nvPr/>
        </p:nvSpPr>
        <p:spPr>
          <a:xfrm>
            <a:off x="4579014" y="5014968"/>
            <a:ext cx="3808672" cy="1293757"/>
          </a:xfrm>
          <a:prstGeom prst="roundRect">
            <a:avLst>
              <a:gd name="adj" fmla="val 10708"/>
            </a:avLst>
          </a:prstGeom>
          <a:noFill/>
          <a:ln w="28575">
            <a:solidFill>
              <a:srgbClr val="1E50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1729826" y="5337620"/>
            <a:ext cx="2677169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Why is the glow shining more brightly each time?</a:t>
            </a:r>
            <a:br>
              <a:rPr lang="en-GB" dirty="0"/>
            </a:br>
            <a:endParaRPr lang="en-GB" dirty="0"/>
          </a:p>
        </p:txBody>
      </p:sp>
      <p:grpSp>
        <p:nvGrpSpPr>
          <p:cNvPr id="10" name="Q2"/>
          <p:cNvGrpSpPr/>
          <p:nvPr/>
        </p:nvGrpSpPr>
        <p:grpSpPr>
          <a:xfrm>
            <a:off x="882166" y="5201093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D855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1E50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3" name="Rounded Rectangle 12"/>
          <p:cNvSpPr/>
          <p:nvPr/>
        </p:nvSpPr>
        <p:spPr>
          <a:xfrm>
            <a:off x="755651" y="5014968"/>
            <a:ext cx="3735874" cy="1293757"/>
          </a:xfrm>
          <a:prstGeom prst="roundRect">
            <a:avLst>
              <a:gd name="adj" fmla="val 10708"/>
            </a:avLst>
          </a:prstGeom>
          <a:noFill/>
          <a:ln w="28575">
            <a:solidFill>
              <a:srgbClr val="1E50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9CEEB8F-67FA-EB46-A254-C0128496029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59" y="766879"/>
            <a:ext cx="7625880" cy="3812940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10014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26" grpId="0"/>
      <p:bldP spid="30" grpId="0" animBg="1"/>
      <p:bldP spid="9" grpId="0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729826" y="5257236"/>
            <a:ext cx="2677169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Does the cat live in the woods like the other animals do?</a:t>
            </a:r>
            <a:br>
              <a:rPr lang="en-GB" dirty="0"/>
            </a:br>
            <a:endParaRPr lang="en-GB" dirty="0"/>
          </a:p>
        </p:txBody>
      </p:sp>
      <p:grpSp>
        <p:nvGrpSpPr>
          <p:cNvPr id="10" name="Q2"/>
          <p:cNvGrpSpPr/>
          <p:nvPr/>
        </p:nvGrpSpPr>
        <p:grpSpPr>
          <a:xfrm>
            <a:off x="882166" y="5201093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D855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1E50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3" name="Rounded Rectangle 12"/>
          <p:cNvSpPr/>
          <p:nvPr/>
        </p:nvSpPr>
        <p:spPr>
          <a:xfrm>
            <a:off x="755651" y="5014968"/>
            <a:ext cx="3735874" cy="1293757"/>
          </a:xfrm>
          <a:prstGeom prst="roundRect">
            <a:avLst>
              <a:gd name="adj" fmla="val 10708"/>
            </a:avLst>
          </a:prstGeom>
          <a:noFill/>
          <a:ln w="28575">
            <a:solidFill>
              <a:srgbClr val="1E50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9CEEB8F-67FA-EB46-A254-C0128496029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59" y="766879"/>
            <a:ext cx="7625880" cy="3812940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39833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9" grpId="0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5603146" y="5028660"/>
            <a:ext cx="2919027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Do you think that the </a:t>
            </a:r>
          </a:p>
          <a:p>
            <a:r>
              <a:rPr lang="en-GB" dirty="0"/>
              <a:t>people who live here know that there are ten little animals asleep by their fire?</a:t>
            </a:r>
          </a:p>
        </p:txBody>
      </p:sp>
      <p:grpSp>
        <p:nvGrpSpPr>
          <p:cNvPr id="27" name="Q2"/>
          <p:cNvGrpSpPr/>
          <p:nvPr/>
        </p:nvGrpSpPr>
        <p:grpSpPr>
          <a:xfrm>
            <a:off x="4746170" y="5201093"/>
            <a:ext cx="763130" cy="763130"/>
            <a:chOff x="4060519" y="2969496"/>
            <a:chExt cx="959708" cy="959708"/>
          </a:xfrm>
        </p:grpSpPr>
        <p:sp>
          <p:nvSpPr>
            <p:cNvPr id="28" name="Oval 27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D855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9" name="Oval 28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1E50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0" name="Rounded Rectangle 29"/>
          <p:cNvSpPr/>
          <p:nvPr/>
        </p:nvSpPr>
        <p:spPr>
          <a:xfrm>
            <a:off x="4619654" y="4923730"/>
            <a:ext cx="3935066" cy="1384995"/>
          </a:xfrm>
          <a:prstGeom prst="roundRect">
            <a:avLst>
              <a:gd name="adj" fmla="val 10708"/>
            </a:avLst>
          </a:prstGeom>
          <a:noFill/>
          <a:ln w="28575">
            <a:solidFill>
              <a:srgbClr val="1E50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1551932" y="5433630"/>
            <a:ext cx="4051214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Where are the animals now?</a:t>
            </a:r>
            <a:br>
              <a:rPr lang="en-GB" dirty="0"/>
            </a:br>
            <a:endParaRPr lang="en-GB" dirty="0"/>
          </a:p>
        </p:txBody>
      </p:sp>
      <p:grpSp>
        <p:nvGrpSpPr>
          <p:cNvPr id="10" name="Q2"/>
          <p:cNvGrpSpPr/>
          <p:nvPr/>
        </p:nvGrpSpPr>
        <p:grpSpPr>
          <a:xfrm>
            <a:off x="709446" y="5201093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D855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1E50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3" name="Rounded Rectangle 12"/>
          <p:cNvSpPr/>
          <p:nvPr/>
        </p:nvSpPr>
        <p:spPr>
          <a:xfrm>
            <a:off x="582930" y="4923730"/>
            <a:ext cx="3935065" cy="1384995"/>
          </a:xfrm>
          <a:prstGeom prst="roundRect">
            <a:avLst>
              <a:gd name="adj" fmla="val 10708"/>
            </a:avLst>
          </a:prstGeom>
          <a:noFill/>
          <a:ln w="28575">
            <a:solidFill>
              <a:srgbClr val="1E50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9CEEB8F-67FA-EB46-A254-C0128496029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59" y="766879"/>
            <a:ext cx="7625880" cy="3812940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0779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26" grpId="0"/>
      <p:bldP spid="30" grpId="0" animBg="1"/>
      <p:bldP spid="9" grpId="0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841437" y="3381612"/>
            <a:ext cx="1253041" cy="396130"/>
          </a:xfrm>
          <a:prstGeom prst="roundRect">
            <a:avLst/>
          </a:prstGeom>
          <a:solidFill>
            <a:srgbClr val="D855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summer</a:t>
            </a:r>
          </a:p>
        </p:txBody>
      </p:sp>
      <p:sp>
        <p:nvSpPr>
          <p:cNvPr id="32" name="Rectangle 31"/>
          <p:cNvSpPr/>
          <p:nvPr/>
        </p:nvSpPr>
        <p:spPr>
          <a:xfrm>
            <a:off x="2468092" y="967627"/>
            <a:ext cx="572644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In the story, which season is it 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1381078" y="608418"/>
            <a:ext cx="6565718" cy="995419"/>
          </a:xfrm>
          <a:prstGeom prst="roundRect">
            <a:avLst/>
          </a:prstGeom>
          <a:noFill/>
          <a:ln w="28575">
            <a:solidFill>
              <a:srgbClr val="1E50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0" name="Q1"/>
          <p:cNvGrpSpPr/>
          <p:nvPr/>
        </p:nvGrpSpPr>
        <p:grpSpPr>
          <a:xfrm>
            <a:off x="1543020" y="715947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D85579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1E50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B2D73B4E-EACB-B940-8C66-522BABA54110}"/>
              </a:ext>
            </a:extLst>
          </p:cNvPr>
          <p:cNvSpPr/>
          <p:nvPr/>
        </p:nvSpPr>
        <p:spPr>
          <a:xfrm>
            <a:off x="2058656" y="5733842"/>
            <a:ext cx="1243909" cy="386994"/>
          </a:xfrm>
          <a:prstGeom prst="roundRect">
            <a:avLst/>
          </a:prstGeom>
          <a:solidFill>
            <a:srgbClr val="D855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autumn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0BEC0067-AC3F-0540-8616-52E870FA4606}"/>
              </a:ext>
            </a:extLst>
          </p:cNvPr>
          <p:cNvSpPr/>
          <p:nvPr/>
        </p:nvSpPr>
        <p:spPr>
          <a:xfrm>
            <a:off x="2049524" y="3378363"/>
            <a:ext cx="1253041" cy="399379"/>
          </a:xfrm>
          <a:prstGeom prst="roundRect">
            <a:avLst/>
          </a:prstGeom>
          <a:solidFill>
            <a:srgbClr val="D855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spring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6FFCEFD1-DB94-E14C-B2A5-335F7C82B7BD}"/>
              </a:ext>
            </a:extLst>
          </p:cNvPr>
          <p:cNvSpPr/>
          <p:nvPr/>
        </p:nvSpPr>
        <p:spPr>
          <a:xfrm>
            <a:off x="5841437" y="5733842"/>
            <a:ext cx="1243909" cy="386995"/>
          </a:xfrm>
          <a:prstGeom prst="roundRect">
            <a:avLst/>
          </a:prstGeom>
          <a:solidFill>
            <a:srgbClr val="D855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winter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F5BD7A2-1197-AD4F-A905-85ED05F8628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5300" y="4088601"/>
            <a:ext cx="2072623" cy="1464770"/>
          </a:xfrm>
          <a:prstGeom prst="round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6181DEF-E0C4-7E46-B9C2-03ABDB8DADE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1091" y="4088601"/>
            <a:ext cx="2072623" cy="1464770"/>
          </a:xfrm>
          <a:prstGeom prst="round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9F22E4C-B541-DB41-970C-4212566B1FF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4748" y="1758715"/>
            <a:ext cx="2072623" cy="1464770"/>
          </a:xfrm>
          <a:prstGeom prst="round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F8CE4BFF-A711-4645-8678-24E4ECF1F0B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5301" y="1758715"/>
            <a:ext cx="2072623" cy="1464770"/>
          </a:xfrm>
          <a:prstGeom prst="round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DE0C2330-01AC-F248-856B-425CE52705A2}"/>
              </a:ext>
            </a:extLst>
          </p:cNvPr>
          <p:cNvSpPr txBox="1"/>
          <p:nvPr/>
        </p:nvSpPr>
        <p:spPr>
          <a:xfrm>
            <a:off x="3092067" y="83728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CH" dirty="0"/>
          </a:p>
        </p:txBody>
      </p:sp>
    </p:spTree>
    <p:extLst>
      <p:ext uri="{BB962C8B-B14F-4D97-AF65-F5344CB8AC3E}">
        <p14:creationId xmlns:p14="http://schemas.microsoft.com/office/powerpoint/2010/main" val="3302835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" grpId="0" animBg="1"/>
      <p:bldP spid="32" grpId="0"/>
      <p:bldP spid="39" grpId="0" animBg="1"/>
      <p:bldP spid="15" grpId="0" animBg="1"/>
      <p:bldP spid="16" grpId="0" animBg="1"/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09109" y="1024100"/>
            <a:ext cx="5796096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How would you describe the setting ?</a:t>
            </a:r>
            <a:br>
              <a:rPr lang="en-GB" dirty="0"/>
            </a:br>
            <a:endParaRPr lang="en-GB" dirty="0"/>
          </a:p>
        </p:txBody>
      </p:sp>
      <p:grpSp>
        <p:nvGrpSpPr>
          <p:cNvPr id="11" name="Q1"/>
          <p:cNvGrpSpPr/>
          <p:nvPr/>
        </p:nvGrpSpPr>
        <p:grpSpPr>
          <a:xfrm>
            <a:off x="851145" y="773394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D855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1E50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56311" y="584200"/>
            <a:ext cx="7645878" cy="1143000"/>
          </a:xfrm>
          <a:prstGeom prst="roundRect">
            <a:avLst/>
          </a:prstGeom>
          <a:noFill/>
          <a:ln w="28575">
            <a:solidFill>
              <a:srgbClr val="1E50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35B5AD8-DAC0-E34D-B726-F9890EA555E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4644" y="2020960"/>
            <a:ext cx="7534712" cy="3812939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26206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09109" y="1024100"/>
            <a:ext cx="658374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Can you name all of the animals that we see in the story?</a:t>
            </a:r>
          </a:p>
          <a:p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grpSp>
        <p:nvGrpSpPr>
          <p:cNvPr id="11" name="Q1"/>
          <p:cNvGrpSpPr/>
          <p:nvPr/>
        </p:nvGrpSpPr>
        <p:grpSpPr>
          <a:xfrm>
            <a:off x="851145" y="773394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D855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1E50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56311" y="584200"/>
            <a:ext cx="7645878" cy="1143000"/>
          </a:xfrm>
          <a:prstGeom prst="roundRect">
            <a:avLst/>
          </a:prstGeom>
          <a:noFill/>
          <a:ln w="28575">
            <a:solidFill>
              <a:srgbClr val="1E50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282E482-8919-BF41-8360-6654CEC2851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18816" y="2020961"/>
            <a:ext cx="3866031" cy="3812939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45864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1" y="5463109"/>
            <a:ext cx="654237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Which do we meet last?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220044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D855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1E50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5104438"/>
            <a:ext cx="7645878" cy="1014383"/>
          </a:xfrm>
          <a:prstGeom prst="roundRect">
            <a:avLst/>
          </a:prstGeom>
          <a:noFill/>
          <a:ln w="28575">
            <a:solidFill>
              <a:srgbClr val="1E50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93E09C-635C-B545-89EE-0A5D8F8D9CA0}"/>
              </a:ext>
            </a:extLst>
          </p:cNvPr>
          <p:cNvSpPr/>
          <p:nvPr/>
        </p:nvSpPr>
        <p:spPr>
          <a:xfrm>
            <a:off x="1712911" y="1026215"/>
            <a:ext cx="583657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Which of these animals do we meet first?</a:t>
            </a:r>
          </a:p>
        </p:txBody>
      </p:sp>
      <p:grpSp>
        <p:nvGrpSpPr>
          <p:cNvPr id="15" name="Q1">
            <a:extLst>
              <a:ext uri="{FF2B5EF4-FFF2-40B4-BE49-F238E27FC236}">
                <a16:creationId xmlns:a16="http://schemas.microsoft.com/office/drawing/2014/main" id="{BF062A19-EDEE-A04A-B653-53E9A1D8D8EF}"/>
              </a:ext>
            </a:extLst>
          </p:cNvPr>
          <p:cNvGrpSpPr/>
          <p:nvPr/>
        </p:nvGrpSpPr>
        <p:grpSpPr>
          <a:xfrm>
            <a:off x="831387" y="773394"/>
            <a:ext cx="763130" cy="763130"/>
            <a:chOff x="4060519" y="2969496"/>
            <a:chExt cx="959708" cy="959708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EFBF4AE0-4BA7-1D4F-A244-0B020DD9CF49}"/>
                </a:ext>
              </a:extLst>
            </p:cNvPr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D855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64C17023-51AD-3140-8E15-C40802DF2799}"/>
                </a:ext>
              </a:extLst>
            </p:cNvPr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1E50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BB6FE9AA-12D9-E94A-B335-3B82FFCBC42E}"/>
              </a:ext>
            </a:extLst>
          </p:cNvPr>
          <p:cNvSpPr/>
          <p:nvPr/>
        </p:nvSpPr>
        <p:spPr>
          <a:xfrm>
            <a:off x="736553" y="671332"/>
            <a:ext cx="7645878" cy="986766"/>
          </a:xfrm>
          <a:prstGeom prst="roundRect">
            <a:avLst/>
          </a:prstGeom>
          <a:noFill/>
          <a:ln w="28575">
            <a:solidFill>
              <a:srgbClr val="1E50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70480991-1318-824A-9104-65098F10DEC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40910" y="2536180"/>
            <a:ext cx="1765520" cy="1606547"/>
          </a:xfrm>
          <a:prstGeom prst="roundRect">
            <a:avLst/>
          </a:prstGeom>
          <a:ln w="9525">
            <a:noFill/>
          </a:ln>
          <a:effectLst/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40AFD72-FF80-7E44-BD48-AE69EB5E0FB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3371" y="2550539"/>
            <a:ext cx="1765520" cy="1606547"/>
          </a:xfrm>
          <a:prstGeom prst="roundRect">
            <a:avLst/>
          </a:prstGeom>
          <a:ln w="9525">
            <a:noFill/>
          </a:ln>
          <a:effectLst/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F56EADB-6D00-C04B-A81C-799E387D632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02379" y="2550539"/>
            <a:ext cx="1668973" cy="1606547"/>
          </a:xfrm>
          <a:prstGeom prst="roundRect">
            <a:avLst/>
          </a:prstGeom>
          <a:ln w="9525">
            <a:noFill/>
          </a:ln>
          <a:effectLst/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F6C9564-CD9D-3E46-AA0D-A538DF9E5A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1387" y="2591091"/>
            <a:ext cx="1668973" cy="1606547"/>
          </a:xfrm>
          <a:prstGeom prst="roundRect">
            <a:avLst/>
          </a:prstGeom>
          <a:ln w="9525"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641080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  <p:bldP spid="9" grpId="0"/>
      <p:bldP spid="1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09109" y="1023166"/>
            <a:ext cx="6583746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How do you think the animals get inside the house?</a:t>
            </a:r>
            <a:br>
              <a:rPr lang="en-GB" dirty="0"/>
            </a:br>
            <a:endParaRPr lang="en-GB" dirty="0"/>
          </a:p>
        </p:txBody>
      </p:sp>
      <p:grpSp>
        <p:nvGrpSpPr>
          <p:cNvPr id="11" name="Q1"/>
          <p:cNvGrpSpPr/>
          <p:nvPr/>
        </p:nvGrpSpPr>
        <p:grpSpPr>
          <a:xfrm>
            <a:off x="851145" y="773394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D855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1E50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56311" y="584200"/>
            <a:ext cx="7645878" cy="1143000"/>
          </a:xfrm>
          <a:prstGeom prst="roundRect">
            <a:avLst/>
          </a:prstGeom>
          <a:noFill/>
          <a:ln w="28575">
            <a:solidFill>
              <a:srgbClr val="1E50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8FCE14A-5F53-6A47-9B0C-EDA9DC3216F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68461" y="2016130"/>
            <a:ext cx="3807078" cy="3880589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54350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09109" y="1023166"/>
            <a:ext cx="658374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do you think might happen in the morning?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51145" y="773394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D855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1E50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56311" y="584200"/>
            <a:ext cx="7645878" cy="1143000"/>
          </a:xfrm>
          <a:prstGeom prst="roundRect">
            <a:avLst/>
          </a:prstGeom>
          <a:noFill/>
          <a:ln w="28575">
            <a:solidFill>
              <a:srgbClr val="1E50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B06DE21-CC96-6842-AD49-049056A83C7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18816" y="2020961"/>
            <a:ext cx="3866031" cy="3812939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50458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96248" y="1305106"/>
            <a:ext cx="2239052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Did you enjoy this story?</a:t>
            </a:r>
          </a:p>
          <a:p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6312801" y="2875002"/>
            <a:ext cx="2182395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When do you think would be the best time to read this story?</a:t>
            </a:r>
          </a:p>
        </p:txBody>
      </p:sp>
      <p:grpSp>
        <p:nvGrpSpPr>
          <p:cNvPr id="16" name="Q1"/>
          <p:cNvGrpSpPr/>
          <p:nvPr/>
        </p:nvGrpSpPr>
        <p:grpSpPr>
          <a:xfrm>
            <a:off x="5391474" y="1161471"/>
            <a:ext cx="763130" cy="763130"/>
            <a:chOff x="4060519" y="2969496"/>
            <a:chExt cx="959708" cy="959708"/>
          </a:xfrm>
        </p:grpSpPr>
        <p:sp>
          <p:nvSpPr>
            <p:cNvPr id="17" name="Oval 16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D855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8" name="Oval 17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1E50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9" name="Q2"/>
          <p:cNvGrpSpPr/>
          <p:nvPr/>
        </p:nvGrpSpPr>
        <p:grpSpPr>
          <a:xfrm>
            <a:off x="5423156" y="2995717"/>
            <a:ext cx="763130" cy="763130"/>
            <a:chOff x="4060519" y="2969496"/>
            <a:chExt cx="959708" cy="959708"/>
          </a:xfrm>
        </p:grpSpPr>
        <p:sp>
          <p:nvSpPr>
            <p:cNvPr id="20" name="Oval 19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D855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1" name="Oval 20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1E50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1" name="Rounded Rectangle 30"/>
          <p:cNvSpPr/>
          <p:nvPr/>
        </p:nvSpPr>
        <p:spPr>
          <a:xfrm>
            <a:off x="5296640" y="2691246"/>
            <a:ext cx="3198556" cy="1458588"/>
          </a:xfrm>
          <a:prstGeom prst="roundRect">
            <a:avLst/>
          </a:prstGeom>
          <a:noFill/>
          <a:ln w="28575">
            <a:solidFill>
              <a:srgbClr val="1E50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Rounded Rectangle 31"/>
          <p:cNvSpPr/>
          <p:nvPr/>
        </p:nvSpPr>
        <p:spPr>
          <a:xfrm>
            <a:off x="5296640" y="971052"/>
            <a:ext cx="3191850" cy="1329371"/>
          </a:xfrm>
          <a:prstGeom prst="roundRect">
            <a:avLst/>
          </a:prstGeom>
          <a:noFill/>
          <a:ln w="28575">
            <a:solidFill>
              <a:srgbClr val="1E50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1263456"/>
            <a:ext cx="4331088" cy="43310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DAA880F6-48BB-DA42-B98C-ABF265B47DB1}"/>
              </a:ext>
            </a:extLst>
          </p:cNvPr>
          <p:cNvSpPr/>
          <p:nvPr/>
        </p:nvSpPr>
        <p:spPr>
          <a:xfrm>
            <a:off x="6312801" y="4715953"/>
            <a:ext cx="2079887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Would you recommend this book to a friend? Why?</a:t>
            </a:r>
          </a:p>
        </p:txBody>
      </p:sp>
      <p:grpSp>
        <p:nvGrpSpPr>
          <p:cNvPr id="14" name="Q2">
            <a:extLst>
              <a:ext uri="{FF2B5EF4-FFF2-40B4-BE49-F238E27FC236}">
                <a16:creationId xmlns:a16="http://schemas.microsoft.com/office/drawing/2014/main" id="{446D096A-A33C-DB44-850A-78AD94DEF989}"/>
              </a:ext>
            </a:extLst>
          </p:cNvPr>
          <p:cNvGrpSpPr/>
          <p:nvPr/>
        </p:nvGrpSpPr>
        <p:grpSpPr>
          <a:xfrm>
            <a:off x="5423156" y="4845128"/>
            <a:ext cx="763130" cy="763130"/>
            <a:chOff x="4060519" y="2969496"/>
            <a:chExt cx="959708" cy="959708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964368DC-89A8-9045-A6BB-CF8043F27709}"/>
                </a:ext>
              </a:extLst>
            </p:cNvPr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D855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68C61CD3-96CE-F048-8F09-CF635AA78C01}"/>
                </a:ext>
              </a:extLst>
            </p:cNvPr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1E50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B24FA978-6C0C-9240-9117-523AD2D74824}"/>
              </a:ext>
            </a:extLst>
          </p:cNvPr>
          <p:cNvSpPr/>
          <p:nvPr/>
        </p:nvSpPr>
        <p:spPr>
          <a:xfrm>
            <a:off x="5296640" y="4540657"/>
            <a:ext cx="3198556" cy="1458588"/>
          </a:xfrm>
          <a:prstGeom prst="roundRect">
            <a:avLst/>
          </a:prstGeom>
          <a:noFill/>
          <a:ln w="28575">
            <a:solidFill>
              <a:srgbClr val="1E50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4663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5" grpId="0"/>
      <p:bldP spid="26" grpId="0"/>
      <p:bldP spid="31" grpId="0" animBg="1"/>
      <p:bldP spid="32" grpId="0" animBg="1"/>
      <p:bldP spid="13" grpId="0"/>
      <p:bldP spid="2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3916392" y="3088256"/>
            <a:ext cx="1268083" cy="7073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20127</TotalTime>
  <Words>393</Words>
  <Application>Microsoft Office PowerPoint</Application>
  <PresentationFormat>On-screen Show (4:3)</PresentationFormat>
  <Paragraphs>78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E McGregor</cp:lastModifiedBy>
  <cp:revision>265</cp:revision>
  <dcterms:created xsi:type="dcterms:W3CDTF">2019-10-29T15:21:24Z</dcterms:created>
  <dcterms:modified xsi:type="dcterms:W3CDTF">2021-01-04T11:32:01Z</dcterms:modified>
</cp:coreProperties>
</file>