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60" r:id="rId3"/>
    <p:sldId id="262" r:id="rId4"/>
    <p:sldId id="268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2">
          <p15:clr>
            <a:srgbClr val="A4A3A4"/>
          </p15:clr>
        </p15:guide>
        <p15:guide id="2" orient="horz" pos="2614">
          <p15:clr>
            <a:srgbClr val="A4A3A4"/>
          </p15:clr>
        </p15:guide>
        <p15:guide id="3" orient="horz" pos="1706">
          <p15:clr>
            <a:srgbClr val="A4A3A4"/>
          </p15:clr>
        </p15:guide>
        <p15:guide id="4" orient="horz" pos="2160">
          <p15:clr>
            <a:srgbClr val="A4A3A4"/>
          </p15:clr>
        </p15:guide>
        <p15:guide id="5" orient="horz" pos="3624">
          <p15:clr>
            <a:srgbClr val="A4A3A4"/>
          </p15:clr>
        </p15:guide>
        <p15:guide id="6" pos="2880">
          <p15:clr>
            <a:srgbClr val="A4A3A4"/>
          </p15:clr>
        </p15:guide>
        <p15:guide id="7" pos="1655">
          <p15:clr>
            <a:srgbClr val="A4A3A4"/>
          </p15:clr>
        </p15:guide>
        <p15:guide id="8" pos="2109">
          <p15:clr>
            <a:srgbClr val="A4A3A4"/>
          </p15:clr>
        </p15:guide>
        <p15:guide id="9" pos="47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70"/>
    <a:srgbClr val="F54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264" autoAdjust="0"/>
    <p:restoredTop sz="99684" autoAdjust="0"/>
  </p:normalViewPr>
  <p:slideViewPr>
    <p:cSldViewPr>
      <p:cViewPr varScale="1">
        <p:scale>
          <a:sx n="65" d="100"/>
          <a:sy n="65" d="100"/>
        </p:scale>
        <p:origin x="1640" y="44"/>
      </p:cViewPr>
      <p:guideLst>
        <p:guide orient="horz" pos="3022"/>
        <p:guide orient="horz" pos="2614"/>
        <p:guide orient="horz" pos="1706"/>
        <p:guide orient="horz" pos="2160"/>
        <p:guide orient="horz" pos="3624"/>
        <p:guide pos="2880"/>
        <p:guide pos="1655"/>
        <p:guide pos="2109"/>
        <p:guide pos="47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967698FE-BA41-4A55-BC79-9BD3DB79399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E6E976-AAA6-4B5D-871C-2466F084781F}" type="slidenum">
              <a:rPr lang="en-GB"/>
              <a:pPr/>
              <a:t>1</a:t>
            </a:fld>
            <a:endParaRPr lang="en-GB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1DD881-439C-46B2-914F-26BEC684D9E7}" type="slidenum">
              <a:rPr lang="en-GB"/>
              <a:pPr/>
              <a:t>2</a:t>
            </a:fld>
            <a:endParaRPr lang="en-GB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5B68E3-B187-471A-B9A3-C3DDDD93686F}" type="slidenum">
              <a:rPr lang="en-GB"/>
              <a:pPr/>
              <a:t>3</a:t>
            </a:fld>
            <a:endParaRPr lang="en-GB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FB96B04-700E-4EAA-B229-0AFC29A10B8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0FBE88E-73EC-4989-909B-5E776F34751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21EB078-21F2-4CD4-8376-8FB03832031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8AC4-620C-4797-844D-5FE98353D88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7E06311-DEAA-48CE-A190-A1E7978119E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6D4CAFE-CF60-43E3-997D-96233849D9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409E833-7049-4D49-B8E5-BC30B5C6CA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3470900-D1AC-461E-B6C3-1756A79EE5F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6348529-36A3-47E6-90F6-62A88FA3966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06405-1B75-47D8-BA43-F0D37837BF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400CC8F-44F8-441A-B444-CA39A86AE31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14ED3A4-9750-4E6B-B67B-D284CCDBCB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auto">
          <a:xfrm>
            <a:off x="2016125" y="3919538"/>
            <a:ext cx="5099050" cy="2581275"/>
          </a:xfrm>
          <a:prstGeom prst="rect">
            <a:avLst/>
          </a:prstGeom>
          <a:solidFill>
            <a:srgbClr val="CF035C">
              <a:alpha val="21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46" name="Text Box 74"/>
          <p:cNvSpPr txBox="1">
            <a:spLocks noChangeArrowheads="1"/>
          </p:cNvSpPr>
          <p:nvPr/>
        </p:nvSpPr>
        <p:spPr bwMode="auto">
          <a:xfrm>
            <a:off x="2008188" y="3908425"/>
            <a:ext cx="5126037" cy="2616200"/>
          </a:xfrm>
          <a:prstGeom prst="rect">
            <a:avLst/>
          </a:prstGeom>
          <a:noFill/>
          <a:ln w="38100">
            <a:solidFill>
              <a:srgbClr val="CF035C"/>
            </a:solidFill>
            <a:miter lim="800000"/>
            <a:headEnd/>
            <a:tailEnd/>
          </a:ln>
          <a:effectLst/>
        </p:spPr>
        <p:txBody>
          <a:bodyPr wrap="none" lIns="198000" tIns="190800" rIns="198000" bIns="190800">
            <a:spAutoFit/>
          </a:bodyPr>
          <a:lstStyle/>
          <a:p>
            <a:r>
              <a:rPr lang="en-GB" sz="3600"/>
              <a:t>All English-speakers </a:t>
            </a:r>
          </a:p>
          <a:p>
            <a:r>
              <a:rPr lang="en-GB" sz="3600"/>
              <a:t>need to know how</a:t>
            </a:r>
          </a:p>
          <a:p>
            <a:r>
              <a:rPr lang="en-GB" sz="3600"/>
              <a:t>to write and speak </a:t>
            </a:r>
          </a:p>
          <a:p>
            <a:r>
              <a:rPr lang="en-GB" sz="3600">
                <a:solidFill>
                  <a:srgbClr val="CF035C"/>
                </a:solidFill>
              </a:rPr>
              <a:t>standard English.</a:t>
            </a:r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-242888" y="-476250"/>
            <a:ext cx="15703551" cy="7685088"/>
            <a:chOff x="-153" y="-300"/>
            <a:chExt cx="9892" cy="4841"/>
          </a:xfrm>
        </p:grpSpPr>
        <p:grpSp>
          <p:nvGrpSpPr>
            <p:cNvPr id="3076" name="Group 4"/>
            <p:cNvGrpSpPr>
              <a:grpSpLocks/>
            </p:cNvGrpSpPr>
            <p:nvPr/>
          </p:nvGrpSpPr>
          <p:grpSpPr bwMode="auto">
            <a:xfrm>
              <a:off x="527" y="-276"/>
              <a:ext cx="4816" cy="4817"/>
              <a:chOff x="527" y="-276"/>
              <a:chExt cx="4816" cy="4817"/>
            </a:xfrm>
          </p:grpSpPr>
          <p:sp>
            <p:nvSpPr>
              <p:cNvPr id="3077" name="Line 5"/>
              <p:cNvSpPr>
                <a:spLocks noChangeShapeType="1"/>
              </p:cNvSpPr>
              <p:nvPr/>
            </p:nvSpPr>
            <p:spPr bwMode="auto">
              <a:xfrm flipV="1">
                <a:off x="527" y="-135"/>
                <a:ext cx="4676" cy="4676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8" name="Rectangle 6"/>
              <p:cNvSpPr>
                <a:spLocks noChangeArrowheads="1"/>
              </p:cNvSpPr>
              <p:nvPr/>
            </p:nvSpPr>
            <p:spPr bwMode="auto">
              <a:xfrm>
                <a:off x="5062" y="-276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79" name="Group 7"/>
            <p:cNvGrpSpPr>
              <a:grpSpLocks/>
            </p:cNvGrpSpPr>
            <p:nvPr/>
          </p:nvGrpSpPr>
          <p:grpSpPr bwMode="auto">
            <a:xfrm>
              <a:off x="-153" y="-300"/>
              <a:ext cx="4431" cy="4433"/>
              <a:chOff x="-153" y="-300"/>
              <a:chExt cx="4431" cy="4433"/>
            </a:xfrm>
          </p:grpSpPr>
          <p:sp>
            <p:nvSpPr>
              <p:cNvPr id="3080" name="Rectangle 8"/>
              <p:cNvSpPr>
                <a:spLocks noChangeArrowheads="1"/>
              </p:cNvSpPr>
              <p:nvPr/>
            </p:nvSpPr>
            <p:spPr bwMode="auto">
              <a:xfrm>
                <a:off x="3997" y="-300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81" name="Line 9"/>
              <p:cNvSpPr>
                <a:spLocks noChangeShapeType="1"/>
              </p:cNvSpPr>
              <p:nvPr/>
            </p:nvSpPr>
            <p:spPr bwMode="auto">
              <a:xfrm flipV="1">
                <a:off x="-153" y="-158"/>
                <a:ext cx="4291" cy="4291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82" name="Group 10"/>
            <p:cNvGrpSpPr>
              <a:grpSpLocks/>
            </p:cNvGrpSpPr>
            <p:nvPr/>
          </p:nvGrpSpPr>
          <p:grpSpPr bwMode="auto">
            <a:xfrm>
              <a:off x="-153" y="-257"/>
              <a:ext cx="3315" cy="3317"/>
              <a:chOff x="-153" y="-257"/>
              <a:chExt cx="3315" cy="3317"/>
            </a:xfrm>
          </p:grpSpPr>
          <p:sp>
            <p:nvSpPr>
              <p:cNvPr id="3083" name="Rectangle 11"/>
              <p:cNvSpPr>
                <a:spLocks noChangeArrowheads="1"/>
              </p:cNvSpPr>
              <p:nvPr/>
            </p:nvSpPr>
            <p:spPr bwMode="auto">
              <a:xfrm>
                <a:off x="2881" y="-257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84" name="Line 12"/>
              <p:cNvSpPr>
                <a:spLocks noChangeShapeType="1"/>
              </p:cNvSpPr>
              <p:nvPr/>
            </p:nvSpPr>
            <p:spPr bwMode="auto">
              <a:xfrm flipV="1">
                <a:off x="-153" y="-115"/>
                <a:ext cx="3175" cy="3175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85" name="Group 13"/>
            <p:cNvGrpSpPr>
              <a:grpSpLocks/>
            </p:cNvGrpSpPr>
            <p:nvPr/>
          </p:nvGrpSpPr>
          <p:grpSpPr bwMode="auto">
            <a:xfrm>
              <a:off x="-153" y="-263"/>
              <a:ext cx="2293" cy="2295"/>
              <a:chOff x="-153" y="-263"/>
              <a:chExt cx="2293" cy="2295"/>
            </a:xfrm>
          </p:grpSpPr>
          <p:sp>
            <p:nvSpPr>
              <p:cNvPr id="3086" name="Rectangle 14"/>
              <p:cNvSpPr>
                <a:spLocks noChangeArrowheads="1"/>
              </p:cNvSpPr>
              <p:nvPr/>
            </p:nvSpPr>
            <p:spPr bwMode="auto">
              <a:xfrm>
                <a:off x="1859" y="-263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87" name="Line 15"/>
              <p:cNvSpPr>
                <a:spLocks noChangeShapeType="1"/>
              </p:cNvSpPr>
              <p:nvPr/>
            </p:nvSpPr>
            <p:spPr bwMode="auto">
              <a:xfrm flipV="1">
                <a:off x="-153" y="-121"/>
                <a:ext cx="2153" cy="2153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88" name="Group 16"/>
            <p:cNvGrpSpPr>
              <a:grpSpLocks/>
            </p:cNvGrpSpPr>
            <p:nvPr/>
          </p:nvGrpSpPr>
          <p:grpSpPr bwMode="auto">
            <a:xfrm>
              <a:off x="-153" y="-273"/>
              <a:ext cx="1245" cy="1245"/>
              <a:chOff x="-153" y="-273"/>
              <a:chExt cx="1245" cy="1245"/>
            </a:xfrm>
          </p:grpSpPr>
          <p:sp>
            <p:nvSpPr>
              <p:cNvPr id="3089" name="Rectangle 17"/>
              <p:cNvSpPr>
                <a:spLocks noChangeArrowheads="1"/>
              </p:cNvSpPr>
              <p:nvPr/>
            </p:nvSpPr>
            <p:spPr bwMode="auto">
              <a:xfrm>
                <a:off x="811" y="-273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90" name="Line 18"/>
              <p:cNvSpPr>
                <a:spLocks noChangeShapeType="1"/>
              </p:cNvSpPr>
              <p:nvPr/>
            </p:nvSpPr>
            <p:spPr bwMode="auto">
              <a:xfrm flipV="1">
                <a:off x="-153" y="-133"/>
                <a:ext cx="1105" cy="1105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091" name="Group 19"/>
            <p:cNvGrpSpPr>
              <a:grpSpLocks/>
            </p:cNvGrpSpPr>
            <p:nvPr/>
          </p:nvGrpSpPr>
          <p:grpSpPr bwMode="auto">
            <a:xfrm>
              <a:off x="3844" y="-261"/>
              <a:ext cx="4761" cy="4763"/>
              <a:chOff x="3844" y="-261"/>
              <a:chExt cx="4761" cy="4763"/>
            </a:xfrm>
          </p:grpSpPr>
          <p:sp>
            <p:nvSpPr>
              <p:cNvPr id="3092" name="Line 20"/>
              <p:cNvSpPr>
                <a:spLocks noChangeShapeType="1"/>
              </p:cNvSpPr>
              <p:nvPr/>
            </p:nvSpPr>
            <p:spPr bwMode="auto">
              <a:xfrm flipV="1">
                <a:off x="3844" y="-119"/>
                <a:ext cx="4621" cy="4621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93" name="Rectangle 21"/>
              <p:cNvSpPr>
                <a:spLocks noChangeArrowheads="1"/>
              </p:cNvSpPr>
              <p:nvPr/>
            </p:nvSpPr>
            <p:spPr bwMode="auto">
              <a:xfrm>
                <a:off x="8324" y="-261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94" name="Group 22"/>
            <p:cNvGrpSpPr>
              <a:grpSpLocks/>
            </p:cNvGrpSpPr>
            <p:nvPr/>
          </p:nvGrpSpPr>
          <p:grpSpPr bwMode="auto">
            <a:xfrm>
              <a:off x="4950" y="-273"/>
              <a:ext cx="4789" cy="4791"/>
              <a:chOff x="4950" y="-273"/>
              <a:chExt cx="4789" cy="4791"/>
            </a:xfrm>
          </p:grpSpPr>
          <p:sp>
            <p:nvSpPr>
              <p:cNvPr id="3095" name="Line 23"/>
              <p:cNvSpPr>
                <a:spLocks noChangeShapeType="1"/>
              </p:cNvSpPr>
              <p:nvPr/>
            </p:nvSpPr>
            <p:spPr bwMode="auto">
              <a:xfrm flipV="1">
                <a:off x="4950" y="-131"/>
                <a:ext cx="4649" cy="4649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96" name="Rectangle 24"/>
              <p:cNvSpPr>
                <a:spLocks noChangeArrowheads="1"/>
              </p:cNvSpPr>
              <p:nvPr/>
            </p:nvSpPr>
            <p:spPr bwMode="auto">
              <a:xfrm>
                <a:off x="9458" y="-273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097" name="Group 25"/>
            <p:cNvGrpSpPr>
              <a:grpSpLocks/>
            </p:cNvGrpSpPr>
            <p:nvPr/>
          </p:nvGrpSpPr>
          <p:grpSpPr bwMode="auto">
            <a:xfrm>
              <a:off x="2729" y="-286"/>
              <a:ext cx="4797" cy="4799"/>
              <a:chOff x="2729" y="-286"/>
              <a:chExt cx="4797" cy="4799"/>
            </a:xfrm>
          </p:grpSpPr>
          <p:sp>
            <p:nvSpPr>
              <p:cNvPr id="3098" name="Line 26"/>
              <p:cNvSpPr>
                <a:spLocks noChangeShapeType="1"/>
              </p:cNvSpPr>
              <p:nvPr/>
            </p:nvSpPr>
            <p:spPr bwMode="auto">
              <a:xfrm flipV="1">
                <a:off x="2729" y="-144"/>
                <a:ext cx="4657" cy="4657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99" name="Rectangle 27"/>
              <p:cNvSpPr>
                <a:spLocks noChangeArrowheads="1"/>
              </p:cNvSpPr>
              <p:nvPr/>
            </p:nvSpPr>
            <p:spPr bwMode="auto">
              <a:xfrm>
                <a:off x="7245" y="-286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00" name="Group 28"/>
            <p:cNvGrpSpPr>
              <a:grpSpLocks/>
            </p:cNvGrpSpPr>
            <p:nvPr/>
          </p:nvGrpSpPr>
          <p:grpSpPr bwMode="auto">
            <a:xfrm>
              <a:off x="1633" y="-273"/>
              <a:ext cx="4789" cy="4791"/>
              <a:chOff x="1633" y="-273"/>
              <a:chExt cx="4789" cy="4791"/>
            </a:xfrm>
          </p:grpSpPr>
          <p:sp>
            <p:nvSpPr>
              <p:cNvPr id="3101" name="Line 29"/>
              <p:cNvSpPr>
                <a:spLocks noChangeShapeType="1"/>
              </p:cNvSpPr>
              <p:nvPr/>
            </p:nvSpPr>
            <p:spPr bwMode="auto">
              <a:xfrm flipV="1">
                <a:off x="1633" y="-131"/>
                <a:ext cx="4649" cy="4649"/>
              </a:xfrm>
              <a:prstGeom prst="line">
                <a:avLst/>
              </a:prstGeom>
              <a:noFill/>
              <a:ln w="635000">
                <a:solidFill>
                  <a:srgbClr val="99007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2" name="Rectangle 30"/>
              <p:cNvSpPr>
                <a:spLocks noChangeArrowheads="1"/>
              </p:cNvSpPr>
              <p:nvPr/>
            </p:nvSpPr>
            <p:spPr bwMode="auto">
              <a:xfrm>
                <a:off x="6141" y="-273"/>
                <a:ext cx="281" cy="284"/>
              </a:xfrm>
              <a:prstGeom prst="rect">
                <a:avLst/>
              </a:prstGeom>
              <a:solidFill>
                <a:srgbClr val="99007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103" name="Group 31"/>
          <p:cNvGrpSpPr>
            <a:grpSpLocks/>
          </p:cNvGrpSpPr>
          <p:nvPr/>
        </p:nvGrpSpPr>
        <p:grpSpPr bwMode="auto">
          <a:xfrm>
            <a:off x="-6902450" y="-496888"/>
            <a:ext cx="16560800" cy="7826376"/>
            <a:chOff x="-4348" y="-313"/>
            <a:chExt cx="10432" cy="4930"/>
          </a:xfrm>
        </p:grpSpPr>
        <p:grpSp>
          <p:nvGrpSpPr>
            <p:cNvPr id="3104" name="Group 32"/>
            <p:cNvGrpSpPr>
              <a:grpSpLocks/>
            </p:cNvGrpSpPr>
            <p:nvPr/>
          </p:nvGrpSpPr>
          <p:grpSpPr bwMode="auto">
            <a:xfrm>
              <a:off x="5406" y="4020"/>
              <a:ext cx="594" cy="597"/>
              <a:chOff x="5406" y="4020"/>
              <a:chExt cx="594" cy="597"/>
            </a:xfrm>
          </p:grpSpPr>
          <p:sp>
            <p:nvSpPr>
              <p:cNvPr id="3105" name="Rectangle 33"/>
              <p:cNvSpPr>
                <a:spLocks noChangeArrowheads="1"/>
              </p:cNvSpPr>
              <p:nvPr/>
            </p:nvSpPr>
            <p:spPr bwMode="auto">
              <a:xfrm>
                <a:off x="5406" y="4333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06" name="Line 34"/>
              <p:cNvSpPr>
                <a:spLocks noChangeShapeType="1"/>
              </p:cNvSpPr>
              <p:nvPr/>
            </p:nvSpPr>
            <p:spPr bwMode="auto">
              <a:xfrm flipV="1">
                <a:off x="5545" y="4020"/>
                <a:ext cx="455" cy="455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107" name="Group 35"/>
            <p:cNvGrpSpPr>
              <a:grpSpLocks/>
            </p:cNvGrpSpPr>
            <p:nvPr/>
          </p:nvGrpSpPr>
          <p:grpSpPr bwMode="auto">
            <a:xfrm>
              <a:off x="4308" y="2970"/>
              <a:ext cx="1634" cy="1633"/>
              <a:chOff x="4308" y="2970"/>
              <a:chExt cx="1634" cy="1633"/>
            </a:xfrm>
          </p:grpSpPr>
          <p:sp>
            <p:nvSpPr>
              <p:cNvPr id="3108" name="Line 36"/>
              <p:cNvSpPr>
                <a:spLocks noChangeShapeType="1"/>
              </p:cNvSpPr>
              <p:nvPr/>
            </p:nvSpPr>
            <p:spPr bwMode="auto">
              <a:xfrm flipV="1">
                <a:off x="4449" y="2970"/>
                <a:ext cx="1493" cy="1493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09" name="Rectangle 37"/>
              <p:cNvSpPr>
                <a:spLocks noChangeArrowheads="1"/>
              </p:cNvSpPr>
              <p:nvPr/>
            </p:nvSpPr>
            <p:spPr bwMode="auto">
              <a:xfrm>
                <a:off x="4308" y="4319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10" name="Group 38"/>
            <p:cNvGrpSpPr>
              <a:grpSpLocks/>
            </p:cNvGrpSpPr>
            <p:nvPr/>
          </p:nvGrpSpPr>
          <p:grpSpPr bwMode="auto">
            <a:xfrm>
              <a:off x="3193" y="1842"/>
              <a:ext cx="2763" cy="2761"/>
              <a:chOff x="3193" y="1842"/>
              <a:chExt cx="2763" cy="2761"/>
            </a:xfrm>
          </p:grpSpPr>
          <p:sp>
            <p:nvSpPr>
              <p:cNvPr id="3111" name="Line 39"/>
              <p:cNvSpPr>
                <a:spLocks noChangeShapeType="1"/>
              </p:cNvSpPr>
              <p:nvPr/>
            </p:nvSpPr>
            <p:spPr bwMode="auto">
              <a:xfrm flipV="1">
                <a:off x="3334" y="1842"/>
                <a:ext cx="2622" cy="2622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2" name="Rectangle 40"/>
              <p:cNvSpPr>
                <a:spLocks noChangeArrowheads="1"/>
              </p:cNvSpPr>
              <p:nvPr/>
            </p:nvSpPr>
            <p:spPr bwMode="auto">
              <a:xfrm>
                <a:off x="3193" y="4319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13" name="Group 41"/>
            <p:cNvGrpSpPr>
              <a:grpSpLocks/>
            </p:cNvGrpSpPr>
            <p:nvPr/>
          </p:nvGrpSpPr>
          <p:grpSpPr bwMode="auto">
            <a:xfrm>
              <a:off x="2087" y="613"/>
              <a:ext cx="3997" cy="3991"/>
              <a:chOff x="2087" y="613"/>
              <a:chExt cx="3997" cy="3991"/>
            </a:xfrm>
          </p:grpSpPr>
          <p:sp>
            <p:nvSpPr>
              <p:cNvPr id="3114" name="Line 42"/>
              <p:cNvSpPr>
                <a:spLocks noChangeShapeType="1"/>
              </p:cNvSpPr>
              <p:nvPr/>
            </p:nvSpPr>
            <p:spPr bwMode="auto">
              <a:xfrm flipV="1">
                <a:off x="2228" y="613"/>
                <a:ext cx="3856" cy="3856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5" name="Rectangle 43"/>
              <p:cNvSpPr>
                <a:spLocks noChangeArrowheads="1"/>
              </p:cNvSpPr>
              <p:nvPr/>
            </p:nvSpPr>
            <p:spPr bwMode="auto">
              <a:xfrm>
                <a:off x="2087" y="4320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16" name="Group 44"/>
            <p:cNvGrpSpPr>
              <a:grpSpLocks/>
            </p:cNvGrpSpPr>
            <p:nvPr/>
          </p:nvGrpSpPr>
          <p:grpSpPr bwMode="auto">
            <a:xfrm>
              <a:off x="1010" y="-81"/>
              <a:ext cx="4677" cy="4678"/>
              <a:chOff x="1010" y="-81"/>
              <a:chExt cx="4677" cy="4678"/>
            </a:xfrm>
          </p:grpSpPr>
          <p:sp>
            <p:nvSpPr>
              <p:cNvPr id="3117" name="Line 45"/>
              <p:cNvSpPr>
                <a:spLocks noChangeShapeType="1"/>
              </p:cNvSpPr>
              <p:nvPr/>
            </p:nvSpPr>
            <p:spPr bwMode="auto">
              <a:xfrm flipV="1">
                <a:off x="1151" y="-81"/>
                <a:ext cx="4536" cy="4536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18" name="Rectangle 46"/>
              <p:cNvSpPr>
                <a:spLocks noChangeArrowheads="1"/>
              </p:cNvSpPr>
              <p:nvPr/>
            </p:nvSpPr>
            <p:spPr bwMode="auto">
              <a:xfrm>
                <a:off x="1010" y="4313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19" name="Group 47"/>
            <p:cNvGrpSpPr>
              <a:grpSpLocks/>
            </p:cNvGrpSpPr>
            <p:nvPr/>
          </p:nvGrpSpPr>
          <p:grpSpPr bwMode="auto">
            <a:xfrm>
              <a:off x="-68" y="-197"/>
              <a:ext cx="4792" cy="4793"/>
              <a:chOff x="-68" y="-197"/>
              <a:chExt cx="4792" cy="4793"/>
            </a:xfrm>
          </p:grpSpPr>
          <p:sp>
            <p:nvSpPr>
              <p:cNvPr id="3120" name="Line 48"/>
              <p:cNvSpPr>
                <a:spLocks noChangeShapeType="1"/>
              </p:cNvSpPr>
              <p:nvPr/>
            </p:nvSpPr>
            <p:spPr bwMode="auto">
              <a:xfrm flipV="1">
                <a:off x="73" y="-197"/>
                <a:ext cx="4651" cy="4651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21" name="Rectangle 49"/>
              <p:cNvSpPr>
                <a:spLocks noChangeArrowheads="1"/>
              </p:cNvSpPr>
              <p:nvPr/>
            </p:nvSpPr>
            <p:spPr bwMode="auto">
              <a:xfrm>
                <a:off x="-68" y="4312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22" name="Group 50"/>
            <p:cNvGrpSpPr>
              <a:grpSpLocks/>
            </p:cNvGrpSpPr>
            <p:nvPr/>
          </p:nvGrpSpPr>
          <p:grpSpPr bwMode="auto">
            <a:xfrm>
              <a:off x="-1173" y="-183"/>
              <a:ext cx="4780" cy="4781"/>
              <a:chOff x="-1173" y="-183"/>
              <a:chExt cx="4780" cy="4781"/>
            </a:xfrm>
          </p:grpSpPr>
          <p:sp>
            <p:nvSpPr>
              <p:cNvPr id="3123" name="Line 51"/>
              <p:cNvSpPr>
                <a:spLocks noChangeShapeType="1"/>
              </p:cNvSpPr>
              <p:nvPr/>
            </p:nvSpPr>
            <p:spPr bwMode="auto">
              <a:xfrm flipV="1">
                <a:off x="-1032" y="-183"/>
                <a:ext cx="4639" cy="4639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24" name="Rectangle 52"/>
              <p:cNvSpPr>
                <a:spLocks noChangeArrowheads="1"/>
              </p:cNvSpPr>
              <p:nvPr/>
            </p:nvSpPr>
            <p:spPr bwMode="auto">
              <a:xfrm>
                <a:off x="-1173" y="4314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25" name="Group 53"/>
            <p:cNvGrpSpPr>
              <a:grpSpLocks/>
            </p:cNvGrpSpPr>
            <p:nvPr/>
          </p:nvGrpSpPr>
          <p:grpSpPr bwMode="auto">
            <a:xfrm>
              <a:off x="-2194" y="-158"/>
              <a:ext cx="4752" cy="4753"/>
              <a:chOff x="-2194" y="-158"/>
              <a:chExt cx="4752" cy="4753"/>
            </a:xfrm>
          </p:grpSpPr>
          <p:sp>
            <p:nvSpPr>
              <p:cNvPr id="3126" name="Line 54"/>
              <p:cNvSpPr>
                <a:spLocks noChangeShapeType="1"/>
              </p:cNvSpPr>
              <p:nvPr/>
            </p:nvSpPr>
            <p:spPr bwMode="auto">
              <a:xfrm flipV="1">
                <a:off x="-2053" y="-158"/>
                <a:ext cx="4611" cy="4611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27" name="Rectangle 55"/>
              <p:cNvSpPr>
                <a:spLocks noChangeArrowheads="1"/>
              </p:cNvSpPr>
              <p:nvPr/>
            </p:nvSpPr>
            <p:spPr bwMode="auto">
              <a:xfrm>
                <a:off x="-2194" y="4311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28" name="Group 56"/>
            <p:cNvGrpSpPr>
              <a:grpSpLocks/>
            </p:cNvGrpSpPr>
            <p:nvPr/>
          </p:nvGrpSpPr>
          <p:grpSpPr bwMode="auto">
            <a:xfrm>
              <a:off x="-3271" y="-134"/>
              <a:ext cx="4734" cy="4732"/>
              <a:chOff x="-3271" y="-134"/>
              <a:chExt cx="4734" cy="4732"/>
            </a:xfrm>
          </p:grpSpPr>
          <p:sp>
            <p:nvSpPr>
              <p:cNvPr id="3129" name="Line 57"/>
              <p:cNvSpPr>
                <a:spLocks noChangeShapeType="1"/>
              </p:cNvSpPr>
              <p:nvPr/>
            </p:nvSpPr>
            <p:spPr bwMode="auto">
              <a:xfrm flipV="1">
                <a:off x="-3130" y="-134"/>
                <a:ext cx="4593" cy="4593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30" name="Rectangle 58"/>
              <p:cNvSpPr>
                <a:spLocks noChangeArrowheads="1"/>
              </p:cNvSpPr>
              <p:nvPr/>
            </p:nvSpPr>
            <p:spPr bwMode="auto">
              <a:xfrm>
                <a:off x="-3271" y="4314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131" name="Group 59"/>
            <p:cNvGrpSpPr>
              <a:grpSpLocks/>
            </p:cNvGrpSpPr>
            <p:nvPr/>
          </p:nvGrpSpPr>
          <p:grpSpPr bwMode="auto">
            <a:xfrm>
              <a:off x="-4348" y="-313"/>
              <a:ext cx="4912" cy="4911"/>
              <a:chOff x="-4348" y="-313"/>
              <a:chExt cx="4912" cy="4911"/>
            </a:xfrm>
          </p:grpSpPr>
          <p:sp>
            <p:nvSpPr>
              <p:cNvPr id="3132" name="Line 60"/>
              <p:cNvSpPr>
                <a:spLocks noChangeShapeType="1"/>
              </p:cNvSpPr>
              <p:nvPr/>
            </p:nvSpPr>
            <p:spPr bwMode="auto">
              <a:xfrm flipV="1">
                <a:off x="-4207" y="-313"/>
                <a:ext cx="4771" cy="4771"/>
              </a:xfrm>
              <a:prstGeom prst="line">
                <a:avLst/>
              </a:prstGeom>
              <a:noFill/>
              <a:ln w="635000">
                <a:solidFill>
                  <a:srgbClr val="F54029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33" name="Rectangle 61"/>
              <p:cNvSpPr>
                <a:spLocks noChangeArrowheads="1"/>
              </p:cNvSpPr>
              <p:nvPr/>
            </p:nvSpPr>
            <p:spPr bwMode="auto">
              <a:xfrm>
                <a:off x="-4348" y="4314"/>
                <a:ext cx="281" cy="284"/>
              </a:xfrm>
              <a:prstGeom prst="rect">
                <a:avLst/>
              </a:prstGeom>
              <a:solidFill>
                <a:srgbClr val="F5402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144" name="Group 72"/>
          <p:cNvGrpSpPr>
            <a:grpSpLocks/>
          </p:cNvGrpSpPr>
          <p:nvPr/>
        </p:nvGrpSpPr>
        <p:grpSpPr bwMode="auto">
          <a:xfrm>
            <a:off x="1927225" y="1196975"/>
            <a:ext cx="5235575" cy="3887788"/>
            <a:chOff x="1214" y="754"/>
            <a:chExt cx="3298" cy="2449"/>
          </a:xfrm>
        </p:grpSpPr>
        <p:sp>
          <p:nvSpPr>
            <p:cNvPr id="3135" name="AutoShape 63"/>
            <p:cNvSpPr>
              <a:spLocks noChangeArrowheads="1"/>
            </p:cNvSpPr>
            <p:nvPr/>
          </p:nvSpPr>
          <p:spPr bwMode="auto">
            <a:xfrm>
              <a:off x="1214" y="754"/>
              <a:ext cx="3298" cy="244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571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36" name="Text Box 64"/>
            <p:cNvSpPr txBox="1">
              <a:spLocks noChangeArrowheads="1"/>
            </p:cNvSpPr>
            <p:nvPr/>
          </p:nvSpPr>
          <p:spPr bwMode="auto">
            <a:xfrm>
              <a:off x="1701" y="845"/>
              <a:ext cx="2276" cy="162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lnSpc>
                  <a:spcPct val="90000"/>
                </a:lnSpc>
              </a:pPr>
              <a:endParaRPr lang="en-GB" sz="6000" dirty="0"/>
            </a:p>
            <a:p>
              <a:pPr algn="ctr">
                <a:lnSpc>
                  <a:spcPct val="90000"/>
                </a:lnSpc>
              </a:pPr>
              <a:r>
                <a:rPr lang="en-GB" sz="6000" dirty="0"/>
                <a:t>Standard</a:t>
              </a:r>
            </a:p>
            <a:p>
              <a:pPr algn="ctr">
                <a:lnSpc>
                  <a:spcPct val="90000"/>
                </a:lnSpc>
              </a:pPr>
              <a:r>
                <a:rPr lang="en-GB" sz="6000" dirty="0"/>
                <a:t>English</a:t>
              </a:r>
            </a:p>
          </p:txBody>
        </p:sp>
      </p:grpSp>
      <p:sp>
        <p:nvSpPr>
          <p:cNvPr id="3137" name="Text Box 65"/>
          <p:cNvSpPr txBox="1">
            <a:spLocks noChangeArrowheads="1"/>
          </p:cNvSpPr>
          <p:nvPr/>
        </p:nvSpPr>
        <p:spPr bwMode="auto">
          <a:xfrm>
            <a:off x="2817813" y="5595938"/>
            <a:ext cx="275748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Lesson 3</a:t>
            </a:r>
          </a:p>
        </p:txBody>
      </p:sp>
      <p:sp>
        <p:nvSpPr>
          <p:cNvPr id="3138" name="AutoShape 66"/>
          <p:cNvSpPr>
            <a:spLocks noChangeArrowheads="1"/>
          </p:cNvSpPr>
          <p:nvPr/>
        </p:nvSpPr>
        <p:spPr bwMode="auto">
          <a:xfrm>
            <a:off x="-109538" y="6127750"/>
            <a:ext cx="1003301" cy="1603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39" name="AutoShape 67"/>
          <p:cNvSpPr>
            <a:spLocks noChangeArrowheads="1"/>
          </p:cNvSpPr>
          <p:nvPr/>
        </p:nvSpPr>
        <p:spPr bwMode="auto">
          <a:xfrm>
            <a:off x="-109538" y="6361113"/>
            <a:ext cx="1003301" cy="1603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40" name="AutoShape 68"/>
          <p:cNvSpPr>
            <a:spLocks noChangeArrowheads="1"/>
          </p:cNvSpPr>
          <p:nvPr/>
        </p:nvSpPr>
        <p:spPr bwMode="auto">
          <a:xfrm>
            <a:off x="-109538" y="5895975"/>
            <a:ext cx="1003301" cy="1603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41" name="AutoShape 69"/>
          <p:cNvSpPr>
            <a:spLocks noChangeArrowheads="1"/>
          </p:cNvSpPr>
          <p:nvPr/>
        </p:nvSpPr>
        <p:spPr bwMode="auto">
          <a:xfrm>
            <a:off x="-109538" y="5411788"/>
            <a:ext cx="1003301" cy="1603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42" name="AutoShape 70"/>
          <p:cNvSpPr>
            <a:spLocks noChangeArrowheads="1"/>
          </p:cNvSpPr>
          <p:nvPr/>
        </p:nvSpPr>
        <p:spPr bwMode="auto">
          <a:xfrm>
            <a:off x="-109538" y="5645150"/>
            <a:ext cx="1003301" cy="1603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>
            <a:off x="-109538" y="5180013"/>
            <a:ext cx="1003301" cy="1603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1.48148E-6 L 0.97952 -1.30602 " pathEditMode="relative" ptsTypes="AA">
                                      <p:cBhvr>
                                        <p:cTn id="6" dur="2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92761 1.236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400" y="61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1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xit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" dur="5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5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xit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xit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" dur="5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5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" dur="5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5" grpId="0" animBg="1"/>
      <p:bldP spid="3146" grpId="0" animBg="1"/>
      <p:bldP spid="3137" grpId="0"/>
      <p:bldP spid="3138" grpId="0" animBg="1"/>
      <p:bldP spid="3139" grpId="0" animBg="1"/>
      <p:bldP spid="3140" grpId="0" animBg="1"/>
      <p:bldP spid="3141" grpId="0" animBg="1"/>
      <p:bldP spid="3142" grpId="0" animBg="1"/>
      <p:bldP spid="31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03200" y="355600"/>
            <a:ext cx="8699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4000" dirty="0">
                <a:solidFill>
                  <a:srgbClr val="CF035C"/>
                </a:solidFill>
              </a:rPr>
              <a:t>Standard English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693863" y="2147888"/>
            <a:ext cx="4694237" cy="487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spcAft>
                <a:spcPct val="50000"/>
              </a:spcAft>
            </a:pPr>
            <a:r>
              <a:rPr lang="en-GB" sz="3200"/>
              <a:t>almost all </a:t>
            </a:r>
            <a:r>
              <a:rPr lang="en-GB" sz="3200">
                <a:solidFill>
                  <a:srgbClr val="CF035C"/>
                </a:solidFill>
              </a:rPr>
              <a:t>written</a:t>
            </a:r>
            <a:r>
              <a:rPr lang="en-GB" sz="3200"/>
              <a:t> texts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692275" y="2941638"/>
            <a:ext cx="5487988" cy="487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3200"/>
              <a:t>speech in </a:t>
            </a:r>
            <a:r>
              <a:rPr lang="en-GB" sz="3200">
                <a:solidFill>
                  <a:srgbClr val="CF035C"/>
                </a:solidFill>
              </a:rPr>
              <a:t>formal</a:t>
            </a:r>
            <a:r>
              <a:rPr lang="en-GB" sz="3200"/>
              <a:t> situations.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258888" y="1268413"/>
            <a:ext cx="628015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Aft>
                <a:spcPct val="50000"/>
              </a:spcAft>
            </a:pPr>
            <a:r>
              <a:rPr lang="en-GB" sz="3200"/>
              <a:t>is the form of English used in:</a:t>
            </a: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016125" y="3919538"/>
            <a:ext cx="5099050" cy="2581275"/>
          </a:xfrm>
          <a:prstGeom prst="rect">
            <a:avLst/>
          </a:prstGeom>
          <a:solidFill>
            <a:srgbClr val="CF035C">
              <a:alpha val="21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008188" y="3908425"/>
            <a:ext cx="5126037" cy="2616200"/>
          </a:xfrm>
          <a:prstGeom prst="rect">
            <a:avLst/>
          </a:prstGeom>
          <a:noFill/>
          <a:ln w="38100">
            <a:solidFill>
              <a:srgbClr val="CF035C"/>
            </a:solidFill>
            <a:miter lim="800000"/>
            <a:headEnd/>
            <a:tailEnd/>
          </a:ln>
          <a:effectLst/>
        </p:spPr>
        <p:txBody>
          <a:bodyPr wrap="none" lIns="198000" tIns="190800" rIns="198000" bIns="190800">
            <a:spAutoFit/>
          </a:bodyPr>
          <a:lstStyle/>
          <a:p>
            <a:r>
              <a:rPr lang="en-GB" sz="3600"/>
              <a:t>All English-speakers </a:t>
            </a:r>
          </a:p>
          <a:p>
            <a:r>
              <a:rPr lang="en-GB" sz="3600"/>
              <a:t>need to know how</a:t>
            </a:r>
          </a:p>
          <a:p>
            <a:r>
              <a:rPr lang="en-GB" sz="3600"/>
              <a:t>to write and speak </a:t>
            </a:r>
          </a:p>
          <a:p>
            <a:r>
              <a:rPr lang="en-GB" sz="3600">
                <a:solidFill>
                  <a:srgbClr val="CF035C"/>
                </a:solidFill>
              </a:rPr>
              <a:t>standard English.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1331913" y="2276475"/>
            <a:ext cx="215900" cy="4873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spcAft>
                <a:spcPct val="50000"/>
              </a:spcAft>
            </a:pPr>
            <a:r>
              <a:rPr lang="en-GB" sz="3200"/>
              <a:t>*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331913" y="3068638"/>
            <a:ext cx="215900" cy="487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spcAft>
                <a:spcPct val="50000"/>
              </a:spcAft>
            </a:pPr>
            <a:r>
              <a:rPr lang="en-GB" sz="3200"/>
              <a:t>*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9" grpId="0"/>
      <p:bldP spid="102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0" name="Line 84"/>
          <p:cNvSpPr>
            <a:spLocks noChangeShapeType="1"/>
          </p:cNvSpPr>
          <p:nvPr/>
        </p:nvSpPr>
        <p:spPr bwMode="auto">
          <a:xfrm flipV="1">
            <a:off x="5486400" y="1057275"/>
            <a:ext cx="373063" cy="4937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418" name="Line 82"/>
          <p:cNvSpPr>
            <a:spLocks noChangeShapeType="1"/>
          </p:cNvSpPr>
          <p:nvPr/>
        </p:nvSpPr>
        <p:spPr bwMode="auto">
          <a:xfrm flipH="1">
            <a:off x="3284538" y="2997200"/>
            <a:ext cx="317500" cy="501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80" name="AutoShape 44"/>
          <p:cNvSpPr>
            <a:spLocks noChangeArrowheads="1"/>
          </p:cNvSpPr>
          <p:nvPr/>
        </p:nvSpPr>
        <p:spPr bwMode="auto">
          <a:xfrm>
            <a:off x="87313" y="2997200"/>
            <a:ext cx="3189287" cy="35274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F5402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17" name="Line 81"/>
          <p:cNvSpPr>
            <a:spLocks noChangeShapeType="1"/>
          </p:cNvSpPr>
          <p:nvPr/>
        </p:nvSpPr>
        <p:spPr bwMode="auto">
          <a:xfrm flipH="1" flipV="1">
            <a:off x="2836863" y="1301750"/>
            <a:ext cx="252412" cy="250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79" name="AutoShape 43"/>
          <p:cNvSpPr>
            <a:spLocks noChangeArrowheads="1"/>
          </p:cNvSpPr>
          <p:nvPr/>
        </p:nvSpPr>
        <p:spPr bwMode="auto">
          <a:xfrm>
            <a:off x="87313" y="87313"/>
            <a:ext cx="2746375" cy="28289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F5402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4025" y="693738"/>
            <a:ext cx="2230438" cy="21066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300"/>
              <a:t>may be regional</a:t>
            </a:r>
          </a:p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en-GB" sz="2300"/>
              <a:t>or ethnic</a:t>
            </a:r>
          </a:p>
          <a:p>
            <a:pPr>
              <a:lnSpc>
                <a:spcPct val="80000"/>
              </a:lnSpc>
            </a:pPr>
            <a:r>
              <a:rPr lang="en-GB" sz="2300"/>
              <a:t>has its own</a:t>
            </a:r>
          </a:p>
          <a:p>
            <a:pPr>
              <a:lnSpc>
                <a:spcPct val="80000"/>
              </a:lnSpc>
            </a:pPr>
            <a:r>
              <a:rPr lang="en-GB" sz="2300"/>
              <a:t>grammatical</a:t>
            </a:r>
          </a:p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en-GB" sz="2300"/>
              <a:t>rules</a:t>
            </a:r>
          </a:p>
          <a:p>
            <a:pPr>
              <a:lnSpc>
                <a:spcPct val="80000"/>
              </a:lnSpc>
            </a:pPr>
            <a:r>
              <a:rPr lang="en-GB" sz="2300"/>
              <a:t>has its own</a:t>
            </a:r>
          </a:p>
          <a:p>
            <a:pPr>
              <a:lnSpc>
                <a:spcPct val="80000"/>
              </a:lnSpc>
            </a:pPr>
            <a:r>
              <a:rPr lang="en-GB" sz="2300"/>
              <a:t>dialect words</a:t>
            </a:r>
          </a:p>
        </p:txBody>
      </p:sp>
      <p:sp>
        <p:nvSpPr>
          <p:cNvPr id="14349" name="Oval 13"/>
          <p:cNvSpPr>
            <a:spLocks noChangeArrowheads="1"/>
          </p:cNvSpPr>
          <p:nvPr/>
        </p:nvSpPr>
        <p:spPr bwMode="auto">
          <a:xfrm>
            <a:off x="236538" y="773113"/>
            <a:ext cx="100012" cy="1000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50" name="Oval 14"/>
          <p:cNvSpPr>
            <a:spLocks noChangeArrowheads="1"/>
          </p:cNvSpPr>
          <p:nvPr/>
        </p:nvSpPr>
        <p:spPr bwMode="auto">
          <a:xfrm>
            <a:off x="236538" y="1404938"/>
            <a:ext cx="100012" cy="1000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51" name="Oval 15"/>
          <p:cNvSpPr>
            <a:spLocks noChangeArrowheads="1"/>
          </p:cNvSpPr>
          <p:nvPr/>
        </p:nvSpPr>
        <p:spPr bwMode="auto">
          <a:xfrm>
            <a:off x="236538" y="2339975"/>
            <a:ext cx="100012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73" name="Text Box 37"/>
          <p:cNvSpPr txBox="1">
            <a:spLocks noChangeArrowheads="1"/>
          </p:cNvSpPr>
          <p:nvPr/>
        </p:nvSpPr>
        <p:spPr bwMode="auto">
          <a:xfrm>
            <a:off x="622300" y="180975"/>
            <a:ext cx="17732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2800">
                <a:solidFill>
                  <a:srgbClr val="F54029"/>
                </a:solidFill>
              </a:rPr>
              <a:t>dialect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438150" y="3540125"/>
            <a:ext cx="2705100" cy="2879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300"/>
              <a:t>usually relates to</a:t>
            </a:r>
          </a:p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en-GB" sz="2300"/>
              <a:t>an occupation</a:t>
            </a:r>
          </a:p>
          <a:p>
            <a:pPr>
              <a:lnSpc>
                <a:spcPct val="80000"/>
              </a:lnSpc>
            </a:pPr>
            <a:r>
              <a:rPr lang="en-GB" sz="2300"/>
              <a:t>special words and</a:t>
            </a:r>
          </a:p>
          <a:p>
            <a:pPr>
              <a:lnSpc>
                <a:spcPct val="80000"/>
              </a:lnSpc>
            </a:pPr>
            <a:r>
              <a:rPr lang="en-GB" sz="2300"/>
              <a:t>phrases used to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GB" sz="2300"/>
              <a:t> express technical</a:t>
            </a:r>
          </a:p>
          <a:p>
            <a:pPr>
              <a:lnSpc>
                <a:spcPct val="80000"/>
              </a:lnSpc>
            </a:pPr>
            <a:r>
              <a:rPr lang="en-GB" sz="2300"/>
              <a:t>  know-how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GB" sz="2300"/>
              <a:t> show membership</a:t>
            </a:r>
          </a:p>
          <a:p>
            <a:pPr>
              <a:lnSpc>
                <a:spcPct val="80000"/>
              </a:lnSpc>
            </a:pPr>
            <a:r>
              <a:rPr lang="en-GB" sz="2300"/>
              <a:t>  of group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GB" sz="2300"/>
              <a:t> exclude and</a:t>
            </a:r>
          </a:p>
          <a:p>
            <a:pPr>
              <a:lnSpc>
                <a:spcPct val="80000"/>
              </a:lnSpc>
            </a:pPr>
            <a:r>
              <a:rPr lang="en-GB" sz="2300"/>
              <a:t>  mystify others</a:t>
            </a:r>
          </a:p>
        </p:txBody>
      </p:sp>
      <p:sp>
        <p:nvSpPr>
          <p:cNvPr id="14357" name="Oval 21"/>
          <p:cNvSpPr>
            <a:spLocks noChangeArrowheads="1"/>
          </p:cNvSpPr>
          <p:nvPr/>
        </p:nvSpPr>
        <p:spPr bwMode="auto">
          <a:xfrm>
            <a:off x="220663" y="3619500"/>
            <a:ext cx="100012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58" name="Oval 22"/>
          <p:cNvSpPr>
            <a:spLocks noChangeArrowheads="1"/>
          </p:cNvSpPr>
          <p:nvPr/>
        </p:nvSpPr>
        <p:spPr bwMode="auto">
          <a:xfrm>
            <a:off x="220663" y="4251325"/>
            <a:ext cx="100012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74" name="Text Box 38"/>
          <p:cNvSpPr txBox="1">
            <a:spLocks noChangeArrowheads="1"/>
          </p:cNvSpPr>
          <p:nvPr/>
        </p:nvSpPr>
        <p:spPr bwMode="auto">
          <a:xfrm>
            <a:off x="850900" y="2997200"/>
            <a:ext cx="17732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2800">
                <a:solidFill>
                  <a:srgbClr val="F54029"/>
                </a:solidFill>
              </a:rPr>
              <a:t>jargon</a:t>
            </a:r>
          </a:p>
        </p:txBody>
      </p:sp>
      <p:sp>
        <p:nvSpPr>
          <p:cNvPr id="14361" name="Text Box 25"/>
          <p:cNvSpPr txBox="1">
            <a:spLocks noChangeArrowheads="1"/>
          </p:cNvSpPr>
          <p:nvPr/>
        </p:nvSpPr>
        <p:spPr bwMode="auto">
          <a:xfrm>
            <a:off x="6227763" y="692150"/>
            <a:ext cx="2684462" cy="2317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300"/>
              <a:t>usually relates to</a:t>
            </a:r>
          </a:p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en-GB" sz="2300"/>
              <a:t>an age-group</a:t>
            </a:r>
          </a:p>
          <a:p>
            <a:pPr>
              <a:lnSpc>
                <a:spcPct val="80000"/>
              </a:lnSpc>
            </a:pPr>
            <a:r>
              <a:rPr lang="en-GB" sz="2300"/>
              <a:t>special words and</a:t>
            </a:r>
          </a:p>
          <a:p>
            <a:pPr>
              <a:lnSpc>
                <a:spcPct val="80000"/>
              </a:lnSpc>
            </a:pPr>
            <a:r>
              <a:rPr lang="en-GB" sz="2300"/>
              <a:t>phrases used to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GB" sz="2300"/>
              <a:t> show membership</a:t>
            </a:r>
          </a:p>
          <a:p>
            <a:pPr>
              <a:lnSpc>
                <a:spcPct val="80000"/>
              </a:lnSpc>
            </a:pPr>
            <a:r>
              <a:rPr lang="en-GB" sz="2300"/>
              <a:t>  of the group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GB" sz="2300"/>
              <a:t> exclude and</a:t>
            </a:r>
          </a:p>
          <a:p>
            <a:pPr>
              <a:lnSpc>
                <a:spcPct val="80000"/>
              </a:lnSpc>
            </a:pPr>
            <a:r>
              <a:rPr lang="en-GB" sz="2300"/>
              <a:t>  mystify others</a:t>
            </a:r>
          </a:p>
        </p:txBody>
      </p:sp>
      <p:sp>
        <p:nvSpPr>
          <p:cNvPr id="14362" name="Oval 26"/>
          <p:cNvSpPr>
            <a:spLocks noChangeArrowheads="1"/>
          </p:cNvSpPr>
          <p:nvPr/>
        </p:nvSpPr>
        <p:spPr bwMode="auto">
          <a:xfrm>
            <a:off x="6010275" y="771525"/>
            <a:ext cx="100013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63" name="Oval 27"/>
          <p:cNvSpPr>
            <a:spLocks noChangeArrowheads="1"/>
          </p:cNvSpPr>
          <p:nvPr/>
        </p:nvSpPr>
        <p:spPr bwMode="auto">
          <a:xfrm>
            <a:off x="6010275" y="1403350"/>
            <a:ext cx="100013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71" name="Text Box 35"/>
          <p:cNvSpPr txBox="1">
            <a:spLocks noChangeArrowheads="1"/>
          </p:cNvSpPr>
          <p:nvPr/>
        </p:nvSpPr>
        <p:spPr bwMode="auto">
          <a:xfrm>
            <a:off x="6573838" y="163513"/>
            <a:ext cx="177323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2800">
                <a:solidFill>
                  <a:srgbClr val="F54029"/>
                </a:solidFill>
              </a:rPr>
              <a:t>slang</a:t>
            </a:r>
          </a:p>
        </p:txBody>
      </p:sp>
      <p:sp>
        <p:nvSpPr>
          <p:cNvPr id="14397" name="AutoShape 61"/>
          <p:cNvSpPr>
            <a:spLocks noChangeArrowheads="1"/>
          </p:cNvSpPr>
          <p:nvPr/>
        </p:nvSpPr>
        <p:spPr bwMode="auto">
          <a:xfrm>
            <a:off x="5867400" y="115888"/>
            <a:ext cx="3168650" cy="302418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5402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83" name="Text Box 47"/>
          <p:cNvSpPr txBox="1">
            <a:spLocks noChangeArrowheads="1"/>
          </p:cNvSpPr>
          <p:nvPr/>
        </p:nvSpPr>
        <p:spPr bwMode="auto">
          <a:xfrm>
            <a:off x="6080125" y="4076700"/>
            <a:ext cx="2816225" cy="2352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300"/>
              <a:t>non-standard forms</a:t>
            </a:r>
          </a:p>
          <a:p>
            <a:pPr>
              <a:lnSpc>
                <a:spcPct val="80000"/>
              </a:lnSpc>
            </a:pPr>
            <a:r>
              <a:rPr lang="en-GB" sz="2300"/>
              <a:t>that started as</a:t>
            </a:r>
          </a:p>
          <a:p>
            <a:pPr>
              <a:lnSpc>
                <a:spcPct val="80000"/>
              </a:lnSpc>
            </a:pPr>
            <a:r>
              <a:rPr lang="en-GB" sz="2300">
                <a:solidFill>
                  <a:srgbClr val="F54029"/>
                </a:solidFill>
              </a:rPr>
              <a:t>dialect</a:t>
            </a:r>
            <a:r>
              <a:rPr lang="en-GB" sz="2300"/>
              <a:t> or </a:t>
            </a:r>
            <a:r>
              <a:rPr lang="en-GB" sz="2300">
                <a:solidFill>
                  <a:srgbClr val="F54029"/>
                </a:solidFill>
              </a:rPr>
              <a:t>slang</a:t>
            </a:r>
            <a:r>
              <a:rPr lang="en-GB" sz="2300"/>
              <a:t> but</a:t>
            </a:r>
          </a:p>
          <a:p>
            <a:pPr>
              <a:lnSpc>
                <a:spcPct val="80000"/>
              </a:lnSpc>
              <a:spcAft>
                <a:spcPct val="30000"/>
              </a:spcAft>
            </a:pPr>
            <a:r>
              <a:rPr lang="en-GB" sz="2300"/>
              <a:t>became widespread</a:t>
            </a:r>
          </a:p>
          <a:p>
            <a:pPr>
              <a:lnSpc>
                <a:spcPct val="80000"/>
              </a:lnSpc>
            </a:pPr>
            <a:r>
              <a:rPr lang="en-GB" sz="2300"/>
              <a:t>considered to be</a:t>
            </a:r>
          </a:p>
          <a:p>
            <a:pPr>
              <a:lnSpc>
                <a:spcPct val="80000"/>
              </a:lnSpc>
            </a:pPr>
            <a:r>
              <a:rPr lang="en-GB" sz="2300"/>
              <a:t>incorrect or</a:t>
            </a:r>
          </a:p>
          <a:p>
            <a:pPr>
              <a:lnSpc>
                <a:spcPct val="80000"/>
              </a:lnSpc>
            </a:pPr>
            <a:r>
              <a:rPr lang="en-GB" sz="2300"/>
              <a:t>‘uneducated’ use of</a:t>
            </a:r>
          </a:p>
          <a:p>
            <a:pPr>
              <a:lnSpc>
                <a:spcPct val="80000"/>
              </a:lnSpc>
            </a:pPr>
            <a:r>
              <a:rPr lang="en-GB" sz="2300"/>
              <a:t>English</a:t>
            </a:r>
          </a:p>
        </p:txBody>
      </p:sp>
      <p:sp>
        <p:nvSpPr>
          <p:cNvPr id="14384" name="Oval 48"/>
          <p:cNvSpPr>
            <a:spLocks noChangeArrowheads="1"/>
          </p:cNvSpPr>
          <p:nvPr/>
        </p:nvSpPr>
        <p:spPr bwMode="auto">
          <a:xfrm>
            <a:off x="5886450" y="4178300"/>
            <a:ext cx="100013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85" name="Oval 49"/>
          <p:cNvSpPr>
            <a:spLocks noChangeArrowheads="1"/>
          </p:cNvSpPr>
          <p:nvPr/>
        </p:nvSpPr>
        <p:spPr bwMode="auto">
          <a:xfrm>
            <a:off x="5886450" y="5413375"/>
            <a:ext cx="100013" cy="1000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86" name="Text Box 50"/>
          <p:cNvSpPr txBox="1">
            <a:spLocks noChangeArrowheads="1"/>
          </p:cNvSpPr>
          <p:nvPr/>
        </p:nvSpPr>
        <p:spPr bwMode="auto">
          <a:xfrm>
            <a:off x="6505575" y="3571875"/>
            <a:ext cx="177323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2800">
                <a:solidFill>
                  <a:srgbClr val="F54029"/>
                </a:solidFill>
              </a:rPr>
              <a:t>other</a:t>
            </a:r>
          </a:p>
        </p:txBody>
      </p:sp>
      <p:sp>
        <p:nvSpPr>
          <p:cNvPr id="14408" name="AutoShape 72"/>
          <p:cNvSpPr>
            <a:spLocks noChangeArrowheads="1"/>
          </p:cNvSpPr>
          <p:nvPr/>
        </p:nvSpPr>
        <p:spPr bwMode="auto">
          <a:xfrm>
            <a:off x="5724525" y="3500438"/>
            <a:ext cx="3333750" cy="302418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5402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415" name="Group 79"/>
          <p:cNvGrpSpPr>
            <a:grpSpLocks/>
          </p:cNvGrpSpPr>
          <p:nvPr/>
        </p:nvGrpSpPr>
        <p:grpSpPr bwMode="auto">
          <a:xfrm>
            <a:off x="2916238" y="1557338"/>
            <a:ext cx="2879725" cy="1439862"/>
            <a:chOff x="1837" y="709"/>
            <a:chExt cx="1814" cy="907"/>
          </a:xfrm>
        </p:grpSpPr>
        <p:sp>
          <p:nvSpPr>
            <p:cNvPr id="14413" name="AutoShape 77"/>
            <p:cNvSpPr>
              <a:spLocks noChangeArrowheads="1"/>
            </p:cNvSpPr>
            <p:nvPr/>
          </p:nvSpPr>
          <p:spPr bwMode="auto">
            <a:xfrm>
              <a:off x="1837" y="709"/>
              <a:ext cx="1814" cy="907"/>
            </a:xfrm>
            <a:prstGeom prst="roundRect">
              <a:avLst>
                <a:gd name="adj" fmla="val 16667"/>
              </a:avLst>
            </a:prstGeom>
            <a:solidFill>
              <a:srgbClr val="F54029">
                <a:alpha val="28999"/>
              </a:srgbClr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412" name="Group 76"/>
            <p:cNvGrpSpPr>
              <a:grpSpLocks/>
            </p:cNvGrpSpPr>
            <p:nvPr/>
          </p:nvGrpSpPr>
          <p:grpSpPr bwMode="auto">
            <a:xfrm>
              <a:off x="1872" y="769"/>
              <a:ext cx="1723" cy="823"/>
              <a:chOff x="1837" y="527"/>
              <a:chExt cx="1723" cy="823"/>
            </a:xfrm>
          </p:grpSpPr>
          <p:sp>
            <p:nvSpPr>
              <p:cNvPr id="14410" name="Text Box 74"/>
              <p:cNvSpPr txBox="1">
                <a:spLocks noChangeArrowheads="1"/>
              </p:cNvSpPr>
              <p:nvPr/>
            </p:nvSpPr>
            <p:spPr bwMode="auto">
              <a:xfrm>
                <a:off x="1920" y="754"/>
                <a:ext cx="1557" cy="5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>
                    <a:solidFill>
                      <a:srgbClr val="F54029"/>
                    </a:solidFill>
                  </a:rPr>
                  <a:t>non-standard</a:t>
                </a:r>
              </a:p>
              <a:p>
                <a:pPr algn="ctr"/>
                <a:r>
                  <a:rPr lang="en-GB" sz="2800">
                    <a:solidFill>
                      <a:srgbClr val="F54029"/>
                    </a:solidFill>
                  </a:rPr>
                  <a:t>English</a:t>
                </a:r>
              </a:p>
            </p:txBody>
          </p:sp>
          <p:sp>
            <p:nvSpPr>
              <p:cNvPr id="14411" name="Text Box 75"/>
              <p:cNvSpPr txBox="1">
                <a:spLocks noChangeArrowheads="1"/>
              </p:cNvSpPr>
              <p:nvPr/>
            </p:nvSpPr>
            <p:spPr bwMode="auto">
              <a:xfrm>
                <a:off x="1837" y="527"/>
                <a:ext cx="1723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2800"/>
                  <a:t>Some types of</a:t>
                </a:r>
              </a:p>
            </p:txBody>
          </p:sp>
        </p:grpSp>
      </p:grpSp>
      <p:sp>
        <p:nvSpPr>
          <p:cNvPr id="14414" name="Text Box 78"/>
          <p:cNvSpPr txBox="1">
            <a:spLocks noChangeArrowheads="1"/>
          </p:cNvSpPr>
          <p:nvPr/>
        </p:nvSpPr>
        <p:spPr bwMode="auto">
          <a:xfrm>
            <a:off x="3348038" y="188913"/>
            <a:ext cx="1974850" cy="1187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Most people use some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non-standard forms in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daily life.  In some social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situations they are more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appropriate than 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Standard English.</a:t>
            </a:r>
          </a:p>
        </p:txBody>
      </p:sp>
      <p:sp>
        <p:nvSpPr>
          <p:cNvPr id="14416" name="Text Box 80"/>
          <p:cNvSpPr txBox="1">
            <a:spLocks noChangeArrowheads="1"/>
          </p:cNvSpPr>
          <p:nvPr/>
        </p:nvSpPr>
        <p:spPr bwMode="auto">
          <a:xfrm>
            <a:off x="3635375" y="4879975"/>
            <a:ext cx="1855788" cy="8223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Non-standard English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may involve non-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standard vocabulary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see pages 4 – 10.          </a:t>
            </a:r>
          </a:p>
        </p:txBody>
      </p:sp>
      <p:sp>
        <p:nvSpPr>
          <p:cNvPr id="14419" name="Line 83"/>
          <p:cNvSpPr>
            <a:spLocks noChangeShapeType="1"/>
          </p:cNvSpPr>
          <p:nvPr/>
        </p:nvSpPr>
        <p:spPr bwMode="auto">
          <a:xfrm>
            <a:off x="5319713" y="3005138"/>
            <a:ext cx="460375" cy="755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423" name="Text Box 87">
            <a:hlinkClick r:id="rId4" action="ppaction://hlinksldjump" tooltip="Grammar"/>
          </p:cNvPr>
          <p:cNvSpPr txBox="1">
            <a:spLocks noChangeArrowheads="1"/>
          </p:cNvSpPr>
          <p:nvPr/>
        </p:nvSpPr>
        <p:spPr bwMode="auto">
          <a:xfrm>
            <a:off x="3624263" y="5884863"/>
            <a:ext cx="1851025" cy="6397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It may also include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non-standard grammar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see page 11.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4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4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4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7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4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4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4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4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4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4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4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4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4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4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14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43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14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43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4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500"/>
                            </p:stCondLst>
                            <p:childTnLst>
                              <p:par>
                                <p:cTn id="1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143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43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0"/>
                            </p:stCondLst>
                            <p:childTnLst>
                              <p:par>
                                <p:cTn id="178" presetID="22" presetClass="entr" presetSubtype="8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143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400"/>
                            </p:stCondLst>
                            <p:childTnLst>
                              <p:par>
                                <p:cTn id="1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1435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900"/>
                            </p:stCondLst>
                            <p:childTnLst>
                              <p:par>
                                <p:cTn id="186" presetID="22" presetClass="entr" presetSubtype="8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435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800"/>
                            </p:stCondLst>
                            <p:childTnLst>
                              <p:par>
                                <p:cTn id="1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1435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2" dur="500"/>
                                        <p:tgtEl>
                                          <p:spTgt spid="14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000"/>
                            </p:stCondLst>
                            <p:childTnLst>
                              <p:par>
                                <p:cTn id="2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143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143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2000"/>
                            </p:stCondLst>
                            <p:childTnLst>
                              <p:par>
                                <p:cTn id="2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4" dur="500"/>
                                        <p:tgtEl>
                                          <p:spTgt spid="143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143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143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500"/>
                            </p:stCondLst>
                            <p:childTnLst>
                              <p:par>
                                <p:cTn id="2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143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2000"/>
                            </p:stCondLst>
                            <p:childTnLst>
                              <p:par>
                                <p:cTn id="2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500"/>
                                        <p:tgtEl>
                                          <p:spTgt spid="143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1000"/>
                                        <p:tgtEl>
                                          <p:spTgt spid="14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6" dur="500"/>
                                        <p:tgtEl>
                                          <p:spTgt spid="14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"/>
                            </p:stCondLst>
                            <p:childTnLst>
                              <p:par>
                                <p:cTn id="2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0" dur="500"/>
                                        <p:tgtEl>
                                          <p:spTgt spid="1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20" grpId="0" animBg="1"/>
      <p:bldP spid="14418" grpId="0" animBg="1"/>
      <p:bldP spid="14380" grpId="0" animBg="1"/>
      <p:bldP spid="14417" grpId="0" animBg="1"/>
      <p:bldP spid="14379" grpId="0" animBg="1"/>
      <p:bldP spid="14349" grpId="0" animBg="1"/>
      <p:bldP spid="14350" grpId="0" animBg="1"/>
      <p:bldP spid="14351" grpId="0" animBg="1"/>
      <p:bldP spid="14357" grpId="0" animBg="1"/>
      <p:bldP spid="14358" grpId="0" animBg="1"/>
      <p:bldP spid="14362" grpId="0" animBg="1"/>
      <p:bldP spid="14363" grpId="0" animBg="1"/>
      <p:bldP spid="14397" grpId="0" animBg="1"/>
      <p:bldP spid="14384" grpId="0" animBg="1"/>
      <p:bldP spid="14385" grpId="0" animBg="1"/>
      <p:bldP spid="14408" grpId="0" animBg="1"/>
      <p:bldP spid="14414" grpId="0" animBg="1"/>
      <p:bldP spid="14416" grpId="0" animBg="1"/>
      <p:bldP spid="14419" grpId="0" animBg="1"/>
      <p:bldP spid="144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12" name="Group 8"/>
          <p:cNvGrpSpPr>
            <a:grpSpLocks/>
          </p:cNvGrpSpPr>
          <p:nvPr/>
        </p:nvGrpSpPr>
        <p:grpSpPr bwMode="auto">
          <a:xfrm>
            <a:off x="2806700" y="188913"/>
            <a:ext cx="3529013" cy="1295400"/>
            <a:chOff x="1791" y="709"/>
            <a:chExt cx="2223" cy="816"/>
          </a:xfrm>
        </p:grpSpPr>
        <p:sp>
          <p:nvSpPr>
            <p:cNvPr id="21511" name="AutoShape 7"/>
            <p:cNvSpPr>
              <a:spLocks noChangeArrowheads="1"/>
            </p:cNvSpPr>
            <p:nvPr/>
          </p:nvSpPr>
          <p:spPr bwMode="auto">
            <a:xfrm>
              <a:off x="1791" y="709"/>
              <a:ext cx="2223" cy="816"/>
            </a:xfrm>
            <a:prstGeom prst="roundRect">
              <a:avLst>
                <a:gd name="adj" fmla="val 16667"/>
              </a:avLst>
            </a:prstGeom>
            <a:solidFill>
              <a:srgbClr val="F54029">
                <a:alpha val="20000"/>
              </a:srgbClr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 b="0">
                <a:solidFill>
                  <a:srgbClr val="F54029"/>
                </a:solidFill>
                <a:latin typeface="Arial" charset="0"/>
              </a:endParaRPr>
            </a:p>
          </p:txBody>
        </p:sp>
        <p:grpSp>
          <p:nvGrpSpPr>
            <p:cNvPr id="21510" name="Group 6"/>
            <p:cNvGrpSpPr>
              <a:grpSpLocks/>
            </p:cNvGrpSpPr>
            <p:nvPr/>
          </p:nvGrpSpPr>
          <p:grpSpPr bwMode="auto">
            <a:xfrm>
              <a:off x="1903" y="754"/>
              <a:ext cx="1953" cy="748"/>
              <a:chOff x="1903" y="754"/>
              <a:chExt cx="1953" cy="748"/>
            </a:xfrm>
          </p:grpSpPr>
          <p:sp>
            <p:nvSpPr>
              <p:cNvPr id="21508" name="Text Box 4"/>
              <p:cNvSpPr txBox="1">
                <a:spLocks noChangeArrowheads="1"/>
              </p:cNvSpPr>
              <p:nvPr/>
            </p:nvSpPr>
            <p:spPr bwMode="auto">
              <a:xfrm>
                <a:off x="2145" y="754"/>
                <a:ext cx="1470" cy="7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400"/>
                  <a:t>Some types of</a:t>
                </a:r>
              </a:p>
              <a:p>
                <a:pPr algn="ctr"/>
                <a:endParaRPr lang="en-GB" sz="2400"/>
              </a:p>
              <a:p>
                <a:pPr algn="ctr"/>
                <a:r>
                  <a:rPr lang="en-GB" sz="2400"/>
                  <a:t>vocabulary</a:t>
                </a:r>
              </a:p>
            </p:txBody>
          </p:sp>
          <p:sp>
            <p:nvSpPr>
              <p:cNvPr id="21509" name="Text Box 5"/>
              <p:cNvSpPr txBox="1">
                <a:spLocks noChangeArrowheads="1"/>
              </p:cNvSpPr>
              <p:nvPr/>
            </p:nvSpPr>
            <p:spPr bwMode="auto">
              <a:xfrm>
                <a:off x="1903" y="1026"/>
                <a:ext cx="1953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sz="2400">
                    <a:solidFill>
                      <a:srgbClr val="F54029"/>
                    </a:solidFill>
                  </a:rPr>
                  <a:t>non-standard English</a:t>
                </a:r>
              </a:p>
            </p:txBody>
          </p:sp>
        </p:grpSp>
      </p:grp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196975" y="1697038"/>
            <a:ext cx="19621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400">
                <a:solidFill>
                  <a:srgbClr val="F54029"/>
                </a:solidFill>
              </a:rPr>
              <a:t>dialect words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785813" y="2111375"/>
            <a:ext cx="33512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jam butty     </a:t>
            </a:r>
            <a:r>
              <a:rPr lang="en-GB" sz="1600"/>
              <a:t>(Northern England)</a:t>
            </a:r>
            <a:endParaRPr lang="en-GB" sz="1600" i="1">
              <a:latin typeface="Arial" charset="0"/>
            </a:endParaRPr>
          </a:p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jam sarnie   </a:t>
            </a:r>
            <a:r>
              <a:rPr lang="en-GB" sz="1600"/>
              <a:t>(Southern England)</a:t>
            </a:r>
            <a:endParaRPr lang="en-GB" sz="1800" i="1">
              <a:solidFill>
                <a:srgbClr val="F54029"/>
              </a:solidFill>
              <a:latin typeface="Arial" charset="0"/>
            </a:endParaRPr>
          </a:p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jeely piece   </a:t>
            </a:r>
            <a:r>
              <a:rPr lang="en-GB" sz="1600"/>
              <a:t>(Scotland)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217488" y="2114550"/>
            <a:ext cx="4460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1800"/>
              <a:t>e.g.</a:t>
            </a:r>
          </a:p>
        </p:txBody>
      </p:sp>
      <p:sp>
        <p:nvSpPr>
          <p:cNvPr id="21529" name="AutoShape 25"/>
          <p:cNvSpPr>
            <a:spLocks noChangeArrowheads="1"/>
          </p:cNvSpPr>
          <p:nvPr/>
        </p:nvSpPr>
        <p:spPr bwMode="auto">
          <a:xfrm>
            <a:off x="107950" y="1628775"/>
            <a:ext cx="4140200" cy="1584325"/>
          </a:xfrm>
          <a:prstGeom prst="roundRect">
            <a:avLst>
              <a:gd name="adj" fmla="val 23069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1230313" y="3927475"/>
            <a:ext cx="18938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400">
                <a:solidFill>
                  <a:srgbClr val="F54029"/>
                </a:solidFill>
              </a:rPr>
              <a:t>jargon words</a:t>
            </a:r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796925" y="4343400"/>
            <a:ext cx="33289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a shout	      </a:t>
            </a:r>
            <a:r>
              <a:rPr lang="en-GB" sz="1600"/>
              <a:t>(fire fighters)</a:t>
            </a:r>
            <a:endParaRPr lang="en-GB" sz="1600" i="1">
              <a:latin typeface="Arial" charset="0"/>
            </a:endParaRPr>
          </a:p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a wrap	      </a:t>
            </a:r>
            <a:r>
              <a:rPr lang="en-GB" sz="1600"/>
              <a:t>(film-makers)</a:t>
            </a:r>
            <a:endParaRPr lang="en-GB" sz="1800" i="1">
              <a:solidFill>
                <a:srgbClr val="F54029"/>
              </a:solidFill>
              <a:latin typeface="Arial" charset="0"/>
            </a:endParaRPr>
          </a:p>
          <a:p>
            <a:r>
              <a:rPr lang="en-GB" i="1">
                <a:solidFill>
                  <a:srgbClr val="F54029"/>
                </a:solidFill>
                <a:latin typeface="Arial" charset="0"/>
              </a:rPr>
              <a:t>masthead  </a:t>
            </a:r>
            <a:r>
              <a:rPr lang="en-GB" sz="1600"/>
              <a:t>(newspaper workers)</a:t>
            </a:r>
          </a:p>
        </p:txBody>
      </p:sp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228600" y="4346575"/>
            <a:ext cx="446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1800"/>
              <a:t>e.g.</a:t>
            </a:r>
          </a:p>
        </p:txBody>
      </p:sp>
      <p:sp>
        <p:nvSpPr>
          <p:cNvPr id="21532" name="AutoShape 28"/>
          <p:cNvSpPr>
            <a:spLocks noChangeArrowheads="1"/>
          </p:cNvSpPr>
          <p:nvPr/>
        </p:nvSpPr>
        <p:spPr bwMode="auto">
          <a:xfrm>
            <a:off x="107950" y="3860800"/>
            <a:ext cx="4140200" cy="15113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6208713" y="1911350"/>
            <a:ext cx="16970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400">
                <a:solidFill>
                  <a:srgbClr val="F54029"/>
                </a:solidFill>
              </a:rPr>
              <a:t>slang words</a:t>
            </a: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5994400" y="2255838"/>
            <a:ext cx="26939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800"/>
              <a:t>expressions of approval:</a:t>
            </a:r>
          </a:p>
          <a:p>
            <a:r>
              <a:rPr lang="en-GB" sz="1800" i="1">
                <a:solidFill>
                  <a:srgbClr val="F54029"/>
                </a:solidFill>
                <a:latin typeface="Arial" charset="0"/>
              </a:rPr>
              <a:t>cool, rad, fab, wicked</a:t>
            </a:r>
            <a:endParaRPr lang="en-GB" sz="1800"/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5426075" y="2233613"/>
            <a:ext cx="4460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1800"/>
              <a:t>e.g.</a:t>
            </a:r>
          </a:p>
        </p:txBody>
      </p:sp>
      <p:sp>
        <p:nvSpPr>
          <p:cNvPr id="21537" name="AutoShape 33"/>
          <p:cNvSpPr>
            <a:spLocks noChangeArrowheads="1"/>
          </p:cNvSpPr>
          <p:nvPr/>
        </p:nvSpPr>
        <p:spPr bwMode="auto">
          <a:xfrm>
            <a:off x="5292725" y="1844675"/>
            <a:ext cx="3529013" cy="1081088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5592763" y="4719638"/>
            <a:ext cx="227647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400">
                <a:solidFill>
                  <a:srgbClr val="F54029"/>
                </a:solidFill>
              </a:rPr>
              <a:t>colloquial words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4459288" y="5113338"/>
            <a:ext cx="45418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1600"/>
              <a:t>words which began as slang, jargon or dialect</a:t>
            </a:r>
          </a:p>
          <a:p>
            <a:pPr algn="ctr"/>
            <a:r>
              <a:rPr lang="en-GB" sz="1600"/>
              <a:t>but are now widespread in speech, e.g.</a:t>
            </a:r>
          </a:p>
          <a:p>
            <a:pPr algn="ctr"/>
            <a:r>
              <a:rPr lang="en-GB" sz="1800" i="1">
                <a:solidFill>
                  <a:srgbClr val="F54029"/>
                </a:solidFill>
                <a:latin typeface="Arial" charset="0"/>
              </a:rPr>
              <a:t>brilliant, OK, fantastic</a:t>
            </a:r>
            <a:endParaRPr lang="en-GB" sz="1800"/>
          </a:p>
        </p:txBody>
      </p:sp>
      <p:sp>
        <p:nvSpPr>
          <p:cNvPr id="21542" name="AutoShape 38"/>
          <p:cNvSpPr>
            <a:spLocks noChangeArrowheads="1"/>
          </p:cNvSpPr>
          <p:nvPr/>
        </p:nvSpPr>
        <p:spPr bwMode="auto">
          <a:xfrm>
            <a:off x="4356100" y="4652963"/>
            <a:ext cx="4675188" cy="1295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547" name="Group 43"/>
          <p:cNvGrpSpPr>
            <a:grpSpLocks/>
          </p:cNvGrpSpPr>
          <p:nvPr/>
        </p:nvGrpSpPr>
        <p:grpSpPr bwMode="auto">
          <a:xfrm>
            <a:off x="6300788" y="2852738"/>
            <a:ext cx="2592387" cy="1439862"/>
            <a:chOff x="3696" y="1979"/>
            <a:chExt cx="1633" cy="907"/>
          </a:xfrm>
        </p:grpSpPr>
        <p:sp>
          <p:nvSpPr>
            <p:cNvPr id="21545" name="AutoShape 41"/>
            <p:cNvSpPr>
              <a:spLocks noChangeArrowheads="1"/>
            </p:cNvSpPr>
            <p:nvPr/>
          </p:nvSpPr>
          <p:spPr bwMode="auto">
            <a:xfrm>
              <a:off x="3696" y="1979"/>
              <a:ext cx="1633" cy="90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38100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>
                <a:solidFill>
                  <a:srgbClr val="F54029"/>
                </a:solidFill>
              </a:endParaRPr>
            </a:p>
          </p:txBody>
        </p:sp>
        <p:sp>
          <p:nvSpPr>
            <p:cNvPr id="21544" name="Text Box 40"/>
            <p:cNvSpPr txBox="1">
              <a:spLocks noChangeArrowheads="1"/>
            </p:cNvSpPr>
            <p:nvPr/>
          </p:nvSpPr>
          <p:spPr bwMode="auto">
            <a:xfrm>
              <a:off x="3795" y="2038"/>
              <a:ext cx="1435" cy="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GB" sz="1600"/>
                <a:t>The short-hand form</a:t>
              </a:r>
            </a:p>
            <a:p>
              <a:pPr algn="ctr"/>
              <a:r>
                <a:rPr lang="en-GB" sz="1600"/>
                <a:t>of words used in text-</a:t>
              </a:r>
            </a:p>
            <a:p>
              <a:pPr algn="ctr"/>
              <a:r>
                <a:rPr lang="en-GB" sz="1600"/>
                <a:t>messaging is a type of</a:t>
              </a:r>
            </a:p>
            <a:p>
              <a:pPr algn="ctr"/>
              <a:r>
                <a:rPr lang="en-GB" sz="1600"/>
                <a:t>written slang, e.g.</a:t>
              </a:r>
            </a:p>
            <a:p>
              <a:pPr algn="ctr"/>
              <a:r>
                <a:rPr lang="en-GB" sz="1800">
                  <a:solidFill>
                    <a:srgbClr val="F54029"/>
                  </a:solidFill>
                </a:rPr>
                <a:t>u r gr8</a:t>
              </a:r>
            </a:p>
          </p:txBody>
        </p:sp>
      </p:grpSp>
      <p:sp>
        <p:nvSpPr>
          <p:cNvPr id="21548" name="Text Box 44"/>
          <p:cNvSpPr txBox="1">
            <a:spLocks noChangeArrowheads="1"/>
          </p:cNvSpPr>
          <p:nvPr/>
        </p:nvSpPr>
        <p:spPr bwMode="auto">
          <a:xfrm>
            <a:off x="4716463" y="6067425"/>
            <a:ext cx="3751262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Some non-vocabulary (especially colloquialisms)</a:t>
            </a:r>
          </a:p>
          <a:p>
            <a:r>
              <a:rPr lang="en-GB" sz="1200">
                <a:solidFill>
                  <a:schemeClr val="bg1"/>
                </a:solidFill>
                <a:latin typeface="Arial" charset="0"/>
              </a:rPr>
              <a:t>May be used in informal Standard English.</a:t>
            </a:r>
          </a:p>
        </p:txBody>
      </p:sp>
      <p:sp>
        <p:nvSpPr>
          <p:cNvPr id="21549" name="Line 45"/>
          <p:cNvSpPr>
            <a:spLocks noChangeShapeType="1"/>
          </p:cNvSpPr>
          <p:nvPr/>
        </p:nvSpPr>
        <p:spPr bwMode="auto">
          <a:xfrm flipH="1">
            <a:off x="1995488" y="747713"/>
            <a:ext cx="803275" cy="8667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550" name="Line 46"/>
          <p:cNvSpPr>
            <a:spLocks noChangeShapeType="1"/>
          </p:cNvSpPr>
          <p:nvPr/>
        </p:nvSpPr>
        <p:spPr bwMode="auto">
          <a:xfrm>
            <a:off x="6329363" y="652463"/>
            <a:ext cx="890587" cy="11922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551" name="Line 47"/>
          <p:cNvSpPr>
            <a:spLocks noChangeShapeType="1"/>
          </p:cNvSpPr>
          <p:nvPr/>
        </p:nvSpPr>
        <p:spPr bwMode="auto">
          <a:xfrm flipH="1">
            <a:off x="4191000" y="1484313"/>
            <a:ext cx="381000" cy="24590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552" name="Line 48"/>
          <p:cNvSpPr>
            <a:spLocks noChangeShapeType="1"/>
          </p:cNvSpPr>
          <p:nvPr/>
        </p:nvSpPr>
        <p:spPr bwMode="auto">
          <a:xfrm>
            <a:off x="4932363" y="1484313"/>
            <a:ext cx="339725" cy="31670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1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1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1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1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10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10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/>
      <p:bldP spid="21529" grpId="0" animBg="1"/>
      <p:bldP spid="21522" grpId="0"/>
      <p:bldP spid="21532" grpId="0" animBg="1"/>
      <p:bldP spid="21525" grpId="0"/>
      <p:bldP spid="21537" grpId="0" animBg="1"/>
      <p:bldP spid="21535" grpId="0"/>
      <p:bldP spid="21542" grpId="0" animBg="1"/>
      <p:bldP spid="21548" grpId="0" animBg="1"/>
      <p:bldP spid="21549" grpId="0" animBg="1"/>
      <p:bldP spid="21550" grpId="0" animBg="1"/>
      <p:bldP spid="21551" grpId="0" animBg="1"/>
      <p:bldP spid="215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94" name="AutoShape 110"/>
          <p:cNvSpPr>
            <a:spLocks/>
          </p:cNvSpPr>
          <p:nvPr/>
        </p:nvSpPr>
        <p:spPr bwMode="auto">
          <a:xfrm>
            <a:off x="6600825" y="5875338"/>
            <a:ext cx="215900" cy="576262"/>
          </a:xfrm>
          <a:prstGeom prst="rightBrace">
            <a:avLst>
              <a:gd name="adj1" fmla="val 2224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97" name="Text Box 113"/>
          <p:cNvSpPr txBox="1">
            <a:spLocks noChangeArrowheads="1"/>
          </p:cNvSpPr>
          <p:nvPr/>
        </p:nvSpPr>
        <p:spPr bwMode="auto">
          <a:xfrm>
            <a:off x="5076056" y="1700808"/>
            <a:ext cx="3932498" cy="3740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>
              <a:lnSpc>
                <a:spcPct val="105000"/>
              </a:lnSpc>
            </a:pPr>
            <a:r>
              <a:rPr lang="en-GB" sz="3200" i="1" dirty="0">
                <a:solidFill>
                  <a:srgbClr val="990070"/>
                </a:solidFill>
              </a:rPr>
              <a:t>I work</a:t>
            </a:r>
            <a:r>
              <a:rPr lang="en-GB" sz="3200" i="1" dirty="0"/>
              <a:t> hard.</a:t>
            </a:r>
          </a:p>
          <a:p>
            <a:pPr>
              <a:lnSpc>
                <a:spcPct val="105000"/>
              </a:lnSpc>
            </a:pPr>
            <a:r>
              <a:rPr lang="en-GB" sz="3200" i="1" dirty="0">
                <a:solidFill>
                  <a:srgbClr val="990070"/>
                </a:solidFill>
              </a:rPr>
              <a:t>You have</a:t>
            </a:r>
            <a:r>
              <a:rPr lang="en-GB" sz="3200" i="1" dirty="0"/>
              <a:t> won.</a:t>
            </a:r>
          </a:p>
          <a:p>
            <a:pPr>
              <a:lnSpc>
                <a:spcPct val="105000"/>
              </a:lnSpc>
            </a:pPr>
            <a:r>
              <a:rPr lang="en-GB" sz="3200" i="1" dirty="0">
                <a:solidFill>
                  <a:srgbClr val="990070"/>
                </a:solidFill>
              </a:rPr>
              <a:t>They are</a:t>
            </a:r>
            <a:r>
              <a:rPr lang="en-GB" sz="3200" i="1" dirty="0"/>
              <a:t> sad.</a:t>
            </a:r>
          </a:p>
          <a:p>
            <a:pPr>
              <a:lnSpc>
                <a:spcPct val="105000"/>
              </a:lnSpc>
            </a:pPr>
            <a:r>
              <a:rPr lang="en-GB" sz="3200" i="1" dirty="0">
                <a:solidFill>
                  <a:srgbClr val="990070"/>
                </a:solidFill>
              </a:rPr>
              <a:t>I was</a:t>
            </a:r>
            <a:r>
              <a:rPr lang="en-GB" sz="3200" i="1" dirty="0"/>
              <a:t> going.</a:t>
            </a:r>
          </a:p>
          <a:p>
            <a:pPr>
              <a:lnSpc>
                <a:spcPct val="105000"/>
              </a:lnSpc>
              <a:spcAft>
                <a:spcPct val="30000"/>
              </a:spcAft>
            </a:pPr>
            <a:r>
              <a:rPr lang="en-GB" sz="3200" i="1" dirty="0">
                <a:solidFill>
                  <a:srgbClr val="990070"/>
                </a:solidFill>
              </a:rPr>
              <a:t>We were</a:t>
            </a:r>
            <a:r>
              <a:rPr lang="en-GB" sz="3200" i="1" dirty="0"/>
              <a:t> there.</a:t>
            </a:r>
          </a:p>
          <a:p>
            <a:pPr>
              <a:lnSpc>
                <a:spcPct val="105000"/>
              </a:lnSpc>
            </a:pPr>
            <a:r>
              <a:rPr lang="en-GB" sz="3200" i="1" dirty="0">
                <a:solidFill>
                  <a:srgbClr val="990070"/>
                </a:solidFill>
              </a:rPr>
              <a:t>The class works</a:t>
            </a:r>
            <a:r>
              <a:rPr lang="en-GB" sz="3200" i="1" dirty="0"/>
              <a:t> hard.</a:t>
            </a:r>
          </a:p>
        </p:txBody>
      </p:sp>
      <p:sp>
        <p:nvSpPr>
          <p:cNvPr id="16498" name="Text Box 114"/>
          <p:cNvSpPr txBox="1">
            <a:spLocks noChangeArrowheads="1"/>
          </p:cNvSpPr>
          <p:nvPr/>
        </p:nvSpPr>
        <p:spPr bwMode="auto">
          <a:xfrm>
            <a:off x="611560" y="1772816"/>
            <a:ext cx="3312368" cy="329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  <a:latin typeface="Arial" charset="0"/>
              </a:rPr>
              <a:t>I works</a:t>
            </a:r>
            <a:r>
              <a:rPr lang="en-GB" sz="2800" i="1" dirty="0">
                <a:latin typeface="Arial" charset="0"/>
              </a:rPr>
              <a:t>  hard.</a:t>
            </a:r>
          </a:p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  <a:latin typeface="Arial" charset="0"/>
              </a:rPr>
              <a:t>You has</a:t>
            </a:r>
            <a:r>
              <a:rPr lang="en-GB" sz="2800" i="1" dirty="0">
                <a:latin typeface="Arial" charset="0"/>
              </a:rPr>
              <a:t> won.</a:t>
            </a:r>
          </a:p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  <a:latin typeface="Arial" charset="0"/>
              </a:rPr>
              <a:t>They is</a:t>
            </a:r>
            <a:r>
              <a:rPr lang="en-GB" sz="2800" i="1" dirty="0">
                <a:latin typeface="Arial" charset="0"/>
              </a:rPr>
              <a:t> sad.</a:t>
            </a:r>
          </a:p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  <a:latin typeface="Arial" charset="0"/>
              </a:rPr>
              <a:t>I were</a:t>
            </a:r>
            <a:r>
              <a:rPr lang="en-GB" sz="2800" i="1" dirty="0">
                <a:latin typeface="Arial" charset="0"/>
              </a:rPr>
              <a:t> going.</a:t>
            </a:r>
          </a:p>
          <a:p>
            <a:pPr>
              <a:lnSpc>
                <a:spcPct val="105000"/>
              </a:lnSpc>
              <a:spcAft>
                <a:spcPct val="30000"/>
              </a:spcAft>
            </a:pPr>
            <a:r>
              <a:rPr lang="en-GB" sz="2800" i="1" dirty="0">
                <a:solidFill>
                  <a:srgbClr val="F54029"/>
                </a:solidFill>
                <a:latin typeface="Arial" charset="0"/>
              </a:rPr>
              <a:t>We was</a:t>
            </a:r>
            <a:r>
              <a:rPr lang="en-GB" sz="2800" i="1" dirty="0">
                <a:latin typeface="Arial" charset="0"/>
              </a:rPr>
              <a:t> there.</a:t>
            </a:r>
          </a:p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</a:rPr>
              <a:t>The class</a:t>
            </a:r>
          </a:p>
          <a:p>
            <a:pPr>
              <a:lnSpc>
                <a:spcPct val="105000"/>
              </a:lnSpc>
            </a:pPr>
            <a:r>
              <a:rPr lang="en-GB" sz="2800" i="1" dirty="0">
                <a:solidFill>
                  <a:srgbClr val="F54029"/>
                </a:solidFill>
              </a:rPr>
              <a:t>work</a:t>
            </a:r>
            <a:r>
              <a:rPr lang="en-GB" sz="2800" i="1" dirty="0"/>
              <a:t> hard.</a:t>
            </a:r>
          </a:p>
        </p:txBody>
      </p:sp>
      <p:grpSp>
        <p:nvGrpSpPr>
          <p:cNvPr id="16506" name="Group 122"/>
          <p:cNvGrpSpPr>
            <a:grpSpLocks/>
          </p:cNvGrpSpPr>
          <p:nvPr/>
        </p:nvGrpSpPr>
        <p:grpSpPr bwMode="auto">
          <a:xfrm>
            <a:off x="6300192" y="764704"/>
            <a:ext cx="1152525" cy="288925"/>
            <a:chOff x="2880" y="1570"/>
            <a:chExt cx="726" cy="182"/>
          </a:xfrm>
        </p:grpSpPr>
        <p:sp>
          <p:nvSpPr>
            <p:cNvPr id="16499" name="Text Box 115"/>
            <p:cNvSpPr txBox="1">
              <a:spLocks noChangeArrowheads="1"/>
            </p:cNvSpPr>
            <p:nvPr/>
          </p:nvSpPr>
          <p:spPr bwMode="auto">
            <a:xfrm>
              <a:off x="2971" y="1570"/>
              <a:ext cx="54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sz="1600">
                  <a:solidFill>
                    <a:srgbClr val="990070"/>
                  </a:solidFill>
                </a:rPr>
                <a:t>standard</a:t>
              </a:r>
            </a:p>
          </p:txBody>
        </p:sp>
        <p:sp>
          <p:nvSpPr>
            <p:cNvPr id="16500" name="AutoShape 116"/>
            <p:cNvSpPr>
              <a:spLocks noChangeArrowheads="1"/>
            </p:cNvSpPr>
            <p:nvPr/>
          </p:nvSpPr>
          <p:spPr bwMode="auto">
            <a:xfrm>
              <a:off x="2880" y="1570"/>
              <a:ext cx="726" cy="182"/>
            </a:xfrm>
            <a:prstGeom prst="roundRect">
              <a:avLst>
                <a:gd name="adj" fmla="val 16667"/>
              </a:avLst>
            </a:prstGeom>
            <a:noFill/>
            <a:ln w="28575">
              <a:solidFill>
                <a:srgbClr val="99007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507" name="Group 123"/>
          <p:cNvGrpSpPr>
            <a:grpSpLocks/>
          </p:cNvGrpSpPr>
          <p:nvPr/>
        </p:nvGrpSpPr>
        <p:grpSpPr bwMode="auto">
          <a:xfrm>
            <a:off x="827584" y="764707"/>
            <a:ext cx="2160588" cy="369888"/>
            <a:chOff x="1927" y="1525"/>
            <a:chExt cx="1361" cy="233"/>
          </a:xfrm>
        </p:grpSpPr>
        <p:sp>
          <p:nvSpPr>
            <p:cNvPr id="16495" name="Text Box 111"/>
            <p:cNvSpPr txBox="1">
              <a:spLocks noChangeArrowheads="1"/>
            </p:cNvSpPr>
            <p:nvPr/>
          </p:nvSpPr>
          <p:spPr bwMode="auto">
            <a:xfrm>
              <a:off x="1992" y="1525"/>
              <a:ext cx="124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sz="2400" dirty="0">
                  <a:solidFill>
                    <a:srgbClr val="F54029"/>
                  </a:solidFill>
                </a:rPr>
                <a:t>non-standard</a:t>
              </a:r>
              <a:endParaRPr lang="en-GB" sz="2400" dirty="0"/>
            </a:p>
          </p:txBody>
        </p:sp>
        <p:sp>
          <p:nvSpPr>
            <p:cNvPr id="16505" name="AutoShape 121"/>
            <p:cNvSpPr>
              <a:spLocks noChangeArrowheads="1"/>
            </p:cNvSpPr>
            <p:nvPr/>
          </p:nvSpPr>
          <p:spPr bwMode="auto">
            <a:xfrm>
              <a:off x="1927" y="1525"/>
              <a:ext cx="1361" cy="182"/>
            </a:xfrm>
            <a:prstGeom prst="roundRect">
              <a:avLst>
                <a:gd name="adj" fmla="val 16667"/>
              </a:avLst>
            </a:prstGeom>
            <a:noFill/>
            <a:ln w="28575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6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6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6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16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16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16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64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16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164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164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16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9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40" name="Text Box 132"/>
          <p:cNvSpPr txBox="1">
            <a:spLocks noChangeArrowheads="1"/>
          </p:cNvSpPr>
          <p:nvPr/>
        </p:nvSpPr>
        <p:spPr bwMode="auto">
          <a:xfrm>
            <a:off x="5003800" y="1700213"/>
            <a:ext cx="219868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i="1">
                <a:latin typeface="Arial" charset="0"/>
              </a:rPr>
              <a:t>I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saw</a:t>
            </a:r>
            <a:r>
              <a:rPr lang="en-GB" i="1">
                <a:latin typeface="Arial" charset="0"/>
              </a:rPr>
              <a:t> you.</a:t>
            </a:r>
          </a:p>
          <a:p>
            <a:r>
              <a:rPr lang="en-GB" i="1">
                <a:latin typeface="Arial" charset="0"/>
              </a:rPr>
              <a:t>She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did</a:t>
            </a:r>
            <a:r>
              <a:rPr lang="en-GB" i="1">
                <a:latin typeface="Arial" charset="0"/>
              </a:rPr>
              <a:t> it.</a:t>
            </a:r>
          </a:p>
          <a:p>
            <a:r>
              <a:rPr lang="en-GB" i="1">
                <a:latin typeface="Arial" charset="0"/>
              </a:rPr>
              <a:t>It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broke</a:t>
            </a:r>
            <a:r>
              <a:rPr lang="en-GB" i="1">
                <a:latin typeface="Arial" charset="0"/>
              </a:rPr>
              <a:t>.</a:t>
            </a:r>
          </a:p>
          <a:p>
            <a:r>
              <a:rPr lang="en-GB" i="1">
                <a:latin typeface="Arial" charset="0"/>
              </a:rPr>
              <a:t>It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came </a:t>
            </a:r>
            <a:r>
              <a:rPr lang="en-GB" i="1">
                <a:latin typeface="Arial" charset="0"/>
              </a:rPr>
              <a:t>yesterday.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03575" y="188913"/>
            <a:ext cx="5810250" cy="504825"/>
          </a:xfrm>
          <a:prstGeom prst="roundRect">
            <a:avLst>
              <a:gd name="adj" fmla="val 2956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995738" y="212725"/>
            <a:ext cx="2335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Watch out for</a:t>
            </a:r>
          </a:p>
        </p:txBody>
      </p:sp>
      <p:grpSp>
        <p:nvGrpSpPr>
          <p:cNvPr id="17541" name="Group 133"/>
          <p:cNvGrpSpPr>
            <a:grpSpLocks/>
          </p:cNvGrpSpPr>
          <p:nvPr/>
        </p:nvGrpSpPr>
        <p:grpSpPr bwMode="auto">
          <a:xfrm>
            <a:off x="5148263" y="1125538"/>
            <a:ext cx="1387475" cy="354012"/>
            <a:chOff x="2913" y="572"/>
            <a:chExt cx="874" cy="223"/>
          </a:xfrm>
        </p:grpSpPr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3004" y="583"/>
              <a:ext cx="6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990070"/>
                  </a:solidFill>
                </a:rPr>
                <a:t>standard</a:t>
              </a:r>
            </a:p>
          </p:txBody>
        </p:sp>
        <p:sp>
          <p:nvSpPr>
            <p:cNvPr id="17417" name="AutoShape 9"/>
            <p:cNvSpPr>
              <a:spLocks noChangeArrowheads="1"/>
            </p:cNvSpPr>
            <p:nvPr/>
          </p:nvSpPr>
          <p:spPr bwMode="auto">
            <a:xfrm>
              <a:off x="2913" y="572"/>
              <a:ext cx="874" cy="223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99007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542" name="Group 134"/>
          <p:cNvGrpSpPr>
            <a:grpSpLocks/>
          </p:cNvGrpSpPr>
          <p:nvPr/>
        </p:nvGrpSpPr>
        <p:grpSpPr bwMode="auto">
          <a:xfrm>
            <a:off x="2484438" y="1125538"/>
            <a:ext cx="1895475" cy="354012"/>
            <a:chOff x="1882" y="572"/>
            <a:chExt cx="1194" cy="223"/>
          </a:xfrm>
        </p:grpSpPr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1964" y="583"/>
              <a:ext cx="103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F54029"/>
                  </a:solidFill>
                </a:rPr>
                <a:t>non-standard</a:t>
              </a:r>
              <a:endParaRPr lang="en-GB"/>
            </a:p>
          </p:txBody>
        </p:sp>
        <p:sp>
          <p:nvSpPr>
            <p:cNvPr id="17420" name="AutoShape 12"/>
            <p:cNvSpPr>
              <a:spLocks noChangeArrowheads="1"/>
            </p:cNvSpPr>
            <p:nvPr/>
          </p:nvSpPr>
          <p:spPr bwMode="auto">
            <a:xfrm>
              <a:off x="1882" y="572"/>
              <a:ext cx="1194" cy="223"/>
            </a:xfrm>
            <a:prstGeom prst="roundRect">
              <a:avLst>
                <a:gd name="adj" fmla="val 46704"/>
              </a:avLst>
            </a:prstGeom>
            <a:noFill/>
            <a:ln w="28575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538" name="Text Box 130"/>
          <p:cNvSpPr txBox="1">
            <a:spLocks noChangeArrowheads="1"/>
          </p:cNvSpPr>
          <p:nvPr/>
        </p:nvSpPr>
        <p:spPr bwMode="auto">
          <a:xfrm>
            <a:off x="2555875" y="1700213"/>
            <a:ext cx="22129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i="1">
                <a:latin typeface="Arial" charset="0"/>
              </a:rPr>
              <a:t>I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seen</a:t>
            </a:r>
            <a:r>
              <a:rPr lang="en-GB" i="1">
                <a:latin typeface="Arial" charset="0"/>
              </a:rPr>
              <a:t> you.</a:t>
            </a:r>
          </a:p>
          <a:p>
            <a:r>
              <a:rPr lang="en-GB" i="1">
                <a:latin typeface="Arial" charset="0"/>
              </a:rPr>
              <a:t>She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done </a:t>
            </a:r>
            <a:r>
              <a:rPr lang="en-GB" i="1">
                <a:latin typeface="Arial" charset="0"/>
              </a:rPr>
              <a:t>it.</a:t>
            </a:r>
          </a:p>
          <a:p>
            <a:r>
              <a:rPr lang="en-GB" i="1">
                <a:latin typeface="Arial" charset="0"/>
              </a:rPr>
              <a:t>It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’s</a:t>
            </a:r>
            <a:r>
              <a:rPr lang="en-GB" i="1">
                <a:latin typeface="Arial" charset="0"/>
              </a:rPr>
              <a:t>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broke</a:t>
            </a:r>
            <a:r>
              <a:rPr lang="en-GB" i="1">
                <a:latin typeface="Arial" charset="0"/>
              </a:rPr>
              <a:t>.</a:t>
            </a:r>
          </a:p>
          <a:p>
            <a:r>
              <a:rPr lang="en-GB" i="1">
                <a:latin typeface="Arial" charset="0"/>
              </a:rPr>
              <a:t>It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come</a:t>
            </a:r>
            <a:r>
              <a:rPr lang="en-GB" i="1">
                <a:latin typeface="Arial" charset="0"/>
              </a:rPr>
              <a:t> yesterday.</a:t>
            </a:r>
          </a:p>
        </p:txBody>
      </p:sp>
      <p:sp>
        <p:nvSpPr>
          <p:cNvPr id="17551" name="Text Box 143"/>
          <p:cNvSpPr txBox="1">
            <a:spLocks noChangeArrowheads="1"/>
          </p:cNvSpPr>
          <p:nvPr/>
        </p:nvSpPr>
        <p:spPr bwMode="auto">
          <a:xfrm>
            <a:off x="6297613" y="212725"/>
            <a:ext cx="1730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past tense</a:t>
            </a:r>
          </a:p>
        </p:txBody>
      </p:sp>
      <p:sp>
        <p:nvSpPr>
          <p:cNvPr id="17557" name="Text Box 149"/>
          <p:cNvSpPr txBox="1">
            <a:spLocks noChangeArrowheads="1"/>
          </p:cNvSpPr>
          <p:nvPr/>
        </p:nvSpPr>
        <p:spPr bwMode="auto">
          <a:xfrm flipH="1">
            <a:off x="7956376" y="260648"/>
            <a:ext cx="6822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7558" name="Text Box 150"/>
          <p:cNvSpPr txBox="1">
            <a:spLocks noChangeArrowheads="1"/>
          </p:cNvSpPr>
          <p:nvPr/>
        </p:nvSpPr>
        <p:spPr bwMode="auto">
          <a:xfrm>
            <a:off x="6438900" y="1700213"/>
            <a:ext cx="2309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i="1">
                <a:latin typeface="Arial" charset="0"/>
              </a:rPr>
              <a:t>     I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have seen</a:t>
            </a:r>
            <a:r>
              <a:rPr lang="en-GB" i="1">
                <a:latin typeface="Arial" charset="0"/>
              </a:rPr>
              <a:t> you.</a:t>
            </a:r>
          </a:p>
          <a:p>
            <a:r>
              <a:rPr lang="en-GB" i="1">
                <a:latin typeface="Arial" charset="0"/>
              </a:rPr>
              <a:t>     She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has done</a:t>
            </a:r>
            <a:r>
              <a:rPr lang="en-GB" i="1">
                <a:latin typeface="Arial" charset="0"/>
              </a:rPr>
              <a:t> it.</a:t>
            </a:r>
          </a:p>
          <a:p>
            <a:r>
              <a:rPr lang="en-GB" i="1">
                <a:latin typeface="Arial" charset="0"/>
              </a:rPr>
              <a:t>  It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’s</a:t>
            </a:r>
            <a:r>
              <a:rPr lang="en-GB" i="1">
                <a:latin typeface="Arial" charset="0"/>
              </a:rPr>
              <a:t>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broken</a:t>
            </a:r>
            <a:r>
              <a:rPr lang="en-GB" i="1">
                <a:latin typeface="Arial" charset="0"/>
              </a:rPr>
              <a:t>.</a:t>
            </a:r>
          </a:p>
        </p:txBody>
      </p:sp>
      <p:grpSp>
        <p:nvGrpSpPr>
          <p:cNvPr id="17560" name="Group 152"/>
          <p:cNvGrpSpPr>
            <a:grpSpLocks/>
          </p:cNvGrpSpPr>
          <p:nvPr/>
        </p:nvGrpSpPr>
        <p:grpSpPr bwMode="auto">
          <a:xfrm>
            <a:off x="6300788" y="1676400"/>
            <a:ext cx="409575" cy="307975"/>
            <a:chOff x="4468" y="1950"/>
            <a:chExt cx="258" cy="194"/>
          </a:xfrm>
        </p:grpSpPr>
        <p:sp>
          <p:nvSpPr>
            <p:cNvPr id="17543" name="Oval 135"/>
            <p:cNvSpPr>
              <a:spLocks noChangeArrowheads="1"/>
            </p:cNvSpPr>
            <p:nvPr/>
          </p:nvSpPr>
          <p:spPr bwMode="auto">
            <a:xfrm>
              <a:off x="4468" y="1978"/>
              <a:ext cx="258" cy="166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59" name="Text Box 151"/>
            <p:cNvSpPr txBox="1">
              <a:spLocks noChangeArrowheads="1"/>
            </p:cNvSpPr>
            <p:nvPr/>
          </p:nvSpPr>
          <p:spPr bwMode="auto">
            <a:xfrm>
              <a:off x="4512" y="1950"/>
              <a:ext cx="1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i="1">
                  <a:solidFill>
                    <a:schemeClr val="bg1"/>
                  </a:solidFill>
                  <a:latin typeface="Arial" charset="0"/>
                </a:rPr>
                <a:t>or</a:t>
              </a:r>
            </a:p>
          </p:txBody>
        </p:sp>
      </p:grpSp>
      <p:grpSp>
        <p:nvGrpSpPr>
          <p:cNvPr id="17561" name="Group 153"/>
          <p:cNvGrpSpPr>
            <a:grpSpLocks/>
          </p:cNvGrpSpPr>
          <p:nvPr/>
        </p:nvGrpSpPr>
        <p:grpSpPr bwMode="auto">
          <a:xfrm>
            <a:off x="6292850" y="2005013"/>
            <a:ext cx="409575" cy="307975"/>
            <a:chOff x="4468" y="1950"/>
            <a:chExt cx="258" cy="194"/>
          </a:xfrm>
        </p:grpSpPr>
        <p:sp>
          <p:nvSpPr>
            <p:cNvPr id="17562" name="Oval 154"/>
            <p:cNvSpPr>
              <a:spLocks noChangeArrowheads="1"/>
            </p:cNvSpPr>
            <p:nvPr/>
          </p:nvSpPr>
          <p:spPr bwMode="auto">
            <a:xfrm>
              <a:off x="4468" y="1978"/>
              <a:ext cx="258" cy="166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63" name="Text Box 155"/>
            <p:cNvSpPr txBox="1">
              <a:spLocks noChangeArrowheads="1"/>
            </p:cNvSpPr>
            <p:nvPr/>
          </p:nvSpPr>
          <p:spPr bwMode="auto">
            <a:xfrm>
              <a:off x="4512" y="1950"/>
              <a:ext cx="1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i="1">
                  <a:solidFill>
                    <a:schemeClr val="bg1"/>
                  </a:solidFill>
                  <a:latin typeface="Arial" charset="0"/>
                </a:rPr>
                <a:t>or</a:t>
              </a:r>
            </a:p>
          </p:txBody>
        </p:sp>
      </p:grpSp>
      <p:grpSp>
        <p:nvGrpSpPr>
          <p:cNvPr id="17564" name="Group 156"/>
          <p:cNvGrpSpPr>
            <a:grpSpLocks/>
          </p:cNvGrpSpPr>
          <p:nvPr/>
        </p:nvGrpSpPr>
        <p:grpSpPr bwMode="auto">
          <a:xfrm>
            <a:off x="6043613" y="2300288"/>
            <a:ext cx="409575" cy="307975"/>
            <a:chOff x="4468" y="1950"/>
            <a:chExt cx="258" cy="194"/>
          </a:xfrm>
        </p:grpSpPr>
        <p:sp>
          <p:nvSpPr>
            <p:cNvPr id="17565" name="Oval 157"/>
            <p:cNvSpPr>
              <a:spLocks noChangeArrowheads="1"/>
            </p:cNvSpPr>
            <p:nvPr/>
          </p:nvSpPr>
          <p:spPr bwMode="auto">
            <a:xfrm>
              <a:off x="4468" y="1978"/>
              <a:ext cx="258" cy="166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66" name="Text Box 158"/>
            <p:cNvSpPr txBox="1">
              <a:spLocks noChangeArrowheads="1"/>
            </p:cNvSpPr>
            <p:nvPr/>
          </p:nvSpPr>
          <p:spPr bwMode="auto">
            <a:xfrm>
              <a:off x="4512" y="1950"/>
              <a:ext cx="1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i="1">
                  <a:solidFill>
                    <a:schemeClr val="bg1"/>
                  </a:solidFill>
                  <a:latin typeface="Arial" charset="0"/>
                </a:rPr>
                <a:t>or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687 -2.07311E-6 L -0.06059 -2.07311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91 -2.07311E-6 L 0.08577 -2.07311E-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75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5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5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7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7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5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7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7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5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17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0"/>
                                        <p:tgtEl>
                                          <p:spTgt spid="17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17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0"/>
                                        <p:tgtEl>
                                          <p:spTgt spid="17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1000"/>
                                        <p:tgtEl>
                                          <p:spTgt spid="17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1000"/>
                                        <p:tgtEl>
                                          <p:spTgt spid="17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12" grpId="0"/>
      <p:bldP spid="17551" grpId="0"/>
      <p:bldP spid="175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9" name="Group 7"/>
          <p:cNvGrpSpPr>
            <a:grpSpLocks/>
          </p:cNvGrpSpPr>
          <p:nvPr/>
        </p:nvGrpSpPr>
        <p:grpSpPr bwMode="auto">
          <a:xfrm>
            <a:off x="1187450" y="115888"/>
            <a:ext cx="6769100" cy="504825"/>
            <a:chOff x="793" y="164"/>
            <a:chExt cx="4264" cy="318"/>
          </a:xfrm>
        </p:grpSpPr>
        <p:sp>
          <p:nvSpPr>
            <p:cNvPr id="18437" name="AutoShape 5"/>
            <p:cNvSpPr>
              <a:spLocks noChangeArrowheads="1"/>
            </p:cNvSpPr>
            <p:nvPr/>
          </p:nvSpPr>
          <p:spPr bwMode="auto">
            <a:xfrm>
              <a:off x="793" y="164"/>
              <a:ext cx="4264" cy="318"/>
            </a:xfrm>
            <a:prstGeom prst="roundRect">
              <a:avLst>
                <a:gd name="adj" fmla="val 2956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8" name="Text Box 6"/>
            <p:cNvSpPr txBox="1">
              <a:spLocks noChangeArrowheads="1"/>
            </p:cNvSpPr>
            <p:nvPr/>
          </p:nvSpPr>
          <p:spPr bwMode="auto">
            <a:xfrm>
              <a:off x="902" y="164"/>
              <a:ext cx="40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</a:rPr>
                <a:t>Double negatives are not standard English</a:t>
              </a:r>
            </a:p>
          </p:txBody>
        </p:sp>
      </p:grpSp>
      <p:grpSp>
        <p:nvGrpSpPr>
          <p:cNvPr id="18440" name="Group 8"/>
          <p:cNvGrpSpPr>
            <a:grpSpLocks/>
          </p:cNvGrpSpPr>
          <p:nvPr/>
        </p:nvGrpSpPr>
        <p:grpSpPr bwMode="auto">
          <a:xfrm>
            <a:off x="6011863" y="765175"/>
            <a:ext cx="1387475" cy="354013"/>
            <a:chOff x="2913" y="572"/>
            <a:chExt cx="874" cy="223"/>
          </a:xfrm>
        </p:grpSpPr>
        <p:sp>
          <p:nvSpPr>
            <p:cNvPr id="18441" name="Text Box 9"/>
            <p:cNvSpPr txBox="1">
              <a:spLocks noChangeArrowheads="1"/>
            </p:cNvSpPr>
            <p:nvPr/>
          </p:nvSpPr>
          <p:spPr bwMode="auto">
            <a:xfrm>
              <a:off x="3004" y="583"/>
              <a:ext cx="6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990070"/>
                  </a:solidFill>
                </a:rPr>
                <a:t>standard</a:t>
              </a:r>
            </a:p>
          </p:txBody>
        </p:sp>
        <p:sp>
          <p:nvSpPr>
            <p:cNvPr id="18442" name="AutoShape 10"/>
            <p:cNvSpPr>
              <a:spLocks noChangeArrowheads="1"/>
            </p:cNvSpPr>
            <p:nvPr/>
          </p:nvSpPr>
          <p:spPr bwMode="auto">
            <a:xfrm>
              <a:off x="2913" y="572"/>
              <a:ext cx="874" cy="223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99007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443" name="Group 11"/>
          <p:cNvGrpSpPr>
            <a:grpSpLocks/>
          </p:cNvGrpSpPr>
          <p:nvPr/>
        </p:nvGrpSpPr>
        <p:grpSpPr bwMode="auto">
          <a:xfrm>
            <a:off x="1116013" y="765175"/>
            <a:ext cx="1895475" cy="354013"/>
            <a:chOff x="1882" y="572"/>
            <a:chExt cx="1194" cy="223"/>
          </a:xfrm>
        </p:grpSpPr>
        <p:sp>
          <p:nvSpPr>
            <p:cNvPr id="18444" name="Text Box 12"/>
            <p:cNvSpPr txBox="1">
              <a:spLocks noChangeArrowheads="1"/>
            </p:cNvSpPr>
            <p:nvPr/>
          </p:nvSpPr>
          <p:spPr bwMode="auto">
            <a:xfrm>
              <a:off x="1964" y="583"/>
              <a:ext cx="103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F54029"/>
                  </a:solidFill>
                </a:rPr>
                <a:t>non-standard</a:t>
              </a:r>
              <a:endParaRPr lang="en-GB"/>
            </a:p>
          </p:txBody>
        </p:sp>
        <p:sp>
          <p:nvSpPr>
            <p:cNvPr id="18445" name="AutoShape 13"/>
            <p:cNvSpPr>
              <a:spLocks noChangeArrowheads="1"/>
            </p:cNvSpPr>
            <p:nvPr/>
          </p:nvSpPr>
          <p:spPr bwMode="auto">
            <a:xfrm>
              <a:off x="1882" y="572"/>
              <a:ext cx="1194" cy="223"/>
            </a:xfrm>
            <a:prstGeom prst="roundRect">
              <a:avLst>
                <a:gd name="adj" fmla="val 46704"/>
              </a:avLst>
            </a:prstGeom>
            <a:noFill/>
            <a:ln w="28575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536799" y="1196975"/>
            <a:ext cx="3027090" cy="529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i="1" dirty="0">
                <a:latin typeface="Arial" charset="0"/>
              </a:rPr>
              <a:t>You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don’t</a:t>
            </a:r>
            <a:r>
              <a:rPr lang="en-GB" i="1" dirty="0">
                <a:latin typeface="Arial" charset="0"/>
              </a:rPr>
              <a:t> know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nothing</a:t>
            </a:r>
            <a:r>
              <a:rPr lang="en-GB" i="1" dirty="0">
                <a:latin typeface="Arial" charset="0"/>
              </a:rPr>
              <a:t>.</a:t>
            </a:r>
          </a:p>
          <a:p>
            <a:pPr algn="ctr">
              <a:lnSpc>
                <a:spcPct val="245000"/>
              </a:lnSpc>
            </a:pPr>
            <a:r>
              <a:rPr lang="en-GB" i="1" dirty="0">
                <a:latin typeface="Arial" charset="0"/>
              </a:rPr>
              <a:t>She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never</a:t>
            </a:r>
            <a:r>
              <a:rPr lang="en-GB" i="1" dirty="0">
                <a:latin typeface="Arial" charset="0"/>
              </a:rPr>
              <a:t> saw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nobody</a:t>
            </a:r>
            <a:r>
              <a:rPr lang="en-GB" i="1" dirty="0">
                <a:latin typeface="Arial" charset="0"/>
              </a:rPr>
              <a:t>.</a:t>
            </a:r>
          </a:p>
          <a:p>
            <a:pPr algn="ctr">
              <a:lnSpc>
                <a:spcPct val="245000"/>
              </a:lnSpc>
            </a:pPr>
            <a:r>
              <a:rPr lang="en-GB" i="1" dirty="0">
                <a:latin typeface="Arial" charset="0"/>
              </a:rPr>
              <a:t>I’m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not </a:t>
            </a:r>
            <a:r>
              <a:rPr lang="en-GB" i="1" dirty="0">
                <a:latin typeface="Arial" charset="0"/>
              </a:rPr>
              <a:t>helping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</a:t>
            </a:r>
            <a:r>
              <a:rPr lang="en-GB" i="1" dirty="0">
                <a:latin typeface="Arial" charset="0"/>
              </a:rPr>
              <a:t> more.</a:t>
            </a:r>
          </a:p>
          <a:p>
            <a:pPr algn="ctr">
              <a:lnSpc>
                <a:spcPct val="245000"/>
              </a:lnSpc>
            </a:pPr>
            <a:r>
              <a:rPr lang="en-GB" i="1" dirty="0">
                <a:latin typeface="Arial" charset="0"/>
              </a:rPr>
              <a:t>I </a:t>
            </a:r>
            <a:r>
              <a:rPr lang="en-GB" i="1" dirty="0" err="1">
                <a:solidFill>
                  <a:srgbClr val="F54029"/>
                </a:solidFill>
                <a:latin typeface="Arial" charset="0"/>
              </a:rPr>
              <a:t>ain’t</a:t>
            </a:r>
            <a:r>
              <a:rPr lang="en-GB" i="1" dirty="0">
                <a:latin typeface="Arial" charset="0"/>
              </a:rPr>
              <a:t> got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none</a:t>
            </a:r>
            <a:r>
              <a:rPr lang="en-GB" i="1" dirty="0">
                <a:latin typeface="Arial" charset="0"/>
              </a:rPr>
              <a:t>.</a:t>
            </a:r>
          </a:p>
          <a:p>
            <a:pPr algn="ctr">
              <a:lnSpc>
                <a:spcPct val="245000"/>
              </a:lnSpc>
            </a:pPr>
            <a:r>
              <a:rPr lang="en-GB" i="1" dirty="0">
                <a:latin typeface="Arial" charset="0"/>
              </a:rPr>
              <a:t>You’re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not</a:t>
            </a:r>
            <a:r>
              <a:rPr lang="en-GB" i="1" dirty="0">
                <a:latin typeface="Arial" charset="0"/>
              </a:rPr>
              <a:t> going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nowhere</a:t>
            </a:r>
            <a:r>
              <a:rPr lang="en-GB" i="1" dirty="0">
                <a:latin typeface="Arial" charset="0"/>
              </a:rPr>
              <a:t>.</a:t>
            </a:r>
          </a:p>
          <a:p>
            <a:pPr algn="ctr">
              <a:lnSpc>
                <a:spcPct val="245000"/>
              </a:lnSpc>
            </a:pPr>
            <a:r>
              <a:rPr lang="en-GB" i="1" dirty="0">
                <a:latin typeface="Arial" charset="0"/>
              </a:rPr>
              <a:t>They </a:t>
            </a:r>
            <a:r>
              <a:rPr lang="en-GB" i="1" dirty="0" err="1">
                <a:solidFill>
                  <a:srgbClr val="F54029"/>
                </a:solidFill>
                <a:latin typeface="Arial" charset="0"/>
              </a:rPr>
              <a:t>ain’t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 never</a:t>
            </a:r>
            <a:r>
              <a:rPr lang="en-GB" i="1" dirty="0">
                <a:latin typeface="Arial" charset="0"/>
              </a:rPr>
              <a:t> happy</a:t>
            </a:r>
            <a:r>
              <a:rPr lang="en-GB" sz="2400" i="1" dirty="0">
                <a:latin typeface="Arial" charset="0"/>
              </a:rPr>
              <a:t>.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5004517" y="1331913"/>
            <a:ext cx="3686329" cy="5349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200" i="1" dirty="0">
                <a:latin typeface="Arial" charset="0"/>
              </a:rPr>
              <a:t>You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don’t</a:t>
            </a:r>
            <a:r>
              <a:rPr lang="en-GB" sz="2200" i="1" dirty="0">
                <a:latin typeface="Arial" charset="0"/>
              </a:rPr>
              <a:t> know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anything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/>
            <a:r>
              <a:rPr lang="en-GB" sz="2200" i="1" dirty="0">
                <a:latin typeface="Arial" charset="0"/>
              </a:rPr>
              <a:t>You know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nothing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>
              <a:lnSpc>
                <a:spcPct val="70000"/>
              </a:lnSpc>
            </a:pPr>
            <a:endParaRPr lang="en-GB" sz="2200" i="1" dirty="0">
              <a:latin typeface="Arial" charset="0"/>
            </a:endParaRPr>
          </a:p>
          <a:p>
            <a:pPr algn="ctr"/>
            <a:r>
              <a:rPr lang="en-GB" sz="2200" i="1" dirty="0">
                <a:latin typeface="Arial" charset="0"/>
              </a:rPr>
              <a:t>She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didn’t </a:t>
            </a:r>
            <a:r>
              <a:rPr lang="en-GB" sz="2200" i="1" dirty="0">
                <a:latin typeface="Arial" charset="0"/>
              </a:rPr>
              <a:t>see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anybody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/>
            <a:r>
              <a:rPr lang="en-GB" sz="2200" i="1" dirty="0">
                <a:latin typeface="Arial" charset="0"/>
              </a:rPr>
              <a:t>She saw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nobody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>
              <a:lnSpc>
                <a:spcPct val="70000"/>
              </a:lnSpc>
            </a:pPr>
            <a:endParaRPr lang="en-GB" sz="2200" i="1" dirty="0">
              <a:latin typeface="Arial" charset="0"/>
            </a:endParaRPr>
          </a:p>
          <a:p>
            <a:pPr algn="ctr"/>
            <a:r>
              <a:rPr lang="en-GB" sz="2200" i="1" dirty="0">
                <a:latin typeface="Arial" charset="0"/>
              </a:rPr>
              <a:t>I’m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not</a:t>
            </a:r>
            <a:r>
              <a:rPr lang="en-GB" sz="2200" i="1" dirty="0">
                <a:latin typeface="Arial" charset="0"/>
              </a:rPr>
              <a:t> helping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any</a:t>
            </a:r>
            <a:r>
              <a:rPr lang="en-GB" sz="2200" i="1" dirty="0">
                <a:latin typeface="Arial" charset="0"/>
              </a:rPr>
              <a:t> more.</a:t>
            </a:r>
          </a:p>
          <a:p>
            <a:pPr algn="ctr"/>
            <a:r>
              <a:rPr lang="en-GB" sz="2200" i="1" dirty="0">
                <a:latin typeface="Arial" charset="0"/>
              </a:rPr>
              <a:t>I’m helping no longer.</a:t>
            </a:r>
          </a:p>
          <a:p>
            <a:pPr algn="ctr"/>
            <a:endParaRPr lang="en-GB" sz="2200" i="1" dirty="0">
              <a:latin typeface="Arial" charset="0"/>
            </a:endParaRPr>
          </a:p>
          <a:p>
            <a:pPr algn="ctr"/>
            <a:r>
              <a:rPr lang="en-GB" sz="2200" i="1" dirty="0">
                <a:latin typeface="Arial" charset="0"/>
              </a:rPr>
              <a:t>I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haven’t</a:t>
            </a:r>
            <a:r>
              <a:rPr lang="en-GB" sz="2200" i="1" dirty="0">
                <a:latin typeface="Arial" charset="0"/>
              </a:rPr>
              <a:t> (got)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any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/>
            <a:r>
              <a:rPr lang="en-GB" sz="2200" i="1" dirty="0">
                <a:latin typeface="Arial" charset="0"/>
              </a:rPr>
              <a:t>I have (got)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none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>
              <a:lnSpc>
                <a:spcPct val="70000"/>
              </a:lnSpc>
            </a:pPr>
            <a:endParaRPr lang="en-GB" sz="2200" i="1" dirty="0">
              <a:latin typeface="Arial" charset="0"/>
            </a:endParaRPr>
          </a:p>
          <a:p>
            <a:pPr algn="ctr"/>
            <a:r>
              <a:rPr lang="en-GB" sz="2200" i="1" dirty="0">
                <a:latin typeface="Arial" charset="0"/>
              </a:rPr>
              <a:t>You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aren’t</a:t>
            </a:r>
            <a:r>
              <a:rPr lang="en-GB" sz="2200" i="1" dirty="0">
                <a:latin typeface="Arial" charset="0"/>
              </a:rPr>
              <a:t> going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anywhere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/>
            <a:r>
              <a:rPr lang="en-GB" sz="2200" i="1" dirty="0">
                <a:latin typeface="Arial" charset="0"/>
              </a:rPr>
              <a:t>You’re going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nowhere</a:t>
            </a:r>
            <a:r>
              <a:rPr lang="en-GB" sz="2200" i="1" dirty="0">
                <a:latin typeface="Arial" charset="0"/>
              </a:rPr>
              <a:t>.</a:t>
            </a:r>
          </a:p>
          <a:p>
            <a:pPr algn="ctr">
              <a:lnSpc>
                <a:spcPct val="70000"/>
              </a:lnSpc>
            </a:pPr>
            <a:endParaRPr lang="en-GB" sz="2200" i="1" dirty="0">
              <a:latin typeface="Arial" charset="0"/>
            </a:endParaRPr>
          </a:p>
          <a:p>
            <a:pPr algn="ctr"/>
            <a:r>
              <a:rPr lang="en-GB" sz="2200" i="1" dirty="0">
                <a:latin typeface="Arial" charset="0"/>
              </a:rPr>
              <a:t>They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aren’t ever</a:t>
            </a:r>
            <a:r>
              <a:rPr lang="en-GB" sz="2200" i="1" dirty="0">
                <a:latin typeface="Arial" charset="0"/>
              </a:rPr>
              <a:t> happy.</a:t>
            </a:r>
          </a:p>
          <a:p>
            <a:pPr algn="ctr"/>
            <a:r>
              <a:rPr lang="en-GB" sz="2200" i="1" dirty="0">
                <a:latin typeface="Arial" charset="0"/>
              </a:rPr>
              <a:t>They’re </a:t>
            </a:r>
            <a:r>
              <a:rPr lang="en-GB" sz="2200" i="1" dirty="0">
                <a:solidFill>
                  <a:srgbClr val="990070"/>
                </a:solidFill>
                <a:latin typeface="Arial" charset="0"/>
              </a:rPr>
              <a:t>never </a:t>
            </a:r>
            <a:r>
              <a:rPr lang="en-GB" sz="2200" i="1" dirty="0">
                <a:latin typeface="Arial" charset="0"/>
              </a:rPr>
              <a:t>happy.</a:t>
            </a:r>
          </a:p>
        </p:txBody>
      </p:sp>
      <p:sp>
        <p:nvSpPr>
          <p:cNvPr id="18448" name="AutoShape 16"/>
          <p:cNvSpPr>
            <a:spLocks/>
          </p:cNvSpPr>
          <p:nvPr/>
        </p:nvSpPr>
        <p:spPr bwMode="auto">
          <a:xfrm>
            <a:off x="4716463" y="1341438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49" name="AutoShape 17"/>
          <p:cNvSpPr>
            <a:spLocks/>
          </p:cNvSpPr>
          <p:nvPr/>
        </p:nvSpPr>
        <p:spPr bwMode="auto">
          <a:xfrm>
            <a:off x="4716463" y="2278063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0" name="AutoShape 18"/>
          <p:cNvSpPr>
            <a:spLocks/>
          </p:cNvSpPr>
          <p:nvPr/>
        </p:nvSpPr>
        <p:spPr bwMode="auto">
          <a:xfrm>
            <a:off x="4716463" y="3141663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AutoShape 19"/>
          <p:cNvSpPr>
            <a:spLocks/>
          </p:cNvSpPr>
          <p:nvPr/>
        </p:nvSpPr>
        <p:spPr bwMode="auto">
          <a:xfrm>
            <a:off x="4716463" y="4005263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2" name="AutoShape 20"/>
          <p:cNvSpPr>
            <a:spLocks/>
          </p:cNvSpPr>
          <p:nvPr/>
        </p:nvSpPr>
        <p:spPr bwMode="auto">
          <a:xfrm>
            <a:off x="4716463" y="4941888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3" name="AutoShape 21"/>
          <p:cNvSpPr>
            <a:spLocks/>
          </p:cNvSpPr>
          <p:nvPr/>
        </p:nvSpPr>
        <p:spPr bwMode="auto">
          <a:xfrm>
            <a:off x="4727575" y="5853113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99007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8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8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84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8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184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8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184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184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184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184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2000"/>
                                        <p:tgtEl>
                                          <p:spTgt spid="18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18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184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0"/>
                                        <p:tgtEl>
                                          <p:spTgt spid="18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1000"/>
                                        <p:tgtEl>
                                          <p:spTgt spid="18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1000"/>
                                        <p:tgtEl>
                                          <p:spTgt spid="184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1000"/>
                                        <p:tgtEl>
                                          <p:spTgt spid="184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8" grpId="0" animBg="1"/>
      <p:bldP spid="18449" grpId="0" animBg="1"/>
      <p:bldP spid="18450" grpId="0" animBg="1"/>
      <p:bldP spid="18451" grpId="0" animBg="1"/>
      <p:bldP spid="18452" grpId="0" animBg="1"/>
      <p:bldP spid="184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1187450" y="130175"/>
            <a:ext cx="6769100" cy="792163"/>
          </a:xfrm>
          <a:prstGeom prst="roundRect">
            <a:avLst>
              <a:gd name="adj" fmla="val 2956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233488" y="115888"/>
            <a:ext cx="67246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>
                <a:solidFill>
                  <a:schemeClr val="bg1"/>
                </a:solidFill>
              </a:rPr>
              <a:t>Pronouns have different forms depending on</a:t>
            </a:r>
          </a:p>
          <a:p>
            <a:pPr algn="ctr"/>
            <a:r>
              <a:rPr lang="en-GB" sz="2400">
                <a:solidFill>
                  <a:schemeClr val="bg1"/>
                </a:solidFill>
              </a:rPr>
              <a:t>the jobs they are doing in the sentence.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755650" y="1498600"/>
            <a:ext cx="7223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subject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804863" y="2001838"/>
            <a:ext cx="6238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object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833438" y="2578100"/>
            <a:ext cx="565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owner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884238" y="3186113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‘self’</a:t>
            </a:r>
          </a:p>
        </p:txBody>
      </p: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4830763" y="1498600"/>
            <a:ext cx="7223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subject</a:t>
            </a:r>
          </a:p>
        </p:txBody>
      </p:sp>
      <p:sp>
        <p:nvSpPr>
          <p:cNvPr id="19515" name="Text Box 59"/>
          <p:cNvSpPr txBox="1">
            <a:spLocks noChangeArrowheads="1"/>
          </p:cNvSpPr>
          <p:nvPr/>
        </p:nvSpPr>
        <p:spPr bwMode="auto">
          <a:xfrm>
            <a:off x="4838700" y="2001838"/>
            <a:ext cx="62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object</a:t>
            </a:r>
          </a:p>
        </p:txBody>
      </p:sp>
      <p:sp>
        <p:nvSpPr>
          <p:cNvPr id="19516" name="Text Box 60"/>
          <p:cNvSpPr txBox="1">
            <a:spLocks noChangeArrowheads="1"/>
          </p:cNvSpPr>
          <p:nvPr/>
        </p:nvSpPr>
        <p:spPr bwMode="auto">
          <a:xfrm>
            <a:off x="4867275" y="2578100"/>
            <a:ext cx="565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owner</a:t>
            </a:r>
          </a:p>
        </p:txBody>
      </p:sp>
      <p:sp>
        <p:nvSpPr>
          <p:cNvPr id="19517" name="Text Box 61"/>
          <p:cNvSpPr txBox="1">
            <a:spLocks noChangeArrowheads="1"/>
          </p:cNvSpPr>
          <p:nvPr/>
        </p:nvSpPr>
        <p:spPr bwMode="auto">
          <a:xfrm>
            <a:off x="4918075" y="3184525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GB" sz="1600">
                <a:solidFill>
                  <a:schemeClr val="bg1"/>
                </a:solidFill>
              </a:rPr>
              <a:t>‘self’</a:t>
            </a:r>
          </a:p>
        </p:txBody>
      </p:sp>
      <p:grpSp>
        <p:nvGrpSpPr>
          <p:cNvPr id="19558" name="Group 102"/>
          <p:cNvGrpSpPr>
            <a:grpSpLocks/>
          </p:cNvGrpSpPr>
          <p:nvPr/>
        </p:nvGrpSpPr>
        <p:grpSpPr bwMode="auto">
          <a:xfrm>
            <a:off x="1475656" y="1484784"/>
            <a:ext cx="1895475" cy="354012"/>
            <a:chOff x="1882" y="572"/>
            <a:chExt cx="1194" cy="223"/>
          </a:xfrm>
        </p:grpSpPr>
        <p:sp>
          <p:nvSpPr>
            <p:cNvPr id="19559" name="Text Box 103"/>
            <p:cNvSpPr txBox="1">
              <a:spLocks noChangeArrowheads="1"/>
            </p:cNvSpPr>
            <p:nvPr/>
          </p:nvSpPr>
          <p:spPr bwMode="auto">
            <a:xfrm>
              <a:off x="1964" y="583"/>
              <a:ext cx="103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F54029"/>
                  </a:solidFill>
                </a:rPr>
                <a:t>non-standard</a:t>
              </a:r>
              <a:endParaRPr lang="en-GB"/>
            </a:p>
          </p:txBody>
        </p:sp>
        <p:sp>
          <p:nvSpPr>
            <p:cNvPr id="19560" name="AutoShape 104"/>
            <p:cNvSpPr>
              <a:spLocks noChangeArrowheads="1"/>
            </p:cNvSpPr>
            <p:nvPr/>
          </p:nvSpPr>
          <p:spPr bwMode="auto">
            <a:xfrm>
              <a:off x="1882" y="572"/>
              <a:ext cx="1194" cy="223"/>
            </a:xfrm>
            <a:prstGeom prst="roundRect">
              <a:avLst>
                <a:gd name="adj" fmla="val 46704"/>
              </a:avLst>
            </a:prstGeom>
            <a:noFill/>
            <a:ln w="28575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562" name="Group 106"/>
          <p:cNvGrpSpPr>
            <a:grpSpLocks/>
          </p:cNvGrpSpPr>
          <p:nvPr/>
        </p:nvGrpSpPr>
        <p:grpSpPr bwMode="auto">
          <a:xfrm>
            <a:off x="5652120" y="1484784"/>
            <a:ext cx="1387475" cy="354012"/>
            <a:chOff x="2913" y="572"/>
            <a:chExt cx="874" cy="223"/>
          </a:xfrm>
        </p:grpSpPr>
        <p:sp>
          <p:nvSpPr>
            <p:cNvPr id="19563" name="Text Box 107"/>
            <p:cNvSpPr txBox="1">
              <a:spLocks noChangeArrowheads="1"/>
            </p:cNvSpPr>
            <p:nvPr/>
          </p:nvSpPr>
          <p:spPr bwMode="auto">
            <a:xfrm>
              <a:off x="3004" y="583"/>
              <a:ext cx="6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 dirty="0">
                  <a:solidFill>
                    <a:srgbClr val="990070"/>
                  </a:solidFill>
                </a:rPr>
                <a:t>standard</a:t>
              </a:r>
            </a:p>
          </p:txBody>
        </p:sp>
        <p:sp>
          <p:nvSpPr>
            <p:cNvPr id="19564" name="AutoShape 108"/>
            <p:cNvSpPr>
              <a:spLocks noChangeArrowheads="1"/>
            </p:cNvSpPr>
            <p:nvPr/>
          </p:nvSpPr>
          <p:spPr bwMode="auto">
            <a:xfrm>
              <a:off x="2913" y="572"/>
              <a:ext cx="874" cy="223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99007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576" name="Text Box 120"/>
          <p:cNvSpPr txBox="1">
            <a:spLocks noChangeArrowheads="1"/>
          </p:cNvSpPr>
          <p:nvPr/>
        </p:nvSpPr>
        <p:spPr bwMode="auto">
          <a:xfrm>
            <a:off x="1259632" y="2204864"/>
            <a:ext cx="2905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solidFill>
                  <a:srgbClr val="F54029"/>
                </a:solidFill>
                <a:latin typeface="Arial" charset="0"/>
              </a:rPr>
              <a:t>Dad and me </a:t>
            </a:r>
            <a:r>
              <a:rPr lang="en-GB" i="1" dirty="0">
                <a:latin typeface="Arial" charset="0"/>
              </a:rPr>
              <a:t>went home.</a:t>
            </a:r>
          </a:p>
        </p:txBody>
      </p:sp>
      <p:sp>
        <p:nvSpPr>
          <p:cNvPr id="19577" name="Text Box 121"/>
          <p:cNvSpPr txBox="1">
            <a:spLocks noChangeArrowheads="1"/>
          </p:cNvSpPr>
          <p:nvPr/>
        </p:nvSpPr>
        <p:spPr bwMode="auto">
          <a:xfrm>
            <a:off x="1187624" y="2852936"/>
            <a:ext cx="2976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They asked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James and I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78" name="Text Box 122"/>
          <p:cNvSpPr txBox="1">
            <a:spLocks noChangeArrowheads="1"/>
          </p:cNvSpPr>
          <p:nvPr/>
        </p:nvSpPr>
        <p:spPr bwMode="auto">
          <a:xfrm>
            <a:off x="1403648" y="3501008"/>
            <a:ext cx="2157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We lost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us books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79" name="Text Box 123"/>
          <p:cNvSpPr txBox="1">
            <a:spLocks noChangeArrowheads="1"/>
          </p:cNvSpPr>
          <p:nvPr/>
        </p:nvSpPr>
        <p:spPr bwMode="auto">
          <a:xfrm>
            <a:off x="1475656" y="4077072"/>
            <a:ext cx="2012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He did it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his self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80" name="Text Box 124"/>
          <p:cNvSpPr txBox="1">
            <a:spLocks noChangeArrowheads="1"/>
          </p:cNvSpPr>
          <p:nvPr/>
        </p:nvSpPr>
        <p:spPr bwMode="auto">
          <a:xfrm>
            <a:off x="1115616" y="4653136"/>
            <a:ext cx="2551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Give me 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them books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81" name="Text Box 125"/>
          <p:cNvSpPr txBox="1">
            <a:spLocks noChangeArrowheads="1"/>
          </p:cNvSpPr>
          <p:nvPr/>
        </p:nvSpPr>
        <p:spPr bwMode="auto">
          <a:xfrm>
            <a:off x="5436096" y="2132856"/>
            <a:ext cx="2608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solidFill>
                  <a:srgbClr val="990070"/>
                </a:solidFill>
                <a:latin typeface="Arial" charset="0"/>
              </a:rPr>
              <a:t>Dad and I</a:t>
            </a:r>
            <a:r>
              <a:rPr lang="en-GB" i="1" dirty="0">
                <a:solidFill>
                  <a:srgbClr val="F54029"/>
                </a:solidFill>
                <a:latin typeface="Arial" charset="0"/>
              </a:rPr>
              <a:t> </a:t>
            </a:r>
            <a:r>
              <a:rPr lang="en-GB" i="1" dirty="0">
                <a:latin typeface="Arial" charset="0"/>
              </a:rPr>
              <a:t>went home.</a:t>
            </a:r>
          </a:p>
        </p:txBody>
      </p:sp>
      <p:sp>
        <p:nvSpPr>
          <p:cNvPr id="19582" name="Text Box 126"/>
          <p:cNvSpPr txBox="1">
            <a:spLocks noChangeArrowheads="1"/>
          </p:cNvSpPr>
          <p:nvPr/>
        </p:nvSpPr>
        <p:spPr bwMode="auto">
          <a:xfrm>
            <a:off x="5148064" y="2924944"/>
            <a:ext cx="3273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They asked </a:t>
            </a:r>
            <a:r>
              <a:rPr lang="en-GB" i="1" dirty="0">
                <a:solidFill>
                  <a:srgbClr val="990070"/>
                </a:solidFill>
                <a:latin typeface="Arial" charset="0"/>
              </a:rPr>
              <a:t>James and me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83" name="Text Box 127"/>
          <p:cNvSpPr txBox="1">
            <a:spLocks noChangeArrowheads="1"/>
          </p:cNvSpPr>
          <p:nvPr/>
        </p:nvSpPr>
        <p:spPr bwMode="auto">
          <a:xfrm>
            <a:off x="5364088" y="3573016"/>
            <a:ext cx="2270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We lost </a:t>
            </a:r>
            <a:r>
              <a:rPr lang="en-GB" i="1" dirty="0">
                <a:solidFill>
                  <a:srgbClr val="990070"/>
                </a:solidFill>
                <a:latin typeface="Arial" charset="0"/>
              </a:rPr>
              <a:t>our books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84" name="Text Box 128"/>
          <p:cNvSpPr txBox="1">
            <a:spLocks noChangeArrowheads="1"/>
          </p:cNvSpPr>
          <p:nvPr/>
        </p:nvSpPr>
        <p:spPr bwMode="auto">
          <a:xfrm>
            <a:off x="5292080" y="4149080"/>
            <a:ext cx="20272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He did it </a:t>
            </a:r>
            <a:r>
              <a:rPr lang="en-GB" i="1" dirty="0">
                <a:solidFill>
                  <a:srgbClr val="990070"/>
                </a:solidFill>
                <a:latin typeface="Arial" charset="0"/>
              </a:rPr>
              <a:t>himself</a:t>
            </a:r>
            <a:r>
              <a:rPr lang="en-GB" i="1" dirty="0">
                <a:latin typeface="Arial" charset="0"/>
              </a:rPr>
              <a:t>.</a:t>
            </a:r>
          </a:p>
        </p:txBody>
      </p:sp>
      <p:sp>
        <p:nvSpPr>
          <p:cNvPr id="19585" name="Text Box 129"/>
          <p:cNvSpPr txBox="1">
            <a:spLocks noChangeArrowheads="1"/>
          </p:cNvSpPr>
          <p:nvPr/>
        </p:nvSpPr>
        <p:spPr bwMode="auto">
          <a:xfrm>
            <a:off x="5076056" y="4653136"/>
            <a:ext cx="2622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en-GB" i="1" dirty="0">
                <a:latin typeface="Arial" charset="0"/>
              </a:rPr>
              <a:t>Give me </a:t>
            </a:r>
            <a:r>
              <a:rPr lang="en-GB" i="1" dirty="0">
                <a:solidFill>
                  <a:srgbClr val="990070"/>
                </a:solidFill>
                <a:latin typeface="Arial" charset="0"/>
              </a:rPr>
              <a:t>those books</a:t>
            </a:r>
            <a:r>
              <a:rPr lang="en-GB" i="1" dirty="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5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19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9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9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19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9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9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19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1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9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9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19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195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1000"/>
                                        <p:tgtEl>
                                          <p:spTgt spid="19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000"/>
                                        <p:tgtEl>
                                          <p:spTgt spid="19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  <p:bldP spid="19471" grpId="0"/>
      <p:bldP spid="19514" grpId="0"/>
      <p:bldP spid="195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1162050" y="561975"/>
            <a:ext cx="6769100" cy="744538"/>
          </a:xfrm>
          <a:prstGeom prst="roundRect">
            <a:avLst>
              <a:gd name="adj" fmla="val 2956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477963" y="608013"/>
            <a:ext cx="61706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2400">
                <a:solidFill>
                  <a:schemeClr val="bg1"/>
                </a:solidFill>
              </a:rPr>
              <a:t>Adjectives should not be used as adverbs</a:t>
            </a:r>
          </a:p>
        </p:txBody>
      </p: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5483225" y="1844675"/>
            <a:ext cx="1387475" cy="354013"/>
            <a:chOff x="2913" y="572"/>
            <a:chExt cx="874" cy="223"/>
          </a:xfrm>
        </p:grpSpPr>
        <p:sp>
          <p:nvSpPr>
            <p:cNvPr id="20491" name="Text Box 11"/>
            <p:cNvSpPr txBox="1">
              <a:spLocks noChangeArrowheads="1"/>
            </p:cNvSpPr>
            <p:nvPr/>
          </p:nvSpPr>
          <p:spPr bwMode="auto">
            <a:xfrm>
              <a:off x="3004" y="583"/>
              <a:ext cx="6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990070"/>
                  </a:solidFill>
                </a:rPr>
                <a:t>standard</a:t>
              </a:r>
            </a:p>
          </p:txBody>
        </p:sp>
        <p:sp>
          <p:nvSpPr>
            <p:cNvPr id="20492" name="AutoShape 12"/>
            <p:cNvSpPr>
              <a:spLocks noChangeArrowheads="1"/>
            </p:cNvSpPr>
            <p:nvPr/>
          </p:nvSpPr>
          <p:spPr bwMode="auto">
            <a:xfrm>
              <a:off x="2913" y="572"/>
              <a:ext cx="874" cy="223"/>
            </a:xfrm>
            <a:prstGeom prst="roundRect">
              <a:avLst>
                <a:gd name="adj" fmla="val 50000"/>
              </a:avLst>
            </a:prstGeom>
            <a:noFill/>
            <a:ln w="28575">
              <a:solidFill>
                <a:srgbClr val="99007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10" name="Group 30"/>
          <p:cNvGrpSpPr>
            <a:grpSpLocks/>
          </p:cNvGrpSpPr>
          <p:nvPr/>
        </p:nvGrpSpPr>
        <p:grpSpPr bwMode="auto">
          <a:xfrm>
            <a:off x="2098675" y="1846263"/>
            <a:ext cx="1895475" cy="354012"/>
            <a:chOff x="1322" y="1118"/>
            <a:chExt cx="1194" cy="223"/>
          </a:xfrm>
        </p:grpSpPr>
        <p:sp>
          <p:nvSpPr>
            <p:cNvPr id="20494" name="Text Box 14"/>
            <p:cNvSpPr txBox="1">
              <a:spLocks noChangeArrowheads="1"/>
            </p:cNvSpPr>
            <p:nvPr/>
          </p:nvSpPr>
          <p:spPr bwMode="auto">
            <a:xfrm>
              <a:off x="1404" y="1134"/>
              <a:ext cx="103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F54029"/>
                  </a:solidFill>
                </a:rPr>
                <a:t>non-standard</a:t>
              </a:r>
              <a:endParaRPr lang="en-GB"/>
            </a:p>
          </p:txBody>
        </p:sp>
        <p:sp>
          <p:nvSpPr>
            <p:cNvPr id="20495" name="AutoShape 15"/>
            <p:cNvSpPr>
              <a:spLocks noChangeArrowheads="1"/>
            </p:cNvSpPr>
            <p:nvPr/>
          </p:nvSpPr>
          <p:spPr bwMode="auto">
            <a:xfrm>
              <a:off x="1322" y="1118"/>
              <a:ext cx="1194" cy="223"/>
            </a:xfrm>
            <a:prstGeom prst="roundRect">
              <a:avLst>
                <a:gd name="adj" fmla="val 46704"/>
              </a:avLst>
            </a:prstGeom>
            <a:noFill/>
            <a:ln w="28575">
              <a:solidFill>
                <a:srgbClr val="F5402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882775" y="2441575"/>
            <a:ext cx="2327275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She sang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beautiful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He did it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proper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I played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good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It was </a:t>
            </a:r>
            <a:r>
              <a:rPr lang="en-GB" i="1">
                <a:solidFill>
                  <a:srgbClr val="F54029"/>
                </a:solidFill>
                <a:latin typeface="Arial" charset="0"/>
              </a:rPr>
              <a:t>real</a:t>
            </a:r>
            <a:r>
              <a:rPr lang="en-GB" i="1">
                <a:latin typeface="Arial" charset="0"/>
              </a:rPr>
              <a:t> shiny.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4906963" y="2439988"/>
            <a:ext cx="2538412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She sang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beautifully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He did it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properly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I played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well</a:t>
            </a:r>
            <a:r>
              <a:rPr lang="en-GB" i="1">
                <a:latin typeface="Arial" charset="0"/>
              </a:rPr>
              <a:t>.</a:t>
            </a:r>
          </a:p>
          <a:p>
            <a:pPr algn="ctr">
              <a:lnSpc>
                <a:spcPct val="140000"/>
              </a:lnSpc>
            </a:pPr>
            <a:r>
              <a:rPr lang="en-GB" i="1">
                <a:latin typeface="Arial" charset="0"/>
              </a:rPr>
              <a:t>It was </a:t>
            </a:r>
            <a:r>
              <a:rPr lang="en-GB" i="1">
                <a:solidFill>
                  <a:srgbClr val="990070"/>
                </a:solidFill>
                <a:latin typeface="Arial" charset="0"/>
              </a:rPr>
              <a:t>really</a:t>
            </a:r>
            <a:r>
              <a:rPr lang="en-GB" i="1">
                <a:latin typeface="Arial" charset="0"/>
              </a:rPr>
              <a:t> shiny.</a:t>
            </a:r>
          </a:p>
        </p:txBody>
      </p: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82550" y="2239963"/>
            <a:ext cx="1511300" cy="431800"/>
            <a:chOff x="1565" y="2795"/>
            <a:chExt cx="952" cy="272"/>
          </a:xfrm>
        </p:grpSpPr>
        <p:sp>
          <p:nvSpPr>
            <p:cNvPr id="20500" name="AutoShape 20"/>
            <p:cNvSpPr>
              <a:spLocks noChangeArrowheads="1"/>
            </p:cNvSpPr>
            <p:nvPr/>
          </p:nvSpPr>
          <p:spPr bwMode="auto">
            <a:xfrm>
              <a:off x="1565" y="2795"/>
              <a:ext cx="952" cy="272"/>
            </a:xfrm>
            <a:prstGeom prst="roundRect">
              <a:avLst>
                <a:gd name="adj" fmla="val 49634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8" name="Text Box 18"/>
            <p:cNvSpPr txBox="1">
              <a:spLocks noChangeArrowheads="1"/>
            </p:cNvSpPr>
            <p:nvPr/>
          </p:nvSpPr>
          <p:spPr bwMode="auto">
            <a:xfrm>
              <a:off x="1649" y="2835"/>
              <a:ext cx="78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F54029"/>
                  </a:solidFill>
                </a:rPr>
                <a:t>adjectives</a:t>
              </a:r>
              <a:endParaRPr lang="en-GB"/>
            </a:p>
          </p:txBody>
        </p:sp>
      </p:grpSp>
      <p:grpSp>
        <p:nvGrpSpPr>
          <p:cNvPr id="20503" name="Group 23"/>
          <p:cNvGrpSpPr>
            <a:grpSpLocks/>
          </p:cNvGrpSpPr>
          <p:nvPr/>
        </p:nvGrpSpPr>
        <p:grpSpPr bwMode="auto">
          <a:xfrm>
            <a:off x="7642225" y="2274888"/>
            <a:ext cx="1296988" cy="360362"/>
            <a:chOff x="3651" y="3022"/>
            <a:chExt cx="817" cy="227"/>
          </a:xfrm>
        </p:grpSpPr>
        <p:sp>
          <p:nvSpPr>
            <p:cNvPr id="20502" name="AutoShape 22"/>
            <p:cNvSpPr>
              <a:spLocks noChangeArrowheads="1"/>
            </p:cNvSpPr>
            <p:nvPr/>
          </p:nvSpPr>
          <p:spPr bwMode="auto">
            <a:xfrm>
              <a:off x="3651" y="3022"/>
              <a:ext cx="817" cy="227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9" name="Text Box 19"/>
            <p:cNvSpPr txBox="1">
              <a:spLocks noChangeArrowheads="1"/>
            </p:cNvSpPr>
            <p:nvPr/>
          </p:nvSpPr>
          <p:spPr bwMode="auto">
            <a:xfrm>
              <a:off x="3760" y="3039"/>
              <a:ext cx="60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GB">
                  <a:solidFill>
                    <a:srgbClr val="990070"/>
                  </a:solidFill>
                </a:rPr>
                <a:t>adverbs</a:t>
              </a:r>
            </a:p>
          </p:txBody>
        </p:sp>
      </p:grpSp>
      <p:sp>
        <p:nvSpPr>
          <p:cNvPr id="20512" name="Text Box 32"/>
          <p:cNvSpPr txBox="1">
            <a:spLocks noChangeArrowheads="1"/>
          </p:cNvSpPr>
          <p:nvPr/>
        </p:nvSpPr>
        <p:spPr bwMode="auto">
          <a:xfrm>
            <a:off x="1393825" y="561975"/>
            <a:ext cx="6354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Adjectives should not be used as adverbs</a:t>
            </a:r>
          </a:p>
        </p:txBody>
      </p:sp>
      <p:sp>
        <p:nvSpPr>
          <p:cNvPr id="20514" name="Text Box 34"/>
          <p:cNvSpPr txBox="1">
            <a:spLocks noChangeArrowheads="1"/>
          </p:cNvSpPr>
          <p:nvPr/>
        </p:nvSpPr>
        <p:spPr bwMode="auto">
          <a:xfrm>
            <a:off x="6330124" y="984250"/>
            <a:ext cx="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Ctr="1">
            <a:spAutoFit/>
          </a:bodyPr>
          <a:lstStyle/>
          <a:p>
            <a:pPr algn="ctr"/>
            <a:endParaRPr lang="en-GB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1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10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20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0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204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0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204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20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animMotion origin="layout" path="M 2.77778E-7 1.75382E-6 L 0.12691 1.75382E-6 " pathEditMode="relative" ptsTypes="AA">
                                      <p:cBhvr>
                                        <p:cTn id="81" dur="20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04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20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5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.3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.3|0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2388</TotalTime>
  <Words>662</Words>
  <Application>Microsoft Office PowerPoint</Application>
  <PresentationFormat>On-screen Show (4:3)</PresentationFormat>
  <Paragraphs>199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Comic Sans MS</vt:lpstr>
      <vt:lpstr>Georgia</vt:lpstr>
      <vt:lpstr>Wingdings</vt:lpstr>
      <vt:lpstr>Wingdings 2</vt:lpstr>
      <vt:lpstr>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Robin Hickey</Manager>
  <Company>e-s-p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Standard English Book</dc:title>
  <dc:subject>Skeleton Grammar Books - Sue Palmer</dc:subject>
  <dc:creator>Georgina Pensri</dc:creator>
  <cp:keywords>info@e-s-p.eu.com</cp:keywords>
  <dc:description>Enigma Solutions &amp; Programming                         17 Fenlock Court                                                   Hanborough                                                           Oxford                                                                   OX29 8LNO</dc:description>
  <cp:lastModifiedBy>Ellen Boyd</cp:lastModifiedBy>
  <cp:revision>51</cp:revision>
  <dcterms:created xsi:type="dcterms:W3CDTF">2005-06-20T15:53:05Z</dcterms:created>
  <dcterms:modified xsi:type="dcterms:W3CDTF">2020-06-08T09:59:26Z</dcterms:modified>
  <cp:category>PowerPoint Presentation</cp:category>
</cp:coreProperties>
</file>